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914400" y="1371600"/>
            <a:ext cx="10332720" cy="1097280"/>
          </a:xfrm>
          <a:prstGeom prst="roundRect">
            <a:avLst/>
          </a:prstGeom>
          <a:solidFill>
            <a:srgbClr val="FFFFFF"/>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2700">
                <a:solidFill>
                  <a:srgbClr val="0F172A"/>
                </a:solidFill>
                <a:latin typeface="Arial"/>
              </a:defRPr>
            </a:pPr>
            <a:r>
              <a:rPr sz="1400"/>
              <a:t>DAY 28 — AUDIO MARKETING WITH ELEVENLABS</a:t>
            </a:r>
          </a:p>
        </p:txBody>
      </p:sp>
      <p:sp>
        <p:nvSpPr>
          <p:cNvPr id="4" name="Rounded Rectangle 3"/>
          <p:cNvSpPr/>
          <p:nvPr/>
        </p:nvSpPr>
        <p:spPr>
          <a:xfrm>
            <a:off x="1051560" y="2606040"/>
            <a:ext cx="10149840" cy="502920"/>
          </a:xfrm>
          <a:prstGeom prst="roundRect">
            <a:avLst/>
          </a:prstGeom>
          <a:solidFill>
            <a:srgbClr val="FFFFFF"/>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800">
                <a:solidFill>
                  <a:srgbClr val="0F172A"/>
                </a:solidFill>
                <a:latin typeface="Arial"/>
              </a:defRPr>
            </a:pPr>
            <a:r>
              <a:rPr sz="1400"/>
              <a:t>Text-to-Speech, Voice Selection, Personalized Audio, Scripting, Tone, Pacing &amp; One Complete Task</a:t>
            </a:r>
          </a:p>
        </p:txBody>
      </p:sp>
      <p:sp>
        <p:nvSpPr>
          <p:cNvPr id="5" name="Rounded Rectangle 4"/>
          <p:cNvSpPr/>
          <p:nvPr/>
        </p:nvSpPr>
        <p:spPr>
          <a:xfrm>
            <a:off x="1325880" y="3520440"/>
            <a:ext cx="9509760" cy="201168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500">
                <a:solidFill>
                  <a:srgbClr val="0F172A"/>
                </a:solidFill>
                <a:latin typeface="Arial"/>
              </a:defRPr>
            </a:pPr>
            <a:r>
              <a:rPr sz="1400"/>
              <a:t>Intermediate Trainee Step-by-Step Practice Guide</a:t>
            </a:r>
          </a:p>
          <a:p>
            <a:pPr>
              <a:spcAft>
                <a:spcPts val="300"/>
              </a:spcAft>
              <a:defRPr sz="1500">
                <a:solidFill>
                  <a:srgbClr val="0F172A"/>
                </a:solidFill>
                <a:latin typeface="Arial"/>
              </a:defRPr>
            </a:pPr>
            <a:r>
              <a:rPr sz="1400"/>
              <a:t>Tools: ElevenLabs Text to Speech, Voice Library, Voice Design/Voice Generator (if available), ChatGPT/Gemini for script drafting</a:t>
            </a:r>
          </a:p>
          <a:p>
            <a:pPr>
              <a:spcAft>
                <a:spcPts val="300"/>
              </a:spcAft>
              <a:defRPr sz="1500">
                <a:solidFill>
                  <a:srgbClr val="0F172A"/>
                </a:solidFill>
                <a:latin typeface="Arial"/>
              </a:defRPr>
            </a:pPr>
            <a:r>
              <a:rPr sz="1400"/>
              <a:t>Final outcome: create a short, clear promotional audio voiceover from brief to downloadable audio file.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Day 28: Course topics and task flow</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Syllabus</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Course topics from the module:</a:t>
            </a:r>
          </a:p>
          <a:p>
            <a:pPr>
              <a:spcAft>
                <a:spcPts val="300"/>
              </a:spcAft>
              <a:defRPr sz="1400">
                <a:solidFill>
                  <a:srgbClr val="0F172A"/>
                </a:solidFill>
                <a:latin typeface="Arial"/>
              </a:defRPr>
            </a:pPr>
            <a:r>
              <a:rPr sz="1400"/>
              <a:t>• Introduction to audio marketing and ElevenLabs</a:t>
            </a:r>
          </a:p>
          <a:p>
            <a:pPr>
              <a:spcAft>
                <a:spcPts val="300"/>
              </a:spcAft>
              <a:defRPr sz="1400">
                <a:solidFill>
                  <a:srgbClr val="0F172A"/>
                </a:solidFill>
                <a:latin typeface="Arial"/>
              </a:defRPr>
            </a:pPr>
            <a:r>
              <a:rPr sz="1400"/>
              <a:t>• Account setup and platform exploration</a:t>
            </a:r>
          </a:p>
          <a:p>
            <a:pPr>
              <a:spcAft>
                <a:spcPts val="300"/>
              </a:spcAft>
              <a:defRPr sz="1400">
                <a:solidFill>
                  <a:srgbClr val="0F172A"/>
                </a:solidFill>
                <a:latin typeface="Arial"/>
              </a:defRPr>
            </a:pPr>
            <a:r>
              <a:rPr sz="1400"/>
              <a:t>• Professional AI voiceovers</a:t>
            </a:r>
          </a:p>
          <a:p>
            <a:pPr>
              <a:spcAft>
                <a:spcPts val="300"/>
              </a:spcAft>
              <a:defRPr sz="1400">
                <a:solidFill>
                  <a:srgbClr val="0F172A"/>
                </a:solidFill>
                <a:latin typeface="Arial"/>
              </a:defRPr>
            </a:pPr>
            <a:r>
              <a:rPr sz="1400"/>
              <a:t>• Personalized audio content</a:t>
            </a:r>
          </a:p>
          <a:p>
            <a:pPr>
              <a:spcAft>
                <a:spcPts val="300"/>
              </a:spcAft>
              <a:defRPr sz="1400">
                <a:solidFill>
                  <a:srgbClr val="0F172A"/>
                </a:solidFill>
                <a:latin typeface="Arial"/>
              </a:defRPr>
            </a:pPr>
            <a:r>
              <a:rPr sz="1400"/>
              <a:t>• Text-to-Speech and voice generation</a:t>
            </a:r>
          </a:p>
          <a:p>
            <a:pPr>
              <a:spcAft>
                <a:spcPts val="300"/>
              </a:spcAft>
              <a:defRPr sz="1400">
                <a:solidFill>
                  <a:srgbClr val="0F172A"/>
                </a:solidFill>
                <a:latin typeface="Arial"/>
              </a:defRPr>
            </a:pPr>
            <a:r>
              <a:rPr sz="1400"/>
              <a:t>• Voice cloning awareness and safe use</a:t>
            </a:r>
          </a:p>
          <a:p>
            <a:pPr>
              <a:spcAft>
                <a:spcPts val="300"/>
              </a:spcAft>
              <a:defRPr sz="1400">
                <a:solidFill>
                  <a:srgbClr val="0F172A"/>
                </a:solidFill>
                <a:latin typeface="Arial"/>
              </a:defRPr>
            </a:pPr>
            <a:r>
              <a:rPr sz="1400"/>
              <a:t>• Scripting for voiceovers</a:t>
            </a:r>
          </a:p>
          <a:p>
            <a:pPr>
              <a:spcAft>
                <a:spcPts val="300"/>
              </a:spcAft>
              <a:defRPr sz="1400">
                <a:solidFill>
                  <a:srgbClr val="0F172A"/>
                </a:solidFill>
                <a:latin typeface="Arial"/>
              </a:defRPr>
            </a:pPr>
            <a:r>
              <a:rPr sz="1400"/>
              <a:t>• Tone, pacing, and style for marketing</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One complete classroom task:</a:t>
            </a:r>
          </a:p>
          <a:p>
            <a:pPr>
              <a:spcAft>
                <a:spcPts val="300"/>
              </a:spcAft>
              <a:defRPr sz="1400">
                <a:solidFill>
                  <a:srgbClr val="0F172A"/>
                </a:solidFill>
                <a:latin typeface="Arial"/>
              </a:defRPr>
            </a:pPr>
            <a:r>
              <a:rPr sz="1400"/>
              <a:t>Create a 20–30 second voiceover for an “AI Skills Bootcamp” promotion.</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Complete task workflow:</a:t>
            </a:r>
          </a:p>
          <a:p>
            <a:pPr>
              <a:spcAft>
                <a:spcPts val="300"/>
              </a:spcAft>
              <a:defRPr sz="1400" b="1">
                <a:solidFill>
                  <a:srgbClr val="0284C7"/>
                </a:solidFill>
                <a:latin typeface="Arial"/>
              </a:defRPr>
            </a:pPr>
            <a:r>
              <a:rPr sz="1400"/>
              <a:t>Step 1: Define audience and goal</a:t>
            </a:r>
          </a:p>
          <a:p>
            <a:pPr>
              <a:spcAft>
                <a:spcPts val="300"/>
              </a:spcAft>
              <a:defRPr sz="1400" b="1">
                <a:solidFill>
                  <a:srgbClr val="0284C7"/>
                </a:solidFill>
                <a:latin typeface="Arial"/>
              </a:defRPr>
            </a:pPr>
            <a:r>
              <a:rPr sz="1400"/>
              <a:t>Step 2: Write a short voiceover script</a:t>
            </a:r>
          </a:p>
          <a:p>
            <a:pPr>
              <a:spcAft>
                <a:spcPts val="300"/>
              </a:spcAft>
              <a:defRPr sz="1400" b="1">
                <a:solidFill>
                  <a:srgbClr val="0284C7"/>
                </a:solidFill>
                <a:latin typeface="Arial"/>
              </a:defRPr>
            </a:pPr>
            <a:r>
              <a:rPr sz="1400"/>
              <a:t>Step 3: Create/sign in to ElevenLabs</a:t>
            </a:r>
          </a:p>
          <a:p>
            <a:pPr>
              <a:spcAft>
                <a:spcPts val="300"/>
              </a:spcAft>
              <a:defRPr sz="1400" b="1">
                <a:solidFill>
                  <a:srgbClr val="0284C7"/>
                </a:solidFill>
                <a:latin typeface="Arial"/>
              </a:defRPr>
            </a:pPr>
            <a:r>
              <a:rPr sz="1400"/>
              <a:t>Step 4: Open Text to Speech</a:t>
            </a:r>
          </a:p>
          <a:p>
            <a:pPr>
              <a:spcAft>
                <a:spcPts val="300"/>
              </a:spcAft>
              <a:defRPr sz="1400" b="1">
                <a:solidFill>
                  <a:srgbClr val="0284C7"/>
                </a:solidFill>
                <a:latin typeface="Arial"/>
              </a:defRPr>
            </a:pPr>
            <a:r>
              <a:rPr sz="1400"/>
              <a:t>Step 5: Select a suitable voice</a:t>
            </a:r>
          </a:p>
          <a:p>
            <a:pPr>
              <a:spcAft>
                <a:spcPts val="300"/>
              </a:spcAft>
              <a:defRPr sz="1400" b="1">
                <a:solidFill>
                  <a:srgbClr val="0284C7"/>
                </a:solidFill>
                <a:latin typeface="Arial"/>
              </a:defRPr>
            </a:pPr>
            <a:r>
              <a:rPr sz="1400"/>
              <a:t>Step 6: Paste, preview, and generate audio</a:t>
            </a:r>
          </a:p>
          <a:p>
            <a:pPr>
              <a:spcAft>
                <a:spcPts val="300"/>
              </a:spcAft>
              <a:defRPr sz="1400" b="1">
                <a:solidFill>
                  <a:srgbClr val="0284C7"/>
                </a:solidFill>
                <a:latin typeface="Arial"/>
              </a:defRPr>
            </a:pPr>
            <a:r>
              <a:rPr sz="1400"/>
              <a:t>Step 7: Adjust tone/pacing with script edits/settings</a:t>
            </a:r>
          </a:p>
          <a:p>
            <a:pPr>
              <a:spcAft>
                <a:spcPts val="300"/>
              </a:spcAft>
              <a:defRPr sz="1400" b="1">
                <a:solidFill>
                  <a:srgbClr val="0284C7"/>
                </a:solidFill>
                <a:latin typeface="Arial"/>
              </a:defRPr>
            </a:pPr>
            <a:r>
              <a:rPr sz="1400"/>
              <a:t>Step 8: Download, review, and submit MP3</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Important: Voice tools, credits, and plan access can differ by account. Use the options shown in your current dashboard.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1: Audio marketing concepts</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1</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Goal:</a:t>
            </a:r>
          </a:p>
          <a:p>
            <a:pPr>
              <a:spcAft>
                <a:spcPts val="300"/>
              </a:spcAft>
              <a:defRPr sz="1400">
                <a:solidFill>
                  <a:srgbClr val="0F172A"/>
                </a:solidFill>
                <a:latin typeface="Arial"/>
              </a:defRPr>
            </a:pPr>
            <a:r>
              <a:rPr sz="1400"/>
              <a:t>Use voice to explain an offer, build trust, and guide a listener toward one action.</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Audio marketing use cases:</a:t>
            </a:r>
          </a:p>
          <a:p>
            <a:pPr>
              <a:spcAft>
                <a:spcPts val="300"/>
              </a:spcAft>
              <a:defRPr sz="1400">
                <a:solidFill>
                  <a:srgbClr val="0F172A"/>
                </a:solidFill>
                <a:latin typeface="Arial"/>
              </a:defRPr>
            </a:pPr>
            <a:r>
              <a:rPr sz="1400"/>
              <a:t>• Social media video voiceovers</a:t>
            </a:r>
          </a:p>
          <a:p>
            <a:pPr>
              <a:spcAft>
                <a:spcPts val="300"/>
              </a:spcAft>
              <a:defRPr sz="1400">
                <a:solidFill>
                  <a:srgbClr val="0F172A"/>
                </a:solidFill>
                <a:latin typeface="Arial"/>
              </a:defRPr>
            </a:pPr>
            <a:r>
              <a:rPr sz="1400"/>
              <a:t>• Product explainer audio</a:t>
            </a:r>
          </a:p>
          <a:p>
            <a:pPr>
              <a:spcAft>
                <a:spcPts val="300"/>
              </a:spcAft>
              <a:defRPr sz="1400">
                <a:solidFill>
                  <a:srgbClr val="0F172A"/>
                </a:solidFill>
                <a:latin typeface="Arial"/>
              </a:defRPr>
            </a:pPr>
            <a:r>
              <a:rPr sz="1400"/>
              <a:t>• Podcast advertisements</a:t>
            </a:r>
          </a:p>
          <a:p>
            <a:pPr>
              <a:spcAft>
                <a:spcPts val="300"/>
              </a:spcAft>
              <a:defRPr sz="1400">
                <a:solidFill>
                  <a:srgbClr val="0F172A"/>
                </a:solidFill>
                <a:latin typeface="Arial"/>
              </a:defRPr>
            </a:pPr>
            <a:r>
              <a:rPr sz="1400"/>
              <a:t>• Course introductions</a:t>
            </a:r>
          </a:p>
          <a:p>
            <a:pPr>
              <a:spcAft>
                <a:spcPts val="300"/>
              </a:spcAft>
              <a:defRPr sz="1400">
                <a:solidFill>
                  <a:srgbClr val="0F172A"/>
                </a:solidFill>
                <a:latin typeface="Arial"/>
              </a:defRPr>
            </a:pPr>
            <a:r>
              <a:rPr sz="1400"/>
              <a:t>• Customer support prompts</a:t>
            </a:r>
          </a:p>
          <a:p>
            <a:pPr>
              <a:spcAft>
                <a:spcPts val="300"/>
              </a:spcAft>
              <a:defRPr sz="1400">
                <a:solidFill>
                  <a:srgbClr val="0F172A"/>
                </a:solidFill>
                <a:latin typeface="Arial"/>
              </a:defRPr>
            </a:pPr>
            <a:r>
              <a:rPr sz="1400"/>
              <a:t>• Event and webinar announcements</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Core structure:</a:t>
            </a:r>
          </a:p>
          <a:p>
            <a:pPr>
              <a:spcAft>
                <a:spcPts val="300"/>
              </a:spcAft>
              <a:defRPr sz="1400">
                <a:solidFill>
                  <a:srgbClr val="0F172A"/>
                </a:solidFill>
                <a:latin typeface="Arial"/>
              </a:defRPr>
            </a:pPr>
            <a:r>
              <a:rPr sz="1400"/>
              <a:t>Hook → Benefit → CTA</a:t>
            </a:r>
          </a:p>
          <a:p>
            <a:pPr>
              <a:spcAft>
                <a:spcPts val="300"/>
              </a:spcAft>
              <a:defRPr sz="1400">
                <a:solidFill>
                  <a:srgbClr val="0F172A"/>
                </a:solidFill>
                <a:latin typeface="Arial"/>
              </a:defRPr>
            </a:pPr>
            <a:r>
              <a:rPr sz="1400"/>
              <a:t>• Hook: attention in first sentence</a:t>
            </a:r>
          </a:p>
          <a:p>
            <a:pPr>
              <a:spcAft>
                <a:spcPts val="300"/>
              </a:spcAft>
              <a:defRPr sz="1400">
                <a:solidFill>
                  <a:srgbClr val="0F172A"/>
                </a:solidFill>
                <a:latin typeface="Arial"/>
              </a:defRPr>
            </a:pPr>
            <a:r>
              <a:rPr sz="1400"/>
              <a:t>• Benefit: explain value</a:t>
            </a:r>
          </a:p>
          <a:p>
            <a:pPr>
              <a:spcAft>
                <a:spcPts val="300"/>
              </a:spcAft>
              <a:defRPr sz="1400">
                <a:solidFill>
                  <a:srgbClr val="0F172A"/>
                </a:solidFill>
                <a:latin typeface="Arial"/>
              </a:defRPr>
            </a:pPr>
            <a:r>
              <a:rPr sz="1400"/>
              <a:t>• CTA: state the next action</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a:solidFill>
                  <a:srgbClr val="0F172A"/>
                </a:solidFill>
                <a:latin typeface="Arial"/>
              </a:defRPr>
            </a:pPr>
            <a:r>
              <a:rPr sz="1400"/>
              <a:t>Example: AI Skills Bootcamp</a:t>
            </a:r>
          </a:p>
          <a:p>
            <a:pPr>
              <a:spcAft>
                <a:spcPts val="300"/>
              </a:spcAft>
              <a:defRPr sz="1400">
                <a:solidFill>
                  <a:srgbClr val="0F172A"/>
                </a:solidFill>
                <a:latin typeface="Arial"/>
              </a:defRPr>
            </a:pPr>
            <a:r>
              <a:rPr sz="1400"/>
              <a:t>• Hook: “Still spending too much time on repetitive work?”</a:t>
            </a:r>
          </a:p>
          <a:p>
            <a:pPr>
              <a:spcAft>
                <a:spcPts val="300"/>
              </a:spcAft>
              <a:defRPr sz="1400">
                <a:solidFill>
                  <a:srgbClr val="0F172A"/>
                </a:solidFill>
                <a:latin typeface="Arial"/>
              </a:defRPr>
            </a:pPr>
            <a:r>
              <a:rPr sz="1400"/>
              <a:t>• Benefit: “Learn practical AI tools for writing, research, and content creation.”</a:t>
            </a:r>
          </a:p>
          <a:p>
            <a:pPr>
              <a:spcAft>
                <a:spcPts val="300"/>
              </a:spcAft>
              <a:defRPr sz="1400">
                <a:solidFill>
                  <a:srgbClr val="0F172A"/>
                </a:solidFill>
                <a:latin typeface="Arial"/>
              </a:defRPr>
            </a:pPr>
            <a:r>
              <a:rPr sz="1400"/>
              <a:t>• CTA: “Enroll in the AI Skills Bootcamp today.”</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Voiceover rules:</a:t>
            </a:r>
          </a:p>
          <a:p>
            <a:pPr>
              <a:spcAft>
                <a:spcPts val="300"/>
              </a:spcAft>
              <a:defRPr sz="1400">
                <a:solidFill>
                  <a:srgbClr val="0F172A"/>
                </a:solidFill>
                <a:latin typeface="Arial"/>
              </a:defRPr>
            </a:pPr>
            <a:r>
              <a:rPr sz="1400"/>
              <a:t>• One idea per sentence</a:t>
            </a:r>
          </a:p>
          <a:p>
            <a:pPr>
              <a:spcAft>
                <a:spcPts val="300"/>
              </a:spcAft>
              <a:defRPr sz="1400">
                <a:solidFill>
                  <a:srgbClr val="0F172A"/>
                </a:solidFill>
                <a:latin typeface="Arial"/>
              </a:defRPr>
            </a:pPr>
            <a:r>
              <a:rPr sz="1400"/>
              <a:t>• Use plain spoken language</a:t>
            </a:r>
          </a:p>
          <a:p>
            <a:pPr>
              <a:spcAft>
                <a:spcPts val="300"/>
              </a:spcAft>
              <a:defRPr sz="1400">
                <a:solidFill>
                  <a:srgbClr val="0F172A"/>
                </a:solidFill>
                <a:latin typeface="Arial"/>
              </a:defRPr>
            </a:pPr>
            <a:r>
              <a:rPr sz="1400"/>
              <a:t>• Avoid very long sentences</a:t>
            </a:r>
          </a:p>
          <a:p>
            <a:pPr>
              <a:spcAft>
                <a:spcPts val="300"/>
              </a:spcAft>
              <a:defRPr sz="1400">
                <a:solidFill>
                  <a:srgbClr val="0F172A"/>
                </a:solidFill>
                <a:latin typeface="Arial"/>
              </a:defRPr>
            </a:pPr>
            <a:r>
              <a:rPr sz="1400"/>
              <a:t>• Use punctuation for pauses</a:t>
            </a:r>
          </a:p>
          <a:p>
            <a:pPr>
              <a:spcAft>
                <a:spcPts val="300"/>
              </a:spcAft>
              <a:defRPr sz="1400">
                <a:solidFill>
                  <a:srgbClr val="0F172A"/>
                </a:solidFill>
                <a:latin typeface="Arial"/>
              </a:defRPr>
            </a:pPr>
            <a:r>
              <a:rPr sz="1400"/>
              <a:t>• Match tone to audience</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Check: Listener should understand the offer without looking at a screen.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2: Create an account and find Text to Speech</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2</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Platform areas to know:</a:t>
            </a:r>
          </a:p>
          <a:p>
            <a:pPr>
              <a:spcAft>
                <a:spcPts val="300"/>
              </a:spcAft>
              <a:defRPr sz="1400">
                <a:solidFill>
                  <a:srgbClr val="0F172A"/>
                </a:solidFill>
                <a:latin typeface="Arial"/>
              </a:defRPr>
            </a:pPr>
            <a:r>
              <a:rPr sz="1400"/>
              <a:t>• Home/Dashboard: projects and product tools</a:t>
            </a:r>
          </a:p>
          <a:p>
            <a:pPr>
              <a:spcAft>
                <a:spcPts val="300"/>
              </a:spcAft>
              <a:defRPr sz="1400">
                <a:solidFill>
                  <a:srgbClr val="0F172A"/>
                </a:solidFill>
                <a:latin typeface="Arial"/>
              </a:defRPr>
            </a:pPr>
            <a:r>
              <a:rPr sz="1400"/>
              <a:t>• Text to Speech: convert written script into speech</a:t>
            </a:r>
          </a:p>
          <a:p>
            <a:pPr>
              <a:spcAft>
                <a:spcPts val="300"/>
              </a:spcAft>
              <a:defRPr sz="1400">
                <a:solidFill>
                  <a:srgbClr val="0F172A"/>
                </a:solidFill>
                <a:latin typeface="Arial"/>
              </a:defRPr>
            </a:pPr>
            <a:r>
              <a:rPr sz="1400"/>
              <a:t>• Voices/Voice Library: choose available voices</a:t>
            </a:r>
          </a:p>
          <a:p>
            <a:pPr>
              <a:spcAft>
                <a:spcPts val="300"/>
              </a:spcAft>
              <a:defRPr sz="1400">
                <a:solidFill>
                  <a:srgbClr val="0F172A"/>
                </a:solidFill>
                <a:latin typeface="Arial"/>
              </a:defRPr>
            </a:pPr>
            <a:r>
              <a:rPr sz="1400"/>
              <a:t>• History/Projects: find generated audio</a:t>
            </a:r>
          </a:p>
          <a:p>
            <a:pPr>
              <a:spcAft>
                <a:spcPts val="300"/>
              </a:spcAft>
              <a:defRPr sz="1400">
                <a:solidFill>
                  <a:srgbClr val="0F172A"/>
                </a:solidFill>
                <a:latin typeface="Arial"/>
              </a:defRPr>
            </a:pPr>
            <a:r>
              <a:rPr sz="1400"/>
              <a:t>• Download: save final audio file</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Important:</a:t>
            </a:r>
          </a:p>
          <a:p>
            <a:pPr>
              <a:spcAft>
                <a:spcPts val="300"/>
              </a:spcAft>
              <a:defRPr sz="1400">
                <a:solidFill>
                  <a:srgbClr val="0F172A"/>
                </a:solidFill>
                <a:latin typeface="Arial"/>
              </a:defRPr>
            </a:pPr>
            <a:r>
              <a:rPr sz="1400"/>
              <a:t>ElevenLabs documentation describes the core Text to Speech workflow as: type or paste text, select a voice, adjust optional settings, and click Generate.</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Step-by-step clicks:</a:t>
            </a:r>
          </a:p>
          <a:p>
            <a:pPr>
              <a:spcAft>
                <a:spcPts val="300"/>
              </a:spcAft>
              <a:defRPr sz="1400" b="1">
                <a:solidFill>
                  <a:srgbClr val="0284C7"/>
                </a:solidFill>
                <a:latin typeface="Arial"/>
              </a:defRPr>
            </a:pPr>
            <a:r>
              <a:rPr sz="1400"/>
              <a:t>Step 1: Open a browser and go to the official ElevenLabs website.</a:t>
            </a:r>
          </a:p>
          <a:p>
            <a:pPr>
              <a:spcAft>
                <a:spcPts val="300"/>
              </a:spcAft>
              <a:defRPr sz="1400" b="1">
                <a:solidFill>
                  <a:srgbClr val="0284C7"/>
                </a:solidFill>
                <a:latin typeface="Arial"/>
              </a:defRPr>
            </a:pPr>
            <a:r>
              <a:rPr sz="1400"/>
              <a:t>Step 2: Click “Sign up” or “Log in.”</a:t>
            </a:r>
          </a:p>
          <a:p>
            <a:pPr>
              <a:spcAft>
                <a:spcPts val="300"/>
              </a:spcAft>
              <a:defRPr sz="1400" b="1">
                <a:solidFill>
                  <a:srgbClr val="0284C7"/>
                </a:solidFill>
                <a:latin typeface="Arial"/>
              </a:defRPr>
            </a:pPr>
            <a:r>
              <a:rPr sz="1400"/>
              <a:t>Step 3: Register with email/Google or sign in to an existing account.</a:t>
            </a:r>
          </a:p>
          <a:p>
            <a:pPr>
              <a:spcAft>
                <a:spcPts val="300"/>
              </a:spcAft>
              <a:defRPr sz="1400" b="1">
                <a:solidFill>
                  <a:srgbClr val="0284C7"/>
                </a:solidFill>
                <a:latin typeface="Arial"/>
              </a:defRPr>
            </a:pPr>
            <a:r>
              <a:rPr sz="1400"/>
              <a:t>Step 4: On the dashboard, look for “Text to Speech” / “Speech” / “Playground.”</a:t>
            </a:r>
          </a:p>
          <a:p>
            <a:pPr>
              <a:spcAft>
                <a:spcPts val="300"/>
              </a:spcAft>
              <a:defRPr sz="1400" b="1">
                <a:solidFill>
                  <a:srgbClr val="0284C7"/>
                </a:solidFill>
                <a:latin typeface="Arial"/>
              </a:defRPr>
            </a:pPr>
            <a:r>
              <a:rPr sz="1400"/>
              <a:t>Step 5: Click Text to Speech to open the script input page.</a:t>
            </a:r>
          </a:p>
          <a:p>
            <a:pPr>
              <a:spcAft>
                <a:spcPts val="300"/>
              </a:spcAft>
              <a:defRPr sz="1400" b="1">
                <a:solidFill>
                  <a:srgbClr val="0284C7"/>
                </a:solidFill>
                <a:latin typeface="Arial"/>
              </a:defRPr>
            </a:pPr>
            <a:r>
              <a:rPr sz="1400"/>
              <a:t>Step 6: Locate the text input box, voice selector, settings, Generate button, and download area.</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Check: Do not begin generation until your script is final enough for a first preview.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3: Write an effective voiceover script</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3</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Script formula:</a:t>
            </a:r>
          </a:p>
          <a:p>
            <a:pPr>
              <a:spcAft>
                <a:spcPts val="300"/>
              </a:spcAft>
              <a:defRPr sz="1400">
                <a:solidFill>
                  <a:srgbClr val="0F172A"/>
                </a:solidFill>
                <a:latin typeface="Arial"/>
              </a:defRPr>
            </a:pPr>
            <a:r>
              <a:rPr sz="1400"/>
              <a:t>Audience + problem + solution + benefit + CTA</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Weak script:</a:t>
            </a:r>
          </a:p>
          <a:p>
            <a:pPr>
              <a:spcAft>
                <a:spcPts val="300"/>
              </a:spcAft>
              <a:defRPr sz="1400">
                <a:solidFill>
                  <a:srgbClr val="0F172A"/>
                </a:solidFill>
                <a:latin typeface="Arial"/>
              </a:defRPr>
            </a:pPr>
            <a:r>
              <a:rPr sz="1400"/>
              <a:t>“Our course is good and you should join.”</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Strong script:</a:t>
            </a:r>
          </a:p>
          <a:p>
            <a:pPr>
              <a:spcAft>
                <a:spcPts val="300"/>
              </a:spcAft>
              <a:defRPr sz="1400">
                <a:solidFill>
                  <a:srgbClr val="0F172A"/>
                </a:solidFill>
                <a:latin typeface="Arial"/>
              </a:defRPr>
            </a:pPr>
            <a:r>
              <a:rPr sz="1400"/>
              <a:t>“Still spending hours on repetitive work? The AI Skills Bootcamp teaches practical tools for writing, research, and content creation. Learn skills you can use from day one. Enroll today.”</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Length guide:</a:t>
            </a:r>
          </a:p>
          <a:p>
            <a:pPr>
              <a:spcAft>
                <a:spcPts val="300"/>
              </a:spcAft>
              <a:defRPr sz="1400">
                <a:solidFill>
                  <a:srgbClr val="0F172A"/>
                </a:solidFill>
                <a:latin typeface="Arial"/>
              </a:defRPr>
            </a:pPr>
            <a:r>
              <a:rPr sz="1400"/>
              <a:t>• 15 seconds: 35–45 words</a:t>
            </a:r>
          </a:p>
          <a:p>
            <a:pPr>
              <a:spcAft>
                <a:spcPts val="300"/>
              </a:spcAft>
              <a:defRPr sz="1400">
                <a:solidFill>
                  <a:srgbClr val="0F172A"/>
                </a:solidFill>
                <a:latin typeface="Arial"/>
              </a:defRPr>
            </a:pPr>
            <a:r>
              <a:rPr sz="1400"/>
              <a:t>• 30 seconds: 70–85 words</a:t>
            </a:r>
          </a:p>
          <a:p>
            <a:pPr>
              <a:spcAft>
                <a:spcPts val="300"/>
              </a:spcAft>
              <a:defRPr sz="1400">
                <a:solidFill>
                  <a:srgbClr val="0F172A"/>
                </a:solidFill>
                <a:latin typeface="Arial"/>
              </a:defRPr>
            </a:pPr>
            <a:r>
              <a:rPr sz="1400"/>
              <a:t>• Use fewer words when you want a slower, clearer voice.</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Step-by-step script drafting:</a:t>
            </a:r>
          </a:p>
          <a:p>
            <a:pPr>
              <a:spcAft>
                <a:spcPts val="300"/>
              </a:spcAft>
              <a:defRPr sz="1400" b="1">
                <a:solidFill>
                  <a:srgbClr val="0284C7"/>
                </a:solidFill>
                <a:latin typeface="Arial"/>
              </a:defRPr>
            </a:pPr>
            <a:r>
              <a:rPr sz="1400"/>
              <a:t>Step 1: Write the target audience: “University students.”</a:t>
            </a:r>
          </a:p>
          <a:p>
            <a:pPr>
              <a:spcAft>
                <a:spcPts val="300"/>
              </a:spcAft>
              <a:defRPr sz="1400" b="1">
                <a:solidFill>
                  <a:srgbClr val="0284C7"/>
                </a:solidFill>
                <a:latin typeface="Arial"/>
              </a:defRPr>
            </a:pPr>
            <a:r>
              <a:rPr sz="1400"/>
              <a:t>Step 2: Write one real problem: “Too much time on assignments.”</a:t>
            </a:r>
          </a:p>
          <a:p>
            <a:pPr>
              <a:spcAft>
                <a:spcPts val="300"/>
              </a:spcAft>
              <a:defRPr sz="1400" b="1">
                <a:solidFill>
                  <a:srgbClr val="0284C7"/>
                </a:solidFill>
                <a:latin typeface="Arial"/>
              </a:defRPr>
            </a:pPr>
            <a:r>
              <a:rPr sz="1400"/>
              <a:t>Step 3: Write one solution: “Practical AI training.”</a:t>
            </a:r>
          </a:p>
          <a:p>
            <a:pPr>
              <a:spcAft>
                <a:spcPts val="300"/>
              </a:spcAft>
              <a:defRPr sz="1400" b="1">
                <a:solidFill>
                  <a:srgbClr val="0284C7"/>
                </a:solidFill>
                <a:latin typeface="Arial"/>
              </a:defRPr>
            </a:pPr>
            <a:r>
              <a:rPr sz="1400"/>
              <a:t>Step 4: Add 2 benefits: “Write faster; organize research.”</a:t>
            </a:r>
          </a:p>
          <a:p>
            <a:pPr>
              <a:spcAft>
                <a:spcPts val="300"/>
              </a:spcAft>
              <a:defRPr sz="1400" b="1">
                <a:solidFill>
                  <a:srgbClr val="0284C7"/>
                </a:solidFill>
                <a:latin typeface="Arial"/>
              </a:defRPr>
            </a:pPr>
            <a:r>
              <a:rPr sz="1400"/>
              <a:t>Step 5: Add one CTA: “Enroll today.”</a:t>
            </a:r>
          </a:p>
          <a:p>
            <a:pPr>
              <a:spcAft>
                <a:spcPts val="300"/>
              </a:spcAft>
              <a:defRPr sz="1400" b="1">
                <a:solidFill>
                  <a:srgbClr val="0284C7"/>
                </a:solidFill>
                <a:latin typeface="Arial"/>
              </a:defRPr>
            </a:pPr>
            <a:r>
              <a:rPr sz="1400"/>
              <a:t>Step 6: Read aloud. Remove difficult or repeated words.</a:t>
            </a:r>
          </a:p>
          <a:p>
            <a:pPr>
              <a:spcAft>
                <a:spcPts val="300"/>
              </a:spcAft>
              <a:defRPr sz="1400" b="1">
                <a:solidFill>
                  <a:srgbClr val="0284C7"/>
                </a:solidFill>
                <a:latin typeface="Arial"/>
              </a:defRPr>
            </a:pPr>
            <a:r>
              <a:rPr sz="1400"/>
              <a:t>Step 7: Add commas and full stops for natural pauses.</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Prompt: “Write a 75-word friendly voiceover script for university students promoting an AI Skills Bootcamp. Structure: hook, 2 benefits, clear CTA. Use easy spoken English.”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4: Select a voice professionally</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4</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Voice selection criteria:</a:t>
            </a:r>
          </a:p>
          <a:p>
            <a:pPr>
              <a:spcAft>
                <a:spcPts val="300"/>
              </a:spcAft>
              <a:defRPr sz="1400">
                <a:solidFill>
                  <a:srgbClr val="0F172A"/>
                </a:solidFill>
                <a:latin typeface="Arial"/>
              </a:defRPr>
            </a:pPr>
            <a:r>
              <a:rPr sz="1400"/>
              <a:t>• Audience: student, customer, executive, child, general public</a:t>
            </a:r>
          </a:p>
          <a:p>
            <a:pPr>
              <a:spcAft>
                <a:spcPts val="300"/>
              </a:spcAft>
              <a:defRPr sz="1400">
                <a:solidFill>
                  <a:srgbClr val="0F172A"/>
                </a:solidFill>
                <a:latin typeface="Arial"/>
              </a:defRPr>
            </a:pPr>
            <a:r>
              <a:rPr sz="1400"/>
              <a:t>• Tone: friendly, professional, energetic, calm, confident</a:t>
            </a:r>
          </a:p>
          <a:p>
            <a:pPr>
              <a:spcAft>
                <a:spcPts val="300"/>
              </a:spcAft>
              <a:defRPr sz="1400">
                <a:solidFill>
                  <a:srgbClr val="0F172A"/>
                </a:solidFill>
                <a:latin typeface="Arial"/>
              </a:defRPr>
            </a:pPr>
            <a:r>
              <a:rPr sz="1400"/>
              <a:t>• Pace: slow for learning; moderate for ads; energetic for offers</a:t>
            </a:r>
          </a:p>
          <a:p>
            <a:pPr>
              <a:spcAft>
                <a:spcPts val="300"/>
              </a:spcAft>
              <a:defRPr sz="1400">
                <a:solidFill>
                  <a:srgbClr val="0F172A"/>
                </a:solidFill>
                <a:latin typeface="Arial"/>
              </a:defRPr>
            </a:pPr>
            <a:r>
              <a:rPr sz="1400"/>
              <a:t>• Accent/language: choose one your audience understands</a:t>
            </a:r>
          </a:p>
          <a:p>
            <a:pPr>
              <a:spcAft>
                <a:spcPts val="300"/>
              </a:spcAft>
              <a:defRPr sz="1400">
                <a:solidFill>
                  <a:srgbClr val="0F172A"/>
                </a:solidFill>
                <a:latin typeface="Arial"/>
              </a:defRPr>
            </a:pPr>
            <a:r>
              <a:rPr sz="1400"/>
              <a:t>• Consistency: use the same voice throughout one campaign</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Example choices:</a:t>
            </a:r>
          </a:p>
          <a:p>
            <a:pPr>
              <a:spcAft>
                <a:spcPts val="300"/>
              </a:spcAft>
              <a:defRPr sz="1400">
                <a:solidFill>
                  <a:srgbClr val="0F172A"/>
                </a:solidFill>
                <a:latin typeface="Arial"/>
              </a:defRPr>
            </a:pPr>
            <a:r>
              <a:rPr sz="1400"/>
              <a:t>• Course promotion: friendly, clear, medium pace</a:t>
            </a:r>
          </a:p>
          <a:p>
            <a:pPr>
              <a:spcAft>
                <a:spcPts val="300"/>
              </a:spcAft>
              <a:defRPr sz="1400">
                <a:solidFill>
                  <a:srgbClr val="0F172A"/>
                </a:solidFill>
                <a:latin typeface="Arial"/>
              </a:defRPr>
            </a:pPr>
            <a:r>
              <a:rPr sz="1400"/>
              <a:t>• Corporate explainer: calm, professional, moderate pace</a:t>
            </a:r>
          </a:p>
          <a:p>
            <a:pPr>
              <a:spcAft>
                <a:spcPts val="300"/>
              </a:spcAft>
              <a:defRPr sz="1400">
                <a:solidFill>
                  <a:srgbClr val="0F172A"/>
                </a:solidFill>
                <a:latin typeface="Arial"/>
              </a:defRPr>
            </a:pPr>
            <a:r>
              <a:rPr sz="1400"/>
              <a:t>• Flash sale: energetic, fast but understandable</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Step-by-step clicks:</a:t>
            </a:r>
          </a:p>
          <a:p>
            <a:pPr>
              <a:spcAft>
                <a:spcPts val="300"/>
              </a:spcAft>
              <a:defRPr sz="1400" b="1">
                <a:solidFill>
                  <a:srgbClr val="0284C7"/>
                </a:solidFill>
                <a:latin typeface="Arial"/>
              </a:defRPr>
            </a:pPr>
            <a:r>
              <a:rPr sz="1400"/>
              <a:t>Step 1: On the Text to Speech page, find the Voice selector—often at bottom-left or beside the text box.</a:t>
            </a:r>
          </a:p>
          <a:p>
            <a:pPr>
              <a:spcAft>
                <a:spcPts val="300"/>
              </a:spcAft>
              <a:defRPr sz="1400" b="1">
                <a:solidFill>
                  <a:srgbClr val="0284C7"/>
                </a:solidFill>
                <a:latin typeface="Arial"/>
              </a:defRPr>
            </a:pPr>
            <a:r>
              <a:rPr sz="1400"/>
              <a:t>Step 2: Click the current voice name to open the voice list.</a:t>
            </a:r>
          </a:p>
          <a:p>
            <a:pPr>
              <a:spcAft>
                <a:spcPts val="300"/>
              </a:spcAft>
              <a:defRPr sz="1400" b="1">
                <a:solidFill>
                  <a:srgbClr val="0284C7"/>
                </a:solidFill>
                <a:latin typeface="Arial"/>
              </a:defRPr>
            </a:pPr>
            <a:r>
              <a:rPr sz="1400"/>
              <a:t>Step 3: Click Play/Preview for at least three voice samples.</a:t>
            </a:r>
          </a:p>
          <a:p>
            <a:pPr>
              <a:spcAft>
                <a:spcPts val="300"/>
              </a:spcAft>
              <a:defRPr sz="1400" b="1">
                <a:solidFill>
                  <a:srgbClr val="0284C7"/>
                </a:solidFill>
                <a:latin typeface="Arial"/>
              </a:defRPr>
            </a:pPr>
            <a:r>
              <a:rPr sz="1400"/>
              <a:t>Step 4: Compare clarity, pace, accent, and emotion.</a:t>
            </a:r>
          </a:p>
          <a:p>
            <a:pPr>
              <a:spcAft>
                <a:spcPts val="300"/>
              </a:spcAft>
              <a:defRPr sz="1400" b="1">
                <a:solidFill>
                  <a:srgbClr val="0284C7"/>
                </a:solidFill>
                <a:latin typeface="Arial"/>
              </a:defRPr>
            </a:pPr>
            <a:r>
              <a:rPr sz="1400"/>
              <a:t>Step 5: Click one voice to select it.</a:t>
            </a:r>
          </a:p>
          <a:p>
            <a:pPr>
              <a:spcAft>
                <a:spcPts val="300"/>
              </a:spcAft>
              <a:defRPr sz="1400" b="1">
                <a:solidFill>
                  <a:srgbClr val="0284C7"/>
                </a:solidFill>
                <a:latin typeface="Arial"/>
              </a:defRPr>
            </a:pPr>
            <a:r>
              <a:rPr sz="1400"/>
              <a:t>Step 6: Keep the selected voice for all test versions of this task.</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Check: Choose a voice that is understandable, not merely dramatic.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5: Generate Text-to-Speech audio</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5</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Core workflow:</a:t>
            </a:r>
          </a:p>
          <a:p>
            <a:pPr>
              <a:spcAft>
                <a:spcPts val="300"/>
              </a:spcAft>
              <a:defRPr sz="1400">
                <a:solidFill>
                  <a:srgbClr val="0F172A"/>
                </a:solidFill>
                <a:latin typeface="Arial"/>
              </a:defRPr>
            </a:pPr>
            <a:r>
              <a:rPr sz="1400"/>
              <a:t>Write final script → choose voice → set options → generate → listen → revise → download</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What to check after generation:</a:t>
            </a:r>
          </a:p>
          <a:p>
            <a:pPr>
              <a:spcAft>
                <a:spcPts val="300"/>
              </a:spcAft>
              <a:defRPr sz="1400">
                <a:solidFill>
                  <a:srgbClr val="0F172A"/>
                </a:solidFill>
                <a:latin typeface="Arial"/>
              </a:defRPr>
            </a:pPr>
            <a:r>
              <a:rPr sz="1400"/>
              <a:t>• Correct pronunciation of names and product terms</a:t>
            </a:r>
          </a:p>
          <a:p>
            <a:pPr>
              <a:spcAft>
                <a:spcPts val="300"/>
              </a:spcAft>
              <a:defRPr sz="1400">
                <a:solidFill>
                  <a:srgbClr val="0F172A"/>
                </a:solidFill>
                <a:latin typeface="Arial"/>
              </a:defRPr>
            </a:pPr>
            <a:r>
              <a:rPr sz="1400"/>
              <a:t>• Natural pauses after sentences</a:t>
            </a:r>
          </a:p>
          <a:p>
            <a:pPr>
              <a:spcAft>
                <a:spcPts val="300"/>
              </a:spcAft>
              <a:defRPr sz="1400">
                <a:solidFill>
                  <a:srgbClr val="0F172A"/>
                </a:solidFill>
                <a:latin typeface="Arial"/>
              </a:defRPr>
            </a:pPr>
            <a:r>
              <a:rPr sz="1400"/>
              <a:t>• Clear CTA at the end</a:t>
            </a:r>
          </a:p>
          <a:p>
            <a:pPr>
              <a:spcAft>
                <a:spcPts val="300"/>
              </a:spcAft>
              <a:defRPr sz="1400">
                <a:solidFill>
                  <a:srgbClr val="0F172A"/>
                </a:solidFill>
                <a:latin typeface="Arial"/>
              </a:defRPr>
            </a:pPr>
            <a:r>
              <a:rPr sz="1400"/>
              <a:t>• No missing words</a:t>
            </a:r>
          </a:p>
          <a:p>
            <a:pPr>
              <a:spcAft>
                <a:spcPts val="300"/>
              </a:spcAft>
              <a:defRPr sz="1400">
                <a:solidFill>
                  <a:srgbClr val="0F172A"/>
                </a:solidFill>
                <a:latin typeface="Arial"/>
              </a:defRPr>
            </a:pPr>
            <a:r>
              <a:rPr sz="1400"/>
              <a:t>• Appropriate emotion and speed</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If a word sounds wrong:</a:t>
            </a:r>
          </a:p>
          <a:p>
            <a:pPr>
              <a:spcAft>
                <a:spcPts val="300"/>
              </a:spcAft>
              <a:defRPr sz="1400">
                <a:solidFill>
                  <a:srgbClr val="0F172A"/>
                </a:solidFill>
                <a:latin typeface="Arial"/>
              </a:defRPr>
            </a:pPr>
            <a:r>
              <a:rPr sz="1400"/>
              <a:t>Change spelling, add punctuation, split the sentence, or replace the difficult word with a simpler alternative.</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Step-by-step clicks:</a:t>
            </a:r>
          </a:p>
          <a:p>
            <a:pPr>
              <a:spcAft>
                <a:spcPts val="300"/>
              </a:spcAft>
              <a:defRPr sz="1400" b="1">
                <a:solidFill>
                  <a:srgbClr val="0284C7"/>
                </a:solidFill>
                <a:latin typeface="Arial"/>
              </a:defRPr>
            </a:pPr>
            <a:r>
              <a:rPr sz="1400"/>
              <a:t>Step 1: Click inside the Text to Speech input box.</a:t>
            </a:r>
          </a:p>
          <a:p>
            <a:pPr>
              <a:spcAft>
                <a:spcPts val="300"/>
              </a:spcAft>
              <a:defRPr sz="1400" b="1">
                <a:solidFill>
                  <a:srgbClr val="0284C7"/>
                </a:solidFill>
                <a:latin typeface="Arial"/>
              </a:defRPr>
            </a:pPr>
            <a:r>
              <a:rPr sz="1400"/>
              <a:t>Step 2: Paste your final 70–85 word script.</a:t>
            </a:r>
          </a:p>
          <a:p>
            <a:pPr>
              <a:spcAft>
                <a:spcPts val="300"/>
              </a:spcAft>
              <a:defRPr sz="1400" b="1">
                <a:solidFill>
                  <a:srgbClr val="0284C7"/>
                </a:solidFill>
                <a:latin typeface="Arial"/>
              </a:defRPr>
            </a:pPr>
            <a:r>
              <a:rPr sz="1400"/>
              <a:t>Step 3: Select the chosen voice.</a:t>
            </a:r>
          </a:p>
          <a:p>
            <a:pPr>
              <a:spcAft>
                <a:spcPts val="300"/>
              </a:spcAft>
              <a:defRPr sz="1400" b="1">
                <a:solidFill>
                  <a:srgbClr val="0284C7"/>
                </a:solidFill>
                <a:latin typeface="Arial"/>
              </a:defRPr>
            </a:pPr>
            <a:r>
              <a:rPr sz="1400"/>
              <a:t>Step 4: Open voice settings if they are available in your account.</a:t>
            </a:r>
          </a:p>
          <a:p>
            <a:pPr>
              <a:spcAft>
                <a:spcPts val="300"/>
              </a:spcAft>
              <a:defRPr sz="1400" b="1">
                <a:solidFill>
                  <a:srgbClr val="0284C7"/>
                </a:solidFill>
                <a:latin typeface="Arial"/>
              </a:defRPr>
            </a:pPr>
            <a:r>
              <a:rPr sz="1400"/>
              <a:t>Step 5: Keep default settings for the first version.</a:t>
            </a:r>
          </a:p>
          <a:p>
            <a:pPr>
              <a:spcAft>
                <a:spcPts val="300"/>
              </a:spcAft>
              <a:defRPr sz="1400" b="1">
                <a:solidFill>
                  <a:srgbClr val="0284C7"/>
                </a:solidFill>
                <a:latin typeface="Arial"/>
              </a:defRPr>
            </a:pPr>
            <a:r>
              <a:rPr sz="1400"/>
              <a:t>Step 6: Click “Generate.”</a:t>
            </a:r>
          </a:p>
          <a:p>
            <a:pPr>
              <a:spcAft>
                <a:spcPts val="300"/>
              </a:spcAft>
              <a:defRPr sz="1400" b="1">
                <a:solidFill>
                  <a:srgbClr val="0284C7"/>
                </a:solidFill>
                <a:latin typeface="Arial"/>
              </a:defRPr>
            </a:pPr>
            <a:r>
              <a:rPr sz="1400"/>
              <a:t>Step 7: Press Play and listen with headphones if possible.</a:t>
            </a:r>
          </a:p>
          <a:p>
            <a:pPr>
              <a:spcAft>
                <a:spcPts val="300"/>
              </a:spcAft>
              <a:defRPr sz="1400" b="1">
                <a:solidFill>
                  <a:srgbClr val="0284C7"/>
                </a:solidFill>
                <a:latin typeface="Arial"/>
              </a:defRPr>
            </a:pPr>
            <a:r>
              <a:rPr sz="1400"/>
              <a:t>Step 8: If needed, edit script/settings and click Generate again.</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Check: Do not download until the whole audio has been listened to once.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6: Control tone, pacing, and pronunciation</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6</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Core concepts:</a:t>
            </a:r>
          </a:p>
          <a:p>
            <a:pPr>
              <a:spcAft>
                <a:spcPts val="300"/>
              </a:spcAft>
              <a:defRPr sz="1400">
                <a:solidFill>
                  <a:srgbClr val="0F172A"/>
                </a:solidFill>
                <a:latin typeface="Arial"/>
              </a:defRPr>
            </a:pPr>
            <a:r>
              <a:rPr sz="1400"/>
              <a:t>• Tone: emotional quality of the voice—friendly, serious, energetic, calm.</a:t>
            </a:r>
          </a:p>
          <a:p>
            <a:pPr>
              <a:spcAft>
                <a:spcPts val="300"/>
              </a:spcAft>
              <a:defRPr sz="1400">
                <a:solidFill>
                  <a:srgbClr val="0F172A"/>
                </a:solidFill>
                <a:latin typeface="Arial"/>
              </a:defRPr>
            </a:pPr>
            <a:r>
              <a:rPr sz="1400"/>
              <a:t>• Pacing: speed and pause length.</a:t>
            </a:r>
          </a:p>
          <a:p>
            <a:pPr>
              <a:spcAft>
                <a:spcPts val="300"/>
              </a:spcAft>
              <a:defRPr sz="1400">
                <a:solidFill>
                  <a:srgbClr val="0F172A"/>
                </a:solidFill>
                <a:latin typeface="Arial"/>
              </a:defRPr>
            </a:pPr>
            <a:r>
              <a:rPr sz="1400"/>
              <a:t>• Style: overall delivery—advertising, training, storytelling, formal.</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Script controls:</a:t>
            </a:r>
          </a:p>
          <a:p>
            <a:pPr>
              <a:spcAft>
                <a:spcPts val="300"/>
              </a:spcAft>
              <a:defRPr sz="1400">
                <a:solidFill>
                  <a:srgbClr val="0F172A"/>
                </a:solidFill>
                <a:latin typeface="Arial"/>
              </a:defRPr>
            </a:pPr>
            <a:r>
              <a:rPr sz="1400"/>
              <a:t>• Full stop (.): clear pause/end</a:t>
            </a:r>
          </a:p>
          <a:p>
            <a:pPr>
              <a:spcAft>
                <a:spcPts val="300"/>
              </a:spcAft>
              <a:defRPr sz="1400">
                <a:solidFill>
                  <a:srgbClr val="0F172A"/>
                </a:solidFill>
                <a:latin typeface="Arial"/>
              </a:defRPr>
            </a:pPr>
            <a:r>
              <a:rPr sz="1400"/>
              <a:t>• Comma (,): short pause</a:t>
            </a:r>
          </a:p>
          <a:p>
            <a:pPr>
              <a:spcAft>
                <a:spcPts val="300"/>
              </a:spcAft>
              <a:defRPr sz="1400">
                <a:solidFill>
                  <a:srgbClr val="0F172A"/>
                </a:solidFill>
                <a:latin typeface="Arial"/>
              </a:defRPr>
            </a:pPr>
            <a:r>
              <a:rPr sz="1400"/>
              <a:t>• New paragraph: stronger break</a:t>
            </a:r>
          </a:p>
          <a:p>
            <a:pPr>
              <a:spcAft>
                <a:spcPts val="300"/>
              </a:spcAft>
              <a:defRPr sz="1400">
                <a:solidFill>
                  <a:srgbClr val="0F172A"/>
                </a:solidFill>
                <a:latin typeface="Arial"/>
              </a:defRPr>
            </a:pPr>
            <a:r>
              <a:rPr sz="1400"/>
              <a:t>• Short sentence: slower and clearer delivery</a:t>
            </a:r>
          </a:p>
          <a:p>
            <a:pPr>
              <a:spcAft>
                <a:spcPts val="300"/>
              </a:spcAft>
              <a:defRPr sz="1400">
                <a:solidFill>
                  <a:srgbClr val="0F172A"/>
                </a:solidFill>
                <a:latin typeface="Arial"/>
              </a:defRPr>
            </a:pPr>
            <a:r>
              <a:rPr sz="1400"/>
              <a:t>• Simple spelling: can help pronunciation</a:t>
            </a:r>
          </a:p>
          <a:p>
            <a:pPr>
              <a:spcAft>
                <a:spcPts val="300"/>
              </a:spcAft>
              <a:defRPr sz="1400">
                <a:solidFill>
                  <a:srgbClr val="0F172A"/>
                </a:solidFill>
                <a:latin typeface="Arial"/>
              </a:defRPr>
            </a:pPr>
          </a:p>
          <a:p>
            <a:pPr>
              <a:spcAft>
                <a:spcPts val="300"/>
              </a:spcAft>
              <a:defRPr sz="1400">
                <a:solidFill>
                  <a:srgbClr val="0F172A"/>
                </a:solidFill>
                <a:latin typeface="Arial"/>
              </a:defRPr>
            </a:pPr>
            <a:r>
              <a:rPr sz="1400"/>
              <a:t>Rule: Change one thing at a time so you know what improved the audio.</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Step-by-step improvement method:</a:t>
            </a:r>
          </a:p>
          <a:p>
            <a:pPr>
              <a:spcAft>
                <a:spcPts val="300"/>
              </a:spcAft>
              <a:defRPr sz="1400" b="1">
                <a:solidFill>
                  <a:srgbClr val="0284C7"/>
                </a:solidFill>
                <a:latin typeface="Arial"/>
              </a:defRPr>
            </a:pPr>
            <a:r>
              <a:rPr sz="1400"/>
              <a:t>Step 1: Listen once and write the exact problem: “too fast,” “wrong word,” or “not energetic.”</a:t>
            </a:r>
          </a:p>
          <a:p>
            <a:pPr>
              <a:spcAft>
                <a:spcPts val="300"/>
              </a:spcAft>
              <a:defRPr sz="1400" b="1">
                <a:solidFill>
                  <a:srgbClr val="0284C7"/>
                </a:solidFill>
                <a:latin typeface="Arial"/>
              </a:defRPr>
            </a:pPr>
            <a:r>
              <a:rPr sz="1400"/>
              <a:t>Step 2: For fast speech, divide a long sentence into two shorter sentences.</a:t>
            </a:r>
          </a:p>
          <a:p>
            <a:pPr>
              <a:spcAft>
                <a:spcPts val="300"/>
              </a:spcAft>
              <a:defRPr sz="1400" b="1">
                <a:solidFill>
                  <a:srgbClr val="0284C7"/>
                </a:solidFill>
                <a:latin typeface="Arial"/>
              </a:defRPr>
            </a:pPr>
            <a:r>
              <a:rPr sz="1400"/>
              <a:t>Step 3: For missing pause, add a comma or full stop.</a:t>
            </a:r>
          </a:p>
          <a:p>
            <a:pPr>
              <a:spcAft>
                <a:spcPts val="300"/>
              </a:spcAft>
              <a:defRPr sz="1400" b="1">
                <a:solidFill>
                  <a:srgbClr val="0284C7"/>
                </a:solidFill>
                <a:latin typeface="Arial"/>
              </a:defRPr>
            </a:pPr>
            <a:r>
              <a:rPr sz="1400"/>
              <a:t>Step 4: For difficult words, use common pronunciation spelling or an easier word.</a:t>
            </a:r>
          </a:p>
          <a:p>
            <a:pPr>
              <a:spcAft>
                <a:spcPts val="300"/>
              </a:spcAft>
              <a:defRPr sz="1400" b="1">
                <a:solidFill>
                  <a:srgbClr val="0284C7"/>
                </a:solidFill>
                <a:latin typeface="Arial"/>
              </a:defRPr>
            </a:pPr>
            <a:r>
              <a:rPr sz="1400"/>
              <a:t>Step 5: For a different mood, choose a different voice or adjust available style settings.</a:t>
            </a:r>
          </a:p>
          <a:p>
            <a:pPr>
              <a:spcAft>
                <a:spcPts val="300"/>
              </a:spcAft>
              <a:defRPr sz="1400" b="1">
                <a:solidFill>
                  <a:srgbClr val="0284C7"/>
                </a:solidFill>
                <a:latin typeface="Arial"/>
              </a:defRPr>
            </a:pPr>
            <a:r>
              <a:rPr sz="1400"/>
              <a:t>Step 6: Generate a new version.</a:t>
            </a:r>
          </a:p>
          <a:p>
            <a:pPr>
              <a:spcAft>
                <a:spcPts val="300"/>
              </a:spcAft>
              <a:defRPr sz="1400" b="1">
                <a:solidFill>
                  <a:srgbClr val="0284C7"/>
                </a:solidFill>
                <a:latin typeface="Arial"/>
              </a:defRPr>
            </a:pPr>
            <a:r>
              <a:rPr sz="1400"/>
              <a:t>Step 7: Compare Version A and Version B before choosing final audio.</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Prompt: “Rewrite this voiceover for slower, friendlier speech. Keep it under 75 words. Add natural pauses with punctuation.”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7: Create personalized audio safely</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7</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Personalization concept:</a:t>
            </a:r>
          </a:p>
          <a:p>
            <a:pPr>
              <a:spcAft>
                <a:spcPts val="300"/>
              </a:spcAft>
              <a:defRPr sz="1400">
                <a:solidFill>
                  <a:srgbClr val="0F172A"/>
                </a:solidFill>
                <a:latin typeface="Arial"/>
              </a:defRPr>
            </a:pPr>
            <a:r>
              <a:rPr sz="1400"/>
              <a:t>Adapt one audio message for different audience groups using their needs, examples, and CTA.</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Example versions:</a:t>
            </a:r>
          </a:p>
          <a:p>
            <a:pPr>
              <a:spcAft>
                <a:spcPts val="300"/>
              </a:spcAft>
              <a:defRPr sz="1400">
                <a:solidFill>
                  <a:srgbClr val="0F172A"/>
                </a:solidFill>
                <a:latin typeface="Arial"/>
              </a:defRPr>
            </a:pPr>
            <a:r>
              <a:rPr sz="1400"/>
              <a:t>• Students: “Finish assignments faster and organize your study time.”</a:t>
            </a:r>
          </a:p>
          <a:p>
            <a:pPr>
              <a:spcAft>
                <a:spcPts val="300"/>
              </a:spcAft>
              <a:defRPr sz="1400">
                <a:solidFill>
                  <a:srgbClr val="0F172A"/>
                </a:solidFill>
                <a:latin typeface="Arial"/>
              </a:defRPr>
            </a:pPr>
            <a:r>
              <a:rPr sz="1400"/>
              <a:t>• Freelancers: “Create content and deliver client projects faster.”</a:t>
            </a:r>
          </a:p>
          <a:p>
            <a:pPr>
              <a:spcAft>
                <a:spcPts val="300"/>
              </a:spcAft>
              <a:defRPr sz="1400">
                <a:solidFill>
                  <a:srgbClr val="0F172A"/>
                </a:solidFill>
                <a:latin typeface="Arial"/>
              </a:defRPr>
            </a:pPr>
            <a:r>
              <a:rPr sz="1400"/>
              <a:t>• Office teams: “Improve productivity in daily reports and emails.”</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Safety rules:</a:t>
            </a:r>
          </a:p>
          <a:p>
            <a:pPr>
              <a:spcAft>
                <a:spcPts val="300"/>
              </a:spcAft>
              <a:defRPr sz="1400">
                <a:solidFill>
                  <a:srgbClr val="0F172A"/>
                </a:solidFill>
                <a:latin typeface="Arial"/>
              </a:defRPr>
            </a:pPr>
            <a:r>
              <a:rPr sz="1400"/>
              <a:t>• Use only approved, non-sensitive information.</a:t>
            </a:r>
          </a:p>
          <a:p>
            <a:pPr>
              <a:spcAft>
                <a:spcPts val="300"/>
              </a:spcAft>
              <a:defRPr sz="1400">
                <a:solidFill>
                  <a:srgbClr val="0F172A"/>
                </a:solidFill>
                <a:latin typeface="Arial"/>
              </a:defRPr>
            </a:pPr>
            <a:r>
              <a:rPr sz="1400"/>
              <a:t>• Do not add a person’s private details to public AI prompts.</a:t>
            </a:r>
          </a:p>
          <a:p>
            <a:pPr>
              <a:spcAft>
                <a:spcPts val="300"/>
              </a:spcAft>
              <a:defRPr sz="1400">
                <a:solidFill>
                  <a:srgbClr val="0F172A"/>
                </a:solidFill>
                <a:latin typeface="Arial"/>
              </a:defRPr>
            </a:pPr>
            <a:r>
              <a:rPr sz="1400"/>
              <a:t>• Review every personalized script before generating it.</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Step-by-step personalization:</a:t>
            </a:r>
          </a:p>
          <a:p>
            <a:pPr>
              <a:spcAft>
                <a:spcPts val="300"/>
              </a:spcAft>
              <a:defRPr sz="1400" b="1">
                <a:solidFill>
                  <a:srgbClr val="0284C7"/>
                </a:solidFill>
                <a:latin typeface="Arial"/>
              </a:defRPr>
            </a:pPr>
            <a:r>
              <a:rPr sz="1400"/>
              <a:t>Step 1: Save the master script in a document.</a:t>
            </a:r>
          </a:p>
          <a:p>
            <a:pPr>
              <a:spcAft>
                <a:spcPts val="300"/>
              </a:spcAft>
              <a:defRPr sz="1400" b="1">
                <a:solidFill>
                  <a:srgbClr val="0284C7"/>
                </a:solidFill>
                <a:latin typeface="Arial"/>
              </a:defRPr>
            </a:pPr>
            <a:r>
              <a:rPr sz="1400"/>
              <a:t>Step 2: Copy the script into Version A: Students.</a:t>
            </a:r>
          </a:p>
          <a:p>
            <a:pPr>
              <a:spcAft>
                <a:spcPts val="300"/>
              </a:spcAft>
              <a:defRPr sz="1400" b="1">
                <a:solidFill>
                  <a:srgbClr val="0284C7"/>
                </a:solidFill>
                <a:latin typeface="Arial"/>
              </a:defRPr>
            </a:pPr>
            <a:r>
              <a:rPr sz="1400"/>
              <a:t>Step 3: Replace only problem, benefit example, and CTA.</a:t>
            </a:r>
          </a:p>
          <a:p>
            <a:pPr>
              <a:spcAft>
                <a:spcPts val="300"/>
              </a:spcAft>
              <a:defRPr sz="1400" b="1">
                <a:solidFill>
                  <a:srgbClr val="0284C7"/>
                </a:solidFill>
                <a:latin typeface="Arial"/>
              </a:defRPr>
            </a:pPr>
            <a:r>
              <a:rPr sz="1400"/>
              <a:t>Step 4: Generate and name file: Bootcamp_Students.mp3.</a:t>
            </a:r>
          </a:p>
          <a:p>
            <a:pPr>
              <a:spcAft>
                <a:spcPts val="300"/>
              </a:spcAft>
              <a:defRPr sz="1400" b="1">
                <a:solidFill>
                  <a:srgbClr val="0284C7"/>
                </a:solidFill>
                <a:latin typeface="Arial"/>
              </a:defRPr>
            </a:pPr>
            <a:r>
              <a:rPr sz="1400"/>
              <a:t>Step 5: Copy master script into Version B: Freelancers.</a:t>
            </a:r>
          </a:p>
          <a:p>
            <a:pPr>
              <a:spcAft>
                <a:spcPts val="300"/>
              </a:spcAft>
              <a:defRPr sz="1400" b="1">
                <a:solidFill>
                  <a:srgbClr val="0284C7"/>
                </a:solidFill>
                <a:latin typeface="Arial"/>
              </a:defRPr>
            </a:pPr>
            <a:r>
              <a:rPr sz="1400"/>
              <a:t>Step 6: Update audience-specific lines.</a:t>
            </a:r>
          </a:p>
          <a:p>
            <a:pPr>
              <a:spcAft>
                <a:spcPts val="300"/>
              </a:spcAft>
              <a:defRPr sz="1400" b="1">
                <a:solidFill>
                  <a:srgbClr val="0284C7"/>
                </a:solidFill>
                <a:latin typeface="Arial"/>
              </a:defRPr>
            </a:pPr>
            <a:r>
              <a:rPr sz="1400"/>
              <a:t>Step 7: Generate and name file: Bootcamp_Freelancers.mp3.</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Prompt: “Rewrite this AI course audio script for freelancers. Keep the same structure, use easy English, and focus on content creation and faster client delivery.”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8: Voice cloning—safe and ethical use</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Module 8</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Important:</a:t>
            </a:r>
          </a:p>
          <a:p>
            <a:pPr>
              <a:spcAft>
                <a:spcPts val="300"/>
              </a:spcAft>
              <a:defRPr sz="1400">
                <a:solidFill>
                  <a:srgbClr val="0F172A"/>
                </a:solidFill>
                <a:latin typeface="Arial"/>
              </a:defRPr>
            </a:pPr>
            <a:r>
              <a:rPr sz="1400"/>
              <a:t>Only use voices you own or have clear permission and legal rights to use.</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ElevenLabs policy guidance:</a:t>
            </a:r>
          </a:p>
          <a:p>
            <a:pPr>
              <a:spcAft>
                <a:spcPts val="300"/>
              </a:spcAft>
              <a:defRPr sz="1400">
                <a:solidFill>
                  <a:srgbClr val="0F172A"/>
                </a:solidFill>
                <a:latin typeface="Arial"/>
              </a:defRPr>
            </a:pPr>
            <a:r>
              <a:rPr sz="1400"/>
              <a:t>• Do not clone, replicate, or synthesize another real person’s voice without explicit prior consent.</a:t>
            </a:r>
          </a:p>
          <a:p>
            <a:pPr>
              <a:spcAft>
                <a:spcPts val="300"/>
              </a:spcAft>
              <a:defRPr sz="1400">
                <a:solidFill>
                  <a:srgbClr val="0F172A"/>
                </a:solidFill>
                <a:latin typeface="Arial"/>
              </a:defRPr>
            </a:pPr>
            <a:r>
              <a:rPr sz="1400"/>
              <a:t>• Professional Voice Clones are for your own voice and require a verification process.</a:t>
            </a:r>
          </a:p>
          <a:p>
            <a:pPr>
              <a:spcAft>
                <a:spcPts val="300"/>
              </a:spcAft>
              <a:defRPr sz="1400">
                <a:solidFill>
                  <a:srgbClr val="0F172A"/>
                </a:solidFill>
                <a:latin typeface="Arial"/>
              </a:defRPr>
            </a:pPr>
            <a:r>
              <a:rPr sz="1400"/>
              <a:t>• Never create audio that falsely represents another person.</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Best classroom option:</a:t>
            </a:r>
          </a:p>
          <a:p>
            <a:pPr>
              <a:spcAft>
                <a:spcPts val="300"/>
              </a:spcAft>
              <a:defRPr sz="1400">
                <a:solidFill>
                  <a:srgbClr val="0F172A"/>
                </a:solidFill>
                <a:latin typeface="Arial"/>
              </a:defRPr>
            </a:pPr>
            <a:r>
              <a:rPr sz="1400"/>
              <a:t>Use a built-in library voice. Do not use voice cloning for beginner practice.</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Step-by-step: safe voice decision</a:t>
            </a:r>
          </a:p>
          <a:p>
            <a:pPr>
              <a:spcAft>
                <a:spcPts val="300"/>
              </a:spcAft>
              <a:defRPr sz="1400" b="1">
                <a:solidFill>
                  <a:srgbClr val="0284C7"/>
                </a:solidFill>
                <a:latin typeface="Arial"/>
              </a:defRPr>
            </a:pPr>
            <a:r>
              <a:rPr sz="1400"/>
              <a:t>Step 1: Ask: “Is this my own voice?”</a:t>
            </a:r>
          </a:p>
          <a:p>
            <a:pPr>
              <a:spcAft>
                <a:spcPts val="300"/>
              </a:spcAft>
              <a:defRPr sz="1400" b="1">
                <a:solidFill>
                  <a:srgbClr val="0284C7"/>
                </a:solidFill>
                <a:latin typeface="Arial"/>
              </a:defRPr>
            </a:pPr>
            <a:r>
              <a:rPr sz="1400"/>
              <a:t>Step 2: If No, do not upload or clone it unless you have documented permission and the platform allows it.</a:t>
            </a:r>
          </a:p>
          <a:p>
            <a:pPr>
              <a:spcAft>
                <a:spcPts val="300"/>
              </a:spcAft>
              <a:defRPr sz="1400" b="1">
                <a:solidFill>
                  <a:srgbClr val="0284C7"/>
                </a:solidFill>
                <a:latin typeface="Arial"/>
              </a:defRPr>
            </a:pPr>
            <a:r>
              <a:rPr sz="1400"/>
              <a:t>Step 3: For class practice, select a built-in licensed voice from the voice library.</a:t>
            </a:r>
          </a:p>
          <a:p>
            <a:pPr>
              <a:spcAft>
                <a:spcPts val="300"/>
              </a:spcAft>
              <a:defRPr sz="1400" b="1">
                <a:solidFill>
                  <a:srgbClr val="0284C7"/>
                </a:solidFill>
                <a:latin typeface="Arial"/>
              </a:defRPr>
            </a:pPr>
            <a:r>
              <a:rPr sz="1400"/>
              <a:t>Step 4: Clearly label the output “AI-generated voiceover” when appropriate.</a:t>
            </a:r>
          </a:p>
          <a:p>
            <a:pPr>
              <a:spcAft>
                <a:spcPts val="300"/>
              </a:spcAft>
              <a:defRPr sz="1400" b="1">
                <a:solidFill>
                  <a:srgbClr val="0284C7"/>
                </a:solidFill>
                <a:latin typeface="Arial"/>
              </a:defRPr>
            </a:pPr>
            <a:r>
              <a:rPr sz="1400"/>
              <a:t>Step 5: Keep consent records for any authorized commercial voice project.</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Check: Never use celebrity, teacher, client, friend, or public-figure voice recordings without proper permission.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9: One complete task—AI Skills Bootcamp voiceover</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Complete Task</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Task brief:</a:t>
            </a:r>
          </a:p>
          <a:p>
            <a:pPr>
              <a:spcAft>
                <a:spcPts val="300"/>
              </a:spcAft>
              <a:defRPr sz="1400">
                <a:solidFill>
                  <a:srgbClr val="0F172A"/>
                </a:solidFill>
                <a:latin typeface="Arial"/>
              </a:defRPr>
            </a:pPr>
            <a:r>
              <a:rPr sz="1400"/>
              <a:t>Create a 20–30 second promotional audio voiceover.</a:t>
            </a:r>
          </a:p>
          <a:p>
            <a:pPr>
              <a:spcAft>
                <a:spcPts val="300"/>
              </a:spcAft>
              <a:defRPr sz="1400">
                <a:solidFill>
                  <a:srgbClr val="0F172A"/>
                </a:solidFill>
                <a:latin typeface="Arial"/>
              </a:defRPr>
            </a:pPr>
          </a:p>
          <a:p>
            <a:pPr>
              <a:spcAft>
                <a:spcPts val="300"/>
              </a:spcAft>
              <a:defRPr sz="1400">
                <a:solidFill>
                  <a:srgbClr val="0F172A"/>
                </a:solidFill>
                <a:latin typeface="Arial"/>
              </a:defRPr>
            </a:pPr>
            <a:r>
              <a:rPr sz="1400"/>
              <a:t>Product: AI Skills Bootcamp</a:t>
            </a:r>
          </a:p>
          <a:p>
            <a:pPr>
              <a:spcAft>
                <a:spcPts val="300"/>
              </a:spcAft>
              <a:defRPr sz="1400">
                <a:solidFill>
                  <a:srgbClr val="0F172A"/>
                </a:solidFill>
                <a:latin typeface="Arial"/>
              </a:defRPr>
            </a:pPr>
            <a:r>
              <a:rPr sz="1400"/>
              <a:t>Audience: university students</a:t>
            </a:r>
          </a:p>
          <a:p>
            <a:pPr>
              <a:spcAft>
                <a:spcPts val="300"/>
              </a:spcAft>
              <a:defRPr sz="1400">
                <a:solidFill>
                  <a:srgbClr val="0F172A"/>
                </a:solidFill>
                <a:latin typeface="Arial"/>
              </a:defRPr>
            </a:pPr>
            <a:r>
              <a:rPr sz="1400"/>
              <a:t>Objective: generate course registrations</a:t>
            </a:r>
          </a:p>
          <a:p>
            <a:pPr>
              <a:spcAft>
                <a:spcPts val="300"/>
              </a:spcAft>
              <a:defRPr sz="1400">
                <a:solidFill>
                  <a:srgbClr val="0F172A"/>
                </a:solidFill>
                <a:latin typeface="Arial"/>
              </a:defRPr>
            </a:pPr>
            <a:r>
              <a:rPr sz="1400"/>
              <a:t>Tone: friendly, confident, clear</a:t>
            </a:r>
          </a:p>
          <a:p>
            <a:pPr>
              <a:spcAft>
                <a:spcPts val="300"/>
              </a:spcAft>
              <a:defRPr sz="1400">
                <a:solidFill>
                  <a:srgbClr val="0F172A"/>
                </a:solidFill>
                <a:latin typeface="Arial"/>
              </a:defRPr>
            </a:pPr>
            <a:r>
              <a:rPr sz="1400"/>
              <a:t>Output: MP3 voiceover</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Use this final script:</a:t>
            </a:r>
          </a:p>
          <a:p>
            <a:pPr>
              <a:spcAft>
                <a:spcPts val="300"/>
              </a:spcAft>
              <a:defRPr sz="1400">
                <a:solidFill>
                  <a:srgbClr val="0F172A"/>
                </a:solidFill>
                <a:latin typeface="Arial"/>
              </a:defRPr>
            </a:pPr>
            <a:r>
              <a:rPr sz="1400"/>
              <a:t>“Still spending too much time on assignments and repetitive work? Join the AI Skills Bootcamp and learn practical tools for writing, research, and content creation. Build useful skills you can apply from day one. Enroll today and start working smarter.”</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Completion process:</a:t>
            </a:r>
          </a:p>
          <a:p>
            <a:pPr>
              <a:spcAft>
                <a:spcPts val="300"/>
              </a:spcAft>
              <a:defRPr sz="1400" b="1">
                <a:solidFill>
                  <a:srgbClr val="0284C7"/>
                </a:solidFill>
                <a:latin typeface="Arial"/>
              </a:defRPr>
            </a:pPr>
            <a:r>
              <a:rPr sz="1400"/>
              <a:t>Step 1: Open ElevenLabs and click Text to Speech.</a:t>
            </a:r>
          </a:p>
          <a:p>
            <a:pPr>
              <a:spcAft>
                <a:spcPts val="300"/>
              </a:spcAft>
              <a:defRPr sz="1400" b="1">
                <a:solidFill>
                  <a:srgbClr val="0284C7"/>
                </a:solidFill>
                <a:latin typeface="Arial"/>
              </a:defRPr>
            </a:pPr>
            <a:r>
              <a:rPr sz="1400"/>
              <a:t>Step 2: Copy the task script into the text box.</a:t>
            </a:r>
          </a:p>
          <a:p>
            <a:pPr>
              <a:spcAft>
                <a:spcPts val="300"/>
              </a:spcAft>
              <a:defRPr sz="1400" b="1">
                <a:solidFill>
                  <a:srgbClr val="0284C7"/>
                </a:solidFill>
                <a:latin typeface="Arial"/>
              </a:defRPr>
            </a:pPr>
            <a:r>
              <a:rPr sz="1400"/>
              <a:t>Step 3: Open Voices and preview 3 friendly professional voices.</a:t>
            </a:r>
          </a:p>
          <a:p>
            <a:pPr>
              <a:spcAft>
                <a:spcPts val="300"/>
              </a:spcAft>
              <a:defRPr sz="1400" b="1">
                <a:solidFill>
                  <a:srgbClr val="0284C7"/>
                </a:solidFill>
                <a:latin typeface="Arial"/>
              </a:defRPr>
            </a:pPr>
            <a:r>
              <a:rPr sz="1400"/>
              <a:t>Step 4: Select one clear English voice with medium pace.</a:t>
            </a:r>
          </a:p>
          <a:p>
            <a:pPr>
              <a:spcAft>
                <a:spcPts val="300"/>
              </a:spcAft>
              <a:defRPr sz="1400" b="1">
                <a:solidFill>
                  <a:srgbClr val="0284C7"/>
                </a:solidFill>
                <a:latin typeface="Arial"/>
              </a:defRPr>
            </a:pPr>
            <a:r>
              <a:rPr sz="1400"/>
              <a:t>Step 5: Keep default settings; click Generate.</a:t>
            </a:r>
          </a:p>
          <a:p>
            <a:pPr>
              <a:spcAft>
                <a:spcPts val="300"/>
              </a:spcAft>
              <a:defRPr sz="1400" b="1">
                <a:solidFill>
                  <a:srgbClr val="0284C7"/>
                </a:solidFill>
                <a:latin typeface="Arial"/>
              </a:defRPr>
            </a:pPr>
            <a:r>
              <a:rPr sz="1400"/>
              <a:t>Step 6: Listen carefully; note any pronunciation or speed issue.</a:t>
            </a:r>
          </a:p>
          <a:p>
            <a:pPr>
              <a:spcAft>
                <a:spcPts val="300"/>
              </a:spcAft>
              <a:defRPr sz="1400" b="1">
                <a:solidFill>
                  <a:srgbClr val="0284C7"/>
                </a:solidFill>
                <a:latin typeface="Arial"/>
              </a:defRPr>
            </a:pPr>
            <a:r>
              <a:rPr sz="1400"/>
              <a:t>Step 7: If needed, add punctuation or shorten a sentence; generate Version B.</a:t>
            </a:r>
          </a:p>
          <a:p>
            <a:pPr>
              <a:spcAft>
                <a:spcPts val="300"/>
              </a:spcAft>
              <a:defRPr sz="1400" b="1">
                <a:solidFill>
                  <a:srgbClr val="0284C7"/>
                </a:solidFill>
                <a:latin typeface="Arial"/>
              </a:defRPr>
            </a:pPr>
            <a:r>
              <a:rPr sz="1400"/>
              <a:t>Step 8: Choose the clearest version and click Download.</a:t>
            </a:r>
          </a:p>
          <a:p>
            <a:pPr>
              <a:spcAft>
                <a:spcPts val="300"/>
              </a:spcAft>
              <a:defRPr sz="1400" b="1">
                <a:solidFill>
                  <a:srgbClr val="0284C7"/>
                </a:solidFill>
                <a:latin typeface="Arial"/>
              </a:defRPr>
            </a:pPr>
            <a:r>
              <a:rPr sz="1400"/>
              <a:t>Step 9: Save file name: AI_Bootcamp_Student_Promo.mp3.</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Check: The hook, course benefits, and “Enroll today” CTA must all be clearly heard.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09728"/>
            <a:ext cx="9418320" cy="411480"/>
          </a:xfrm>
          <a:prstGeom prst="rect">
            <a:avLst/>
          </a:prstGeom>
          <a:noFill/>
        </p:spPr>
        <p:txBody>
          <a:bodyPr wrap="none">
            <a:spAutoFit/>
          </a:bodyPr>
          <a:lstStyle/>
          <a:p>
            <a:pPr>
              <a:defRPr sz="2400" b="1">
                <a:solidFill>
                  <a:srgbClr val="FFFFFF"/>
                </a:solidFill>
                <a:latin typeface="Arial"/>
              </a:defRPr>
            </a:pPr>
            <a:r>
              <a:rPr sz="1400"/>
              <a:t>Module 10: Final quality check and submission</a:t>
            </a:r>
          </a:p>
        </p:txBody>
      </p:sp>
      <p:sp>
        <p:nvSpPr>
          <p:cNvPr id="4" name="Rounded Rectangle 3"/>
          <p:cNvSpPr/>
          <p:nvPr/>
        </p:nvSpPr>
        <p:spPr>
          <a:xfrm>
            <a:off x="9921240" y="128016"/>
            <a:ext cx="1828800" cy="347472"/>
          </a:xfrm>
          <a:prstGeom prst="round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latin typeface="Arial"/>
              </a:defRPr>
            </a:pPr>
            <a:r>
              <a:rPr sz="1400"/>
              <a:t>Final Review</a:t>
            </a:r>
          </a:p>
        </p:txBody>
      </p:sp>
      <p:sp>
        <p:nvSpPr>
          <p:cNvPr id="5" name="Rounded Rectangle 4"/>
          <p:cNvSpPr/>
          <p:nvPr/>
        </p:nvSpPr>
        <p:spPr>
          <a:xfrm>
            <a:off x="438912" y="896112"/>
            <a:ext cx="5596128" cy="5623560"/>
          </a:xfrm>
          <a:prstGeom prst="roundRect">
            <a:avLst/>
          </a:prstGeom>
          <a:solidFill>
            <a:srgbClr val="F1F5F9"/>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Audio quality checklist:</a:t>
            </a:r>
          </a:p>
          <a:p>
            <a:pPr>
              <a:spcAft>
                <a:spcPts val="300"/>
              </a:spcAft>
              <a:defRPr sz="1400">
                <a:solidFill>
                  <a:srgbClr val="0F172A"/>
                </a:solidFill>
                <a:latin typeface="Arial"/>
              </a:defRPr>
            </a:pPr>
            <a:r>
              <a:rPr sz="1400"/>
              <a:t>• Script has hook, benefit, and CTA</a:t>
            </a:r>
          </a:p>
          <a:p>
            <a:pPr>
              <a:spcAft>
                <a:spcPts val="300"/>
              </a:spcAft>
              <a:defRPr sz="1400">
                <a:solidFill>
                  <a:srgbClr val="0F172A"/>
                </a:solidFill>
                <a:latin typeface="Arial"/>
              </a:defRPr>
            </a:pPr>
            <a:r>
              <a:rPr sz="1400"/>
              <a:t>• Voice matches target audience</a:t>
            </a:r>
          </a:p>
          <a:p>
            <a:pPr>
              <a:spcAft>
                <a:spcPts val="300"/>
              </a:spcAft>
              <a:defRPr sz="1400">
                <a:solidFill>
                  <a:srgbClr val="0F172A"/>
                </a:solidFill>
                <a:latin typeface="Arial"/>
              </a:defRPr>
            </a:pPr>
            <a:r>
              <a:rPr sz="1400"/>
              <a:t>• Pronunciation is accurate</a:t>
            </a:r>
          </a:p>
          <a:p>
            <a:pPr>
              <a:spcAft>
                <a:spcPts val="300"/>
              </a:spcAft>
              <a:defRPr sz="1400">
                <a:solidFill>
                  <a:srgbClr val="0F172A"/>
                </a:solidFill>
                <a:latin typeface="Arial"/>
              </a:defRPr>
            </a:pPr>
            <a:r>
              <a:rPr sz="1400"/>
              <a:t>• Pace is understandable</a:t>
            </a:r>
          </a:p>
          <a:p>
            <a:pPr>
              <a:spcAft>
                <a:spcPts val="300"/>
              </a:spcAft>
              <a:defRPr sz="1400">
                <a:solidFill>
                  <a:srgbClr val="0F172A"/>
                </a:solidFill>
                <a:latin typeface="Arial"/>
              </a:defRPr>
            </a:pPr>
            <a:r>
              <a:rPr sz="1400"/>
              <a:t>• Pauses sound natural</a:t>
            </a:r>
          </a:p>
          <a:p>
            <a:pPr>
              <a:spcAft>
                <a:spcPts val="300"/>
              </a:spcAft>
              <a:defRPr sz="1400">
                <a:solidFill>
                  <a:srgbClr val="0F172A"/>
                </a:solidFill>
                <a:latin typeface="Arial"/>
              </a:defRPr>
            </a:pPr>
            <a:r>
              <a:rPr sz="1400"/>
              <a:t>• No unwanted sensitive information</a:t>
            </a:r>
          </a:p>
          <a:p>
            <a:pPr>
              <a:spcAft>
                <a:spcPts val="300"/>
              </a:spcAft>
              <a:defRPr sz="1400">
                <a:solidFill>
                  <a:srgbClr val="0F172A"/>
                </a:solidFill>
                <a:latin typeface="Arial"/>
              </a:defRPr>
            </a:pPr>
            <a:r>
              <a:rPr sz="1400"/>
              <a:t>• Voice is authorized/built-in</a:t>
            </a:r>
          </a:p>
          <a:p>
            <a:pPr>
              <a:spcAft>
                <a:spcPts val="300"/>
              </a:spcAft>
              <a:defRPr sz="1400">
                <a:solidFill>
                  <a:srgbClr val="0F172A"/>
                </a:solidFill>
                <a:latin typeface="Arial"/>
              </a:defRPr>
            </a:pPr>
            <a:r>
              <a:rPr sz="1400"/>
              <a:t>• File is downloaded and plays correctly</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Common fixes:</a:t>
            </a:r>
          </a:p>
          <a:p>
            <a:pPr>
              <a:spcAft>
                <a:spcPts val="300"/>
              </a:spcAft>
              <a:defRPr sz="1400">
                <a:solidFill>
                  <a:srgbClr val="0F172A"/>
                </a:solidFill>
                <a:latin typeface="Arial"/>
              </a:defRPr>
            </a:pPr>
            <a:r>
              <a:rPr sz="1400"/>
              <a:t>• Too fast: shorten sentences and add full stops</a:t>
            </a:r>
          </a:p>
          <a:p>
            <a:pPr>
              <a:spcAft>
                <a:spcPts val="300"/>
              </a:spcAft>
              <a:defRPr sz="1400">
                <a:solidFill>
                  <a:srgbClr val="0F172A"/>
                </a:solidFill>
                <a:latin typeface="Arial"/>
              </a:defRPr>
            </a:pPr>
            <a:r>
              <a:rPr sz="1400"/>
              <a:t>• Unclear word: rewrite it using simpler spelling</a:t>
            </a:r>
          </a:p>
          <a:p>
            <a:pPr>
              <a:spcAft>
                <a:spcPts val="300"/>
              </a:spcAft>
              <a:defRPr sz="1400">
                <a:solidFill>
                  <a:srgbClr val="0F172A"/>
                </a:solidFill>
                <a:latin typeface="Arial"/>
              </a:defRPr>
            </a:pPr>
            <a:r>
              <a:rPr sz="1400"/>
              <a:t>• Weak CTA: make final line short and direct</a:t>
            </a:r>
          </a:p>
        </p:txBody>
      </p:sp>
      <p:sp>
        <p:nvSpPr>
          <p:cNvPr id="6" name="Rounded Rectangle 5"/>
          <p:cNvSpPr/>
          <p:nvPr/>
        </p:nvSpPr>
        <p:spPr>
          <a:xfrm>
            <a:off x="6181344" y="896112"/>
            <a:ext cx="5559552" cy="5623560"/>
          </a:xfrm>
          <a:prstGeom prst="roundRect">
            <a:avLst/>
          </a:prstGeom>
          <a:solidFill>
            <a:srgbClr val="F8FAFC"/>
          </a:solidFill>
          <a:ln>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300"/>
              </a:spcAft>
              <a:defRPr sz="1400" b="1">
                <a:solidFill>
                  <a:srgbClr val="0284C7"/>
                </a:solidFill>
                <a:latin typeface="Arial"/>
              </a:defRPr>
            </a:pPr>
            <a:r>
              <a:rPr sz="1400"/>
              <a:t>Submission requirements:</a:t>
            </a:r>
          </a:p>
          <a:p>
            <a:pPr>
              <a:spcAft>
                <a:spcPts val="300"/>
              </a:spcAft>
              <a:defRPr sz="1400">
                <a:solidFill>
                  <a:srgbClr val="0F172A"/>
                </a:solidFill>
                <a:latin typeface="Arial"/>
              </a:defRPr>
            </a:pPr>
            <a:r>
              <a:rPr sz="1400"/>
              <a:t>1. Final script in a Word/text document.</a:t>
            </a:r>
          </a:p>
          <a:p>
            <a:pPr>
              <a:spcAft>
                <a:spcPts val="300"/>
              </a:spcAft>
              <a:defRPr sz="1400">
                <a:solidFill>
                  <a:srgbClr val="0F172A"/>
                </a:solidFill>
                <a:latin typeface="Arial"/>
              </a:defRPr>
            </a:pPr>
            <a:r>
              <a:rPr sz="1400"/>
              <a:t>2. Final MP3 file.</a:t>
            </a:r>
          </a:p>
          <a:p>
            <a:pPr>
              <a:spcAft>
                <a:spcPts val="300"/>
              </a:spcAft>
              <a:defRPr sz="1400">
                <a:solidFill>
                  <a:srgbClr val="0F172A"/>
                </a:solidFill>
                <a:latin typeface="Arial"/>
              </a:defRPr>
            </a:pPr>
            <a:r>
              <a:rPr sz="1400"/>
              <a:t>3. Screenshot or note of selected voice name.</a:t>
            </a:r>
          </a:p>
          <a:p>
            <a:pPr>
              <a:spcAft>
                <a:spcPts val="300"/>
              </a:spcAft>
              <a:defRPr sz="1400">
                <a:solidFill>
                  <a:srgbClr val="0F172A"/>
                </a:solidFill>
                <a:latin typeface="Arial"/>
              </a:defRPr>
            </a:pPr>
            <a:r>
              <a:rPr sz="1400"/>
              <a:t>4. One short revision note: “I changed ___ because ___.”</a:t>
            </a:r>
          </a:p>
          <a:p>
            <a:pPr>
              <a:spcAft>
                <a:spcPts val="300"/>
              </a:spcAft>
              <a:defRPr sz="1400">
                <a:solidFill>
                  <a:srgbClr val="0F172A"/>
                </a:solidFill>
                <a:latin typeface="Arial"/>
              </a:defRPr>
            </a:pPr>
          </a:p>
          <a:p>
            <a:pPr>
              <a:spcAft>
                <a:spcPts val="300"/>
              </a:spcAft>
              <a:defRPr sz="1400" b="1">
                <a:solidFill>
                  <a:srgbClr val="0284C7"/>
                </a:solidFill>
                <a:latin typeface="Arial"/>
              </a:defRPr>
            </a:pPr>
            <a:r>
              <a:rPr sz="1400"/>
              <a:t>Exit ticket:</a:t>
            </a:r>
          </a:p>
          <a:p>
            <a:pPr>
              <a:spcAft>
                <a:spcPts val="300"/>
              </a:spcAft>
              <a:defRPr sz="1400">
                <a:solidFill>
                  <a:srgbClr val="0F172A"/>
                </a:solidFill>
                <a:latin typeface="Arial"/>
              </a:defRPr>
            </a:pPr>
            <a:r>
              <a:rPr sz="1400"/>
              <a:t>• What is the first step before generating speech?</a:t>
            </a:r>
          </a:p>
          <a:p>
            <a:pPr>
              <a:spcAft>
                <a:spcPts val="300"/>
              </a:spcAft>
              <a:defRPr sz="1400">
                <a:solidFill>
                  <a:srgbClr val="0F172A"/>
                </a:solidFill>
                <a:latin typeface="Arial"/>
              </a:defRPr>
            </a:pPr>
            <a:r>
              <a:rPr sz="1400"/>
              <a:t>• How can punctuation improve AI voiceover pacing?</a:t>
            </a:r>
          </a:p>
          <a:p>
            <a:pPr>
              <a:spcAft>
                <a:spcPts val="300"/>
              </a:spcAft>
              <a:defRPr sz="1400">
                <a:solidFill>
                  <a:srgbClr val="0F172A"/>
                </a:solidFill>
                <a:latin typeface="Arial"/>
              </a:defRPr>
            </a:pPr>
            <a:r>
              <a:rPr sz="1400"/>
              <a:t>• Why should beginners use a built-in voice instead of cloning?</a:t>
            </a:r>
          </a:p>
          <a:p>
            <a:pPr>
              <a:spcAft>
                <a:spcPts val="300"/>
              </a:spcAft>
              <a:defRPr sz="1400">
                <a:solidFill>
                  <a:srgbClr val="0F172A"/>
                </a:solidFill>
                <a:latin typeface="Arial"/>
              </a:defRPr>
            </a:pPr>
          </a:p>
          <a:p>
            <a:pPr>
              <a:spcAft>
                <a:spcPts val="300"/>
              </a:spcAft>
              <a:defRPr sz="1400">
                <a:solidFill>
                  <a:srgbClr val="0F172A"/>
                </a:solidFill>
                <a:latin typeface="Arial"/>
              </a:defRPr>
            </a:pPr>
            <a:r>
              <a:rPr sz="1400"/>
              <a:t>Course alignment: Day 28 syllabus topics—audio marketing, ElevenLabs setup, professional voiceovers, personalized audio, Text-to-Speech, voice generator/cloning awareness, scripting, tone, pacing, and style.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