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389888"/>
            <a:ext cx="103327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900">
                <a:latin typeface="Arial"/>
              </a:defRPr>
            </a:pPr>
            <a:r>
              <a:rPr sz="1500"/>
              <a:t>DAY 21 — AI FOR MARKETING &amp; CONTENT CREATION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127738"/>
            <a:ext cx="103327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900">
                <a:latin typeface="Arial"/>
              </a:defRPr>
            </a:pPr>
            <a:r>
              <a:rPr sz="2400" dirty="0"/>
              <a:t>Data-Driven Decisions, AI Opportunities, AI Infrastructure, Customer Insights &amp; Automation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3810" y="3758185"/>
            <a:ext cx="10149840" cy="173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>
                <a:latin typeface="Arial"/>
              </a:defRPr>
            </a:pPr>
            <a:r>
              <a:rPr sz="1500" dirty="0"/>
              <a:t>Learning outcome: </a:t>
            </a:r>
            <a:endParaRPr lang="en-US" sz="1500" dirty="0"/>
          </a:p>
          <a:p>
            <a:pPr marL="342900" indent="-342900">
              <a:spcAft>
                <a:spcPts val="400"/>
              </a:spcAft>
              <a:buFont typeface="+mj-lt"/>
              <a:buAutoNum type="arabicPeriod"/>
              <a:defRPr sz="1400">
                <a:latin typeface="Arial"/>
              </a:defRPr>
            </a:pPr>
            <a:r>
              <a:rPr lang="en-US" sz="1500" dirty="0"/>
              <a:t>M</a:t>
            </a:r>
            <a:r>
              <a:rPr sz="1500" dirty="0"/>
              <a:t>aster data-driven marketing decisions, </a:t>
            </a:r>
            <a:endParaRPr lang="en-US" sz="1500" dirty="0"/>
          </a:p>
          <a:p>
            <a:pPr marL="342900" indent="-342900">
              <a:spcAft>
                <a:spcPts val="400"/>
              </a:spcAft>
              <a:buFont typeface="+mj-lt"/>
              <a:buAutoNum type="arabicPeriod"/>
              <a:defRPr sz="1400">
                <a:latin typeface="Arial"/>
              </a:defRPr>
            </a:pPr>
            <a:r>
              <a:rPr lang="en-US" sz="1500" dirty="0"/>
              <a:t>I</a:t>
            </a:r>
            <a:r>
              <a:rPr sz="1500" dirty="0"/>
              <a:t>dentify high-impact AI business opportunities, </a:t>
            </a:r>
            <a:endParaRPr lang="en-US" sz="1500" dirty="0"/>
          </a:p>
          <a:p>
            <a:pPr marL="342900" indent="-342900">
              <a:spcAft>
                <a:spcPts val="400"/>
              </a:spcAft>
              <a:buFont typeface="+mj-lt"/>
              <a:buAutoNum type="arabicPeriod"/>
              <a:defRPr sz="1400">
                <a:latin typeface="Arial"/>
              </a:defRPr>
            </a:pPr>
            <a:r>
              <a:rPr lang="en-US" sz="1500" dirty="0"/>
              <a:t>S</a:t>
            </a:r>
            <a:r>
              <a:rPr sz="1500" dirty="0"/>
              <a:t>tructure AI-ready infrastructure, </a:t>
            </a:r>
            <a:endParaRPr lang="en-US" sz="1500" dirty="0"/>
          </a:p>
          <a:p>
            <a:pPr marL="342900" indent="-342900">
              <a:spcAft>
                <a:spcPts val="400"/>
              </a:spcAft>
              <a:buFont typeface="+mj-lt"/>
              <a:buAutoNum type="arabicPeriod"/>
              <a:defRPr sz="1400">
                <a:latin typeface="Arial"/>
              </a:defRPr>
            </a:pPr>
            <a:r>
              <a:rPr lang="en-US" sz="1500" dirty="0"/>
              <a:t>S</a:t>
            </a:r>
            <a:r>
              <a:rPr sz="1500" dirty="0"/>
              <a:t>ynthesize customer insights</a:t>
            </a:r>
            <a:endParaRPr lang="en-US" sz="1500" dirty="0"/>
          </a:p>
          <a:p>
            <a:pPr marL="342900" indent="-342900">
              <a:spcAft>
                <a:spcPts val="400"/>
              </a:spcAft>
              <a:buFont typeface="+mj-lt"/>
              <a:buAutoNum type="arabicPeriod"/>
              <a:defRPr sz="1400">
                <a:latin typeface="Arial"/>
              </a:defRPr>
            </a:pPr>
            <a:r>
              <a:rPr lang="en-US" sz="1500" dirty="0"/>
              <a:t>A</a:t>
            </a:r>
            <a:r>
              <a:rPr sz="1500" dirty="0"/>
              <a:t>utomate core sales &amp; marketing workflows.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1: Data-driven marketing decisions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Data-driven marketing relies on empirical evidence from analytics rather than subjective intuition or guesswork.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Core marketing decision frameworks: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Multi-touch attribution: understanding which touchpoints (first click, last click, linear) drive sales.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Statistical significance in A/B testing: ensuring sample sizes and confidence levels (e.g. 95%) prevent false winners.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Customer acquisition economics: balancing Customer Acquisition Cost (CAC) against Customer Lifetime Value (LTV).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Ratio rule of thumb: Healthy businesses maintain LTV : CAC &gt;= 3 : 1.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Marketing KPIs for decisions: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CPA (Cost Per Acquisition): Total Campaign Spend / New Paying Customers.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Conversion Rate (CVR): (Conversions / Total Visitors) × 100.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ROAS (Return on Ad Spend): Total Attributed Revenue / Ad Spend.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Example decision dilemma: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Campaign A has higher clicks but 1.2% conversion. Campaign B has fewer clicks but 4.5% conversion and lower CPA. Data-driven decision: allocate budget to Campaign B.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Role of AI tools: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Use ChatGPT/Gemini/Copilot to calculate conversion rates, forecast budget outcomes, and identify anomalies across channels.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1: Easy practice — ad campaign optimization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Campaign performance dataset: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Campaign Alpha: Ad Spend $1,000 | Impressions 50,000 | Clicks 1,500 | Sales 30 | Revenue $3,000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Campaign Beta: Ad Spend $1,000 | Impressions 80,000 | Clicks 1,000 | Sales 50 | Revenue $5,000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Calculate Conversion Rate (Sales/Clicks) for both.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Calculate Cost Per Acquisition (CPA) for both.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Calculate ROAS for both.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Decide which campaign to scale with an extra $2,000 budget.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 (ChatGPT/Copilot):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“Analyze these two ad campaigns: Alpha ($1k spend, 1.5k clicks, 30 sales, $3k rev) and Beta ($1k spend, 1k clicks, 50 sales, $5k rev). Calculate CVR, CPA, and ROAS. Provide an executive reallocation recommendation in 2 sentences.”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2: Identifying AI opportunities in business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Successful AI adoption begins by identifying high-value, repetitive, and bottleneck business processes.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Opportunity Evaluation Matrix (Impact vs. Feasibility):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Quick Wins (High Impact, High Feasibility): customer FAQ chatbots, automated email drafts, social copy generation.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Strategic Projects (High Impact, Lower Feasibility): custom predictive churn modeling, deep ERP AI integrations.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Low Priority (Low Impact, High Feasibility): minor formatting tasks.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Avoid (Low Impact, Low Feasibility): complex custom models for rare tasks.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 audit methodology: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Frequency: Is this task done daily or hourly?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Standardization: Does it follow structured rules and guidelines?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Human error rate: Do manual fatigue errors cost money?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Scalability: If volume triples, will staff need to triple without AI?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ROI calculation formula for AI adoption: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Annual Net Benefit = (Hours Saved × Hourly Rate) + Incremental Revenue − AI Tool &amp; Training Cost.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Key principle: automate repetitive cognitive tasks so staff can focus on high-value human relationships.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2: Easy practice — AI opportunity scoring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Company marketing tasks to evaluate: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Writing weekly product update newsletters (4 hrs/wk).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Answering 200 identical refund policy emails/day (15 hrs/wk).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Negotiating annual enterprise partner contracts (3 hrs/mo).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Categorizing inbound customer review sentiment (6 hrs/wk).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Score each task as High, Medium, or Low for AI automation.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Select the #1 "Quick Win" and explain why.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 (Claude/ChatGPT):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“Act as an AI strategy consultant. Evaluate these 4 business tasks for AI automation suitability: newsletter drafting, refund email replies, contract negotiations, and review tagging. Rank them by ROI feasibility.”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3: Building AI-ready infrastructure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Theory: AI infrastructure pillars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An organization cannot scale AI without structured data, clear guidelines, and accessible tooling.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The 4 pillars of AI readiness: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  1. Data Centralization: aggregating siloed data (CRM, email, spreadsheets) into clean repositories.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  2. Tool Standardization: defining approved enterprise tools (ChatGPT Enterprise, Copilot 365, NotebookLM).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  3. Prompt Repositories: sharing tested system prompts, brand voice guidelines, and templates across teams.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  4. Security &amp; Access Control: role-based permissions preventing unauthorized PII access.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Data hygiene for AI ingestion: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Clean formats: CSV, JSON, Markdown, structured Docs.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Versioning: maintaining up-to-date documentation and catalogs.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Context windows: structuring reference documents so LLMs do not exceed token limits or lose key facts.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Brand Voice Guidelines template: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Mission &amp; Tone adjectives (e.g. "Authoritative, helpful, concise").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Banned words &amp; industry jargon to avoid.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Target customer persona definitions.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Approved product positioning statements.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3: Easy practice — marketing AI setup template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Infrastructure setup exercise: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“Your agency wants all 5 team members to generate consistent social media posts for a B2B SaaS client without sounding generic.”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Draft a 3-part System Prompt Specification (Role, Brand Tone Rules, Negative Constraints).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Define 2 security rules for team members entering client data.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 (Copilot/Gemini):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“Create a reusable master prompt template for a B2B SaaS marketing team that enforces tone of voice, output format, and strict data privacy constraints.”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 dirty="0"/>
              <a:t>Hour 4: Customer insights with AI &amp; NotebookLM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Theory: customer insight synthesis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Qualitative customer insights (interview transcripts, support tickets, survey open-text) are often too voluminous for manual reading.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Grounded AI with Google NotebookLM: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  - </a:t>
            </a:r>
            <a:r>
              <a:rPr sz="1500" dirty="0" err="1">
                <a:solidFill>
                  <a:schemeClr val="tx1"/>
                </a:solidFill>
              </a:rPr>
              <a:t>Groundedness</a:t>
            </a:r>
            <a:r>
              <a:rPr sz="1500" dirty="0">
                <a:solidFill>
                  <a:schemeClr val="tx1"/>
                </a:solidFill>
              </a:rPr>
              <a:t>: restricts AI answers strictly to uploaded source notes (PDFs, Docs, transcripts) without outside hallucination.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  - Source citations: clicks directly to exact passages in uploaded transcripts.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  - Audio Overviews: generates interactive podcast-style summaries of complex research.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Synthesizing customer personas: extracting exact motivations, fears, purchasing triggers, and objections.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Customer insight extraction framework: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Pain Point: What specific problem frustrates the user today?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Desire: What ideal outcome are they trying to achieve?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Objection: Why might they hesitate to purchase?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Trigger: What event forces them to look for a solution now?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Research AI tools: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NotebookLM: document-grounded insight synthesis.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Perplexity AI: real-time market trends and competitor audience analysis.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Claude / ChatGPT: semantic categorization of customer sentiment.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4: Easy practice — transcript insight mining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Customer interview excerpt (3 quotes):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"I love the software features, but onboarding took 3 weeks and our team got confused by the interface."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"We switched from Competitor X because your pricing was transparent, but we miss their 24/7 phone support."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"If there were video tutorials for beginners, I would recommend this to all my peers."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Extract the top 2 customer friction points.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Extract 1 core product advantage.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Propose 1 marketing content asset to address objections.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 (</a:t>
            </a:r>
            <a:r>
              <a:rPr sz="1500" dirty="0" err="1">
                <a:solidFill>
                  <a:schemeClr val="tx1"/>
                </a:solidFill>
              </a:rPr>
              <a:t>NotebookL</a:t>
            </a:r>
            <a:r>
              <a:rPr lang="en-US" sz="1500" dirty="0" err="1">
                <a:solidFill>
                  <a:schemeClr val="tx1"/>
                </a:solidFill>
              </a:rPr>
              <a:t>L</a:t>
            </a:r>
            <a:r>
              <a:rPr sz="1500" dirty="0" err="1">
                <a:solidFill>
                  <a:schemeClr val="tx1"/>
                </a:solidFill>
              </a:rPr>
              <a:t>M</a:t>
            </a:r>
            <a:r>
              <a:rPr sz="1500" dirty="0">
                <a:solidFill>
                  <a:schemeClr val="tx1"/>
                </a:solidFill>
              </a:rPr>
              <a:t>/ChatGPT):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“From these customer interview quotes, extract: (1) Core Value Proposition, (2) Major Objections/Frictions, and (3) Recommended marketing content response. Ground answers strictly in the text.”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5: Automating business processes with 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AI workflow automation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Workflow automation connects trigger events (e.g. new form submission) with AI cognitive tasks (summarizing, scoring, replying) and actions (updating CRM, sending email).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No-Code / Low-Code AI automation stack: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Triggers: Typeform, Google Forms, Webhook, Gmail, Stripe payment.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AI Actions: ChatGPT / Claude API (parsing text, sentiment check, draft response).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Integrations: Google Sheets, HubSpot, Slack, Notion, ActiveCampaign.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Tools: Zapier AI, Make.com, Microsoft Power Automate, n8n.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Key automated business workflows: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Instant Lead Triage: parse incoming lead inquiry → AI scores lead → alerts sales on Slack if score &gt; 80.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Smart Auto-Responder: classify email intent (Billing, Sales, Technical) → generate custom draft for human review.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Social Listening &amp; Alerting: monitor brand mentions → AI flags negative tweets for rapid crisis intervention.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Automation guardrail: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Always use Human-in-the-Loop for outgoing customer emails or high-value contracts until system accuracy reaches 99%+.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5: Easy practice — 4-step automation map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Workflow design exercise: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“Design an automated workflow for an online training institute when a prospective student fills out a ‘Contact Us’ form.”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Fill in the 4 steps: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Step 1 (Trigger): ________________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Step 2 (AI Processing): ________________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Step 3 (Database Action): ________________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Step 4 (Communication Action): ________________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 (ChatGPT/Make AI):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“Outline a 4-step Zapier automation connecting Google Forms, ChatGPT API, and Gmail to handle incoming customer course inquiries automatically.”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6: AI in marketing &amp; sales workflows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full-funnel sales enablement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AI streamlines every stage of the modern B2B/B2C sales pipeline: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Top of Funnel (Attract): SEO blog post outlines, social video scripts (Canva, InVideo).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Middle of Funnel (Engage): customized case studies, dynamic email drip campaigns.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Bottom of Funnel (Convert): personalized sales proposals, objection-handling cheat sheets.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Post-Purchase (Retain): onboarding checklists, churn prevention alerts.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Hyper-personalization at scale: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Using AI to customize outreach messages based on prospect LinkedIn profiles, industry challenges, and company news.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Day 21 summary &amp; key takeaways: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Data-driven decisions (CPA, CVR, ROAS) ensure marketing budget is spent effectively.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Identify AI opportunities using the Impact vs. Feasibility matrix.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Build AI infrastructure with clean data, prompt libraries, and security.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Leverage NotebookLM for grounded, hallucination-free customer research.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• Automate repetitive sales and marketing loops to scale business growth.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Exit ticket (5 minutes):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1. What metric proves Campaign Beta is better than Alpha?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2. Name one feature that makes NotebookLM ideal for customer research.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3. Name one automated workflow you will implement.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46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1500"/>
              <a:t>Hour 6: Easy practice — B2B sales sequence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Scenario: Outreach to HR managers for an employee "AI Basic Skills Training" course.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Use AI to draft a 2-step email sequence: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 - Email 1 (Day 1): Value hook focusing on employee productivity gains.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 - Email 2 (Day 4): Follow-up sharing a 1-page case study summary with a meeting CTA.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Keep each email under 75 words.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Review for professional, non-pushy tone.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 (Claude/ChatGPT):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“Write a 2-step B2B sales email sequence to HR Directors offering corporate AI training. Keep each email under 75 words. Tone: consultative, polite, benefit-driven.”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2154</Words>
  <Application>Microsoft Office PowerPoint</Application>
  <PresentationFormat>Widescreen</PresentationFormat>
  <Paragraphs>188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Stupio Mon</cp:lastModifiedBy>
  <cp:revision>3</cp:revision>
  <dcterms:created xsi:type="dcterms:W3CDTF">2013-01-27T09:14:16Z</dcterms:created>
  <dcterms:modified xsi:type="dcterms:W3CDTF">2026-08-29T10:27:26Z</dcterms:modified>
  <cp:category/>
</cp:coreProperties>
</file>