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87" d="100"/>
          <a:sy n="87" d="100"/>
        </p:scale>
        <p:origin x="499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1005840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389888"/>
            <a:ext cx="103327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3200">
                <a:latin typeface="Arial"/>
              </a:defRPr>
            </a:pPr>
            <a:r>
              <a:rPr sz="2400" dirty="0"/>
              <a:t>DAY 19 — AI ETHICS &amp; LIMITATIONS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1560" y="2596896"/>
            <a:ext cx="1014984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2000">
                <a:latin typeface="Arial"/>
              </a:defRPr>
            </a:pPr>
            <a:r>
              <a:rPr sz="2000" dirty="0"/>
              <a:t>Bias Analysis, Regulations (GDPR &amp; AI Act), Governance, Public Policy &amp; Data Privacy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926645"/>
            <a:ext cx="10149840" cy="1451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400">
                <a:latin typeface="Arial"/>
              </a:defRPr>
            </a:pPr>
            <a:r>
              <a:rPr sz="1500" b="1" dirty="0"/>
              <a:t>Learning outcome: </a:t>
            </a:r>
            <a:endParaRPr lang="en-US" sz="1500" b="1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U</a:t>
            </a:r>
            <a:r>
              <a:rPr sz="1500" dirty="0"/>
              <a:t>nderstand data privacy,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S</a:t>
            </a:r>
            <a:r>
              <a:rPr sz="1500" dirty="0"/>
              <a:t>ecurity, and confidentiality risks,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I</a:t>
            </a:r>
            <a:r>
              <a:rPr sz="1500" dirty="0"/>
              <a:t>dentify legal accountabilities,</a:t>
            </a:r>
            <a:endParaRPr lang="en-US" sz="1500" dirty="0"/>
          </a:p>
          <a:p>
            <a:pPr marL="285750" indent="-285750">
              <a:spcAft>
                <a:spcPts val="400"/>
              </a:spcAft>
              <a:buFont typeface="Arial" panose="020B0604020202020204" pitchFamily="34" charset="0"/>
              <a:buChar char="•"/>
              <a:defRPr sz="1400">
                <a:latin typeface="Arial"/>
              </a:defRPr>
            </a:pPr>
            <a:r>
              <a:rPr lang="en-US" sz="1500" dirty="0"/>
              <a:t>S</a:t>
            </a:r>
            <a:r>
              <a:rPr sz="1500" dirty="0"/>
              <a:t>afely apply AI in professional environments.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487197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Hour 1: Real-world incidents of AI bias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Real-world AI bias occurs when algorithms produce systematically prejudiced decisions that harm specific demographic groups.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Technical causes: skewed training datasets, proxy variables (e.g., zip codes reflecting race), historical labeling biases, and flawed loss functions.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High-profile historical cases: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Amazon Recruiting Tool: penalized CVs containing the word "women's".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COMPAS Algorithm: showed higher false-positive recidivism rates for Black defendants.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Healthcare Risk Algorithms: spent less care funding on minority patients due to past billing disparity.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Mechanisms of failure: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Historical bias: AI learns past human discrimination as optimal behavior.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Representation bias: minority groups are underrepresented in image or text data.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Measurement bias: measuring wrong indicators (e.g., healthcare spending instead of actual illness).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Key lesson: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Algorithms do not understand fairness or justice; they optimize strictly on patterns found in historical data.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Role of practitioner: analyze data distributions before training and evaluate subgroup error rates.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4770858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Hour 1: Easy practice — bias autopsy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Scenario: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“A bank deploys an AI credit-approval model. It rejects loans for applicants from certain neighborhoods twice as often, despite identical income and credit scores.”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Identify the proxy variable causing geographic discrimination.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Explain why historical data caused this outcome.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Name two concrete harms suffered by applicants.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Suggest one immediate corrective measure.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“Analyze this loan approval case. Explain how postal code acted as a proxy variable for bias, and outline three technical steps to remediate geographic disparity.”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530651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Hour 2: Legal regulations (GDPR &amp; AI Act)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General Data Protection Regulation (GDPR)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Right of access &amp; erasure (Right to be forgotten).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Article 22: Right not to be subject to automated decision-making producing significant legal effects without human intervention.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Principle of purpose limitation and data minimization.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European Union AI Act (Risk-based approach)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Unacceptable risk: prohibited (social scoring, subliminal manipulation, real-time biometric mass surveillance).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High risk: strictly regulated (hiring tools, education grading, critical infrastructure, credit scoring).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Limited/Minimal risk: transparency obligations (chatbots must self-identify as AI).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Legal obligations for high-risk AI: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Rigorous data governance and quality management.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Technical documentation and detailed logging (traceability).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Transparency and provision of clear user instructions.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Robust human oversight mechanisms built-in.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High levels of cybersecurity, accuracy, and resilience.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Core principle: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Legal liability cannot be assigned to an AI algorithm; responsibility strictly rests on the deploying organization and provider.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Non-compliance risks: massive regulatory fines, operational bans, and reputational damage.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535114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Hour 2: Easy practice — risk classification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Classify the following AI tools into EU AI Act risk tiers (Unacceptable, High, or Limited/Minimal):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AI used to screen job resumes for entry-level hiring.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AI government social scoring system rating citizen loyalty.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AI customer service chatbot answering product queries.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AI medical tool assisting doctors in tumor detection.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5. AI spam email filter.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51330" y="868679"/>
            <a:ext cx="5489565" cy="5341503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“Explain why an AI resume-screening tool is classified as High Risk under the EU AI Act, and list three mandatory compliance requirements for its developers.”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5646226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Hour 3: Accountability &amp; governance models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accountability definitions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Accountability means having an identifiable human or entity answerable for the performance, ethics, and impacts of an AI system.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Traceability: ability to inspect training data, model versions, and decision rationale.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Explainability (XAI): providing understandable reasons why an AI reached a specific conclusion.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Accountability chain: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Data providers: ensure data legality, consent, and cleanliness.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AI developers: ensure fairness testing, security, and verification.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Business managers: determine deployment boundaries and human oversight.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End users/Operators: execute final human judgment.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Governance frameworks: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Algorithmic impact assessments (AIA) before launch.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Model documentation: model cards, datasheets for datasets.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Incident reporting systems and clear redress procedures.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Human-in-the-loop vs. human-over-the-loop: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In-the-loop: human actively approves every individual output.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Over-the-loop: system operates autonomously while humans monitor dashboard alerts and retain override power.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Key takeaway: delegating a decision to AI does not delegate the legal or ethical liability.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6221575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Hour 3: Easy practice — incident role assignment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Scenario: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“An automated HR tool rejected a candidate due to a software hallucination in calculating years of experience. The candidate files an official complaint.”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Assign specific accountability 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What must the AI engineer inspect?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What must the HR manager explain to the candidate?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What policy change should the leadership mandate?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How can human-in-the-loop prevent this in the future?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“Draft a standard operating procedure (SOP) ensuring human recruiters verify AI resume summaries before rejecting candidates.”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612712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Hour 4: AI in public policy &amp; societal governance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public sector AI considerations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Public institutions deploy AI for welfare distribution, traffic control, tax fraud detection, and public healthcare allocation.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Public sector AI requires higher standards of fairness, transparency, and public accountability than commercial apps.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Digital divide: AI services must not disenfranchise citizens without digital literacy or high-speed internet.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Risks in governance: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Surveillance creep and erosion of civil liberties.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Opacity: citizens unable to challenge "black-box" government decisions (e.g., Dutch SyRI welfare fraud scandal).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Reinforcing socioeconomic inequalities through biased predictive policing.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Public policy principles for AI: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Open algorithms &amp; public algorithmic registries.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Democratic participation: public consultation before deploying civic AI.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Universal accessibility and non-discrimination.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Independent regulatory oversight and external audits.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Case example (Dutch Childcare Benefits Scandal):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Algorithms flagged dual-nationality parents for fraud audits based on discriminatory proxies, leading to severe injustice and government resignation.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562205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Hour 4: Easy practice — policy audit critique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Scenario: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“A city council proposes using AI cameras to automatically fine citizens for littering, with fines sent directly without human police verification.”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Identify two civil rights or fairness concerns.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Identify one major technical failure mode (false positive).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Propose two policy safeguards to protect citizens.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Write an appeal process requirement.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Expected points: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Concerns: mass biometric surveillance, lack of due process.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Failure mode: mistaking dropping an object by accident for intentional littering.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Safeguards: require human officer review before issuing fines; ban facial recognition for minor infractions.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Appeal process: free, fast online and in-person review mechanism.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“Critique this automated civic fine proposal from a public policy perspective. Identify three failure modes and outline a fair citizen appeal mechanism.”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584506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Hour 5: Data privacy, security &amp; confidentiality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data privacy risks with AI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Personally Identifiable Information (PII): names, NIDs, emails, phone numbers, health records, biometric signatures.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Corporate confidentiality: proprietary code, financial forecasts, trade secrets, confidential client briefs.</a:t>
            </a: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Data leakage mechanisms: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Ingestion leakage: public LLMs using input prompts for future model training.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Memorization leakage: generative models reciting sensitive training data verbatim.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  - Prompt injection &amp; jailbreaks: bypassing safety guards to reveal backend system data.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Security fundamentals: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Zero Data Retention (ZDR) enterprise APIs vs. public free AI chat tools.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Differential privacy and data masking techniques.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Secure environment sandboxing (preventing model data exfiltration).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Safety rule for employees: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Never paste unredacted PII, passwords, internal financial tables, or customer records into public AI consumer tools (ChatGPT free tier, Copilot personal, etc.).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5436104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Hour 5: Easy practice — PII sanitization lab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Raw text snippet: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“Client John Doe (NID: 1984-562910, phone: +8801711000000) deposited 500,000 BDT into Account #99281. He requested a portfolio review.”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Tasks: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Identify all 5 sensitive PII elements.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Rewrite the snippet into a fully anonymized version suitable for AI prompting.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Formulate the safe prompt for market research.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Easy AI prompt: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“Act as a financial analyst. Based on a client with a Tier-3 deposit seeking moderate growth, provide three asset-allocation strategies. (No real customer data provided).”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 dirty="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 dirty="0">
                <a:solidFill>
                  <a:schemeClr val="tx1"/>
                </a:solidFill>
              </a:rPr>
              <a:t>Reflection: Why does anonymization preserve AI utility while eliminating privacy risk?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58368"/>
          </a:xfrm>
          <a:prstGeom prst="rect">
            <a:avLst/>
          </a:prstGeom>
          <a:solidFill>
            <a:srgbClr val="11345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411480" y="109728"/>
            <a:ext cx="6151043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>
                <a:solidFill>
                  <a:srgbClr val="FFFFFF"/>
                </a:solidFill>
                <a:latin typeface="Arial"/>
              </a:defRPr>
            </a:pPr>
            <a:r>
              <a:rPr sz="2000" dirty="0"/>
              <a:t>Hour 6: Data protection best practices &amp; wrap-up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8912" y="868680"/>
            <a:ext cx="5596128" cy="5422392"/>
          </a:xfrm>
          <a:prstGeom prst="roundRect">
            <a:avLst/>
          </a:prstGeom>
          <a:solidFill>
            <a:srgbClr val="EBF2FA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Theory: organizational best practices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Data minimization: send only the necessary summarized context to the AI.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Synthetic data generation: test AI workflows using artificial dummy data.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Clear internal AI usage policies: approved tool lists, classification levels.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Continuous training: educating employees on social engineering and data leakage.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6-Point AI safety checklist before hitting send: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Is all personal/customer PII stripped or masked?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Is company confidential information protected?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Is the AI tool enterprise-approved with privacy protections?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4. Did I verify all factual claims and calculations?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5. Are the criteria fair and free of biased proxies?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6. Does a human maintain accountability for the final output?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81344" y="868680"/>
            <a:ext cx="5559552" cy="5422392"/>
          </a:xfrm>
          <a:prstGeom prst="roundRect">
            <a:avLst/>
          </a:prstGeom>
          <a:solidFill>
            <a:srgbClr val="F8FAFC"/>
          </a:solidFill>
          <a:ln>
            <a:solidFill>
              <a:srgbClr val="CDD7E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Day 19 summary &amp; key takeaways: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Bias in AI stems from human history, skewed data, and poor metric selection.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GDPR and EU AI Act establish legal boundaries and mandate human oversight for high-risk applications.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Accountability always stays with human practitioners and organizations.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• Privacy and security require proactive anonymization and data hygiene.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endParaRPr sz="1500">
              <a:solidFill>
                <a:schemeClr val="tx1"/>
              </a:solidFill>
            </a:endParaRPr>
          </a:p>
          <a:p>
            <a:pPr>
              <a:spcAft>
                <a:spcPts val="400"/>
              </a:spcAft>
              <a:defRPr sz="1500" b="1">
                <a:solidFill>
                  <a:srgbClr val="1F4E79"/>
                </a:solidFill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Exit ticket (5 minutes):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1. Name one high-risk AI application under EU law.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2. List two types of PII you must never feed into public AI.</a:t>
            </a:r>
          </a:p>
          <a:p>
            <a:pPr>
              <a:spcAft>
                <a:spcPts val="400"/>
              </a:spcAft>
              <a:defRPr sz="1500">
                <a:latin typeface="Arial"/>
              </a:defRPr>
            </a:pPr>
            <a:r>
              <a:rPr sz="1500">
                <a:solidFill>
                  <a:schemeClr val="tx1"/>
                </a:solidFill>
              </a:rPr>
              <a:t>3. State one concrete habit you will follow to ensure responsible AI use.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1887</Words>
  <Application>Microsoft Office PowerPoint</Application>
  <PresentationFormat>Widescreen</PresentationFormat>
  <Paragraphs>186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Stupio Mon</cp:lastModifiedBy>
  <cp:revision>3</cp:revision>
  <dcterms:created xsi:type="dcterms:W3CDTF">2013-01-27T09:14:16Z</dcterms:created>
  <dcterms:modified xsi:type="dcterms:W3CDTF">2026-08-26T07:55:02Z</dcterms:modified>
  <cp:category/>
</cp:coreProperties>
</file>