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89888"/>
            <a:ext cx="103327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3200">
                <a:latin typeface="Arial"/>
              </a:defRPr>
            </a:pPr>
            <a:r>
              <a:rPr sz="1500"/>
              <a:t>DAY 18 — AI ETHICS &amp;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96896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100">
                <a:latin typeface="Arial"/>
              </a:defRPr>
            </a:pPr>
            <a:r>
              <a:rPr sz="1500"/>
              <a:t>Ethics, Ethical Theories, Fairness, Bias, and AI Limitations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7194" y="3781045"/>
            <a:ext cx="9676814" cy="145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>
                <a:latin typeface="Arial"/>
              </a:defRPr>
            </a:pPr>
            <a:r>
              <a:rPr sz="1500" dirty="0"/>
              <a:t>Learning outcome: 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I</a:t>
            </a:r>
            <a:r>
              <a:rPr sz="1500" dirty="0"/>
              <a:t>dentify AI limitations and hallucinations,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A</a:t>
            </a:r>
            <a:r>
              <a:rPr sz="1500" dirty="0"/>
              <a:t>pply ethical thinking, 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R</a:t>
            </a:r>
            <a:r>
              <a:rPr sz="1500" dirty="0"/>
              <a:t>ecognize fairness risks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E</a:t>
            </a:r>
            <a:r>
              <a:rPr sz="1500" dirty="0"/>
              <a:t>valuate simple cases responsibly.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Why ethics matters in 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ethics is the study and practice of using AI in ways that respect people, reduce harm, and support fair outcomes.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systems can affect opportunities, privacy, safety, money, reputation, and access to services.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Ethical thinking is necessary before, during, and after an AI system is used.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Why risks arise: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Training data can be incomplete or biased.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The system may make errors or hallucinate facts.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People may trust AI output too much.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tool can be used for a purpose it was not designed for.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Important decisions may be automated without proper review.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ethics questions: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Who may benefit?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Who may be harmed or excluded?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What personal or sensitive data is involved?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What happens if the AI is wrong?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Who checks the result and takes responsibility?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Stakeholders: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People or groups affected by an AI decision, such as learners, job applicants, customers, employees, managers, and the public.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An AI tool summarizes student complaints. It can save time, but a human must review urgent complaints so serious cases are not missed.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Easy practice — stakeholders &amp; harm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 training center uses AI to sort learner support messages into ‘urgent’ and ‘normal.’”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Name three stakeholders.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Name one benefit of the tool.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Name two possible harms if it is wrong.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Suggest one human-check step.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Write short answers—one line each.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answers: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Stakeholders: learners, support staff, training manager.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Benefit: staff can respond faster.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Harm: an urgent message may be classified as normal; learner data may be exposed.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Human check: support staff review all messages marked urgent and sample normal messages.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“For this AI support-message system, list stakeholders, one benefit, two risks, and one human oversight step. Use simple language and do not invent facts.”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Introduction to ethical theories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Ethical theories are structured ways to think about whether an action is right or wrong. They help people discuss difficult choices instead of relying only on personal opinion.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Utilitarianism: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Choose the action expected to create the greatest overall benefit and least overall harm.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Question: “Which option produces the best total outcome for the most people?”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Deontology: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Focus on duties, rules, rights, and respect for persons.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Question: “Does this action follow our duties and respect people’s rights?”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Virtue ethics: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Focus on the character and values shown by the decision-maker.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Values include honesty, fairness, courage, care, and responsibility.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Question: “What would a responsible and fair person do?”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Important note: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No single theory solves every problem. Use multiple viewpoints, explain trade-offs, and involve people with responsibility for the decision.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Using private learner data without permission might produce a useful service, but it can violate privacy rights and fail the tests of duty and trustworthiness.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Easy practice — three ethical lenses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“An organization wants to use AI to monitor employee emails for signs of stress.”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Answer one simple question for each lens: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Utilitarianism: What possible benefit and harm should be compared?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Deontology: Which right or duty matters most?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Virtue ethics: Which value should guide the organization?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You do not need a perfect answer—state your reasoning clearly.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responses: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Utilitarianism: benefit may be early support; harm may be privacy loss and fear.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Deontology: respect privacy and obtain clear consent.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Virtue ethics: act with care and honesty, not secret surveillance.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“Analyze this AI email-monitoring proposal using utilitarianism, deontology, and virtue ethics. Give one simple question and one concern for each theory. Avoid a final legal conclusion.”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Applying ethics in AI contexts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Ethical AI decisions require facts, context, affected people, and a process for reviewing harm.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The same AI tool can be low-risk in one context and high-risk in another.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spelling assistant is lower risk than an AI system used to screen job applicants or approve loans.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Simple ethical decision process: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Define the purpose and expected benefit.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Identify affected people and possible harms.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Check data, privacy, bias, and accuracy risks.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Consider alternatives and safeguards.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Decide who reviews, approves, and monitors the system.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Human oversight: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Human-in-the-loop: a person reviews each important decision.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Human-on-the-loop: a person monitors the system and can intervene.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Human-out-of-the-loop: no meaningful human review; use with extreme caution for high-impact tasks.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can draft a list of interview questions, but a hiring manager should review them for relevance, fairness, and job fit.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Good documentation: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Write down the purpose, data source, limitations, owner, review date, and how people can report a problem.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Easy practice — AI hiring support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 company uses AI to summarize CVs and rank candidates for interview.”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Identify one possible benefit.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Identify two possible ethical risks.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Choose a human-oversight method.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Write one safeguard to reduce bias.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 job-related skills only; do not use age, gender, religion, name, photo, or other irrelevant personal information.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response: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Benefit: saves time organizing applications.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Risks: the ranking can reflect bias; a qualified candidate may be wrongly excluded.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Oversight: human-in-the-loop; recruiter reviews every shortlist decision.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Safeguard: compare candidates using the same skills-based scorecard.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“Create a simple ethical checklist for using AI to summarize CVs. Include fairness, privacy, accuracy, human review, and documentation. Keep it to five checks.”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Fairness, bias &amp; AI limitations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fairness and bias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Fairness means people should not receive unjustly different treatment because of irrelevant personal characteristics.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Bias is a systematic pattern that can create unfair results.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Bias can enter through data, labels, design choices, prompts, users, or how results are applied.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Common bias sources: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Historical data reflects past unequal treatment.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Some groups are missing or underrepresented in the data.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proxy variable indirectly represents a sensitive trait.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Human reviewers interpret AI output unfairly.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AI limitations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can generate plausible but false statements, often called hallucinations.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may be outdated, incomplete, inconsistent, or unable to access reliable sources.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does not automatically understand local context, policy, or human values.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Fluent language is not proof of accuracy.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Verification steps: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Check important claims against trusted source material.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Verify numbers with calculations or original data.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Ask for uncertainty, assumptions, and alternative explanations.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 not use AI output as evidence unless the sources are checked.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Easy practice — catch a risky answer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output: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“Candidate A is definitely the best person because they have the most professional-sounding name and are likely to fit our culture.”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Identify two problems with this output.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Rewrite the decision rule using fair, job-related criteria.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State one fact a human must verify.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Hint: A person’s name is not evidence of job ability.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response: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Problems: irrelevant personal characteristic; overconfident claim without evidence.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Fair rule: compare verified skills, relevant experience, and structured interview scores.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Verify: each candidate’s actual work experience and skills evidence.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“Rewrite this hiring recommendation so it uses only job-related criteria. Flag any unsupported or biased reasoning. Use cautious language and recommend human review.”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Tools &amp; simple metrics for fairness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Fairness evaluation asks whether an AI system performs differently for different groups in ways that may be unjust.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Metrics help identify a possible issue; they do not prove fairness by themselves.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Always interpret results with context, sample size, data quality, and human impact.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Simple evaluation questions: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Are all relevant groups represented in the data?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Does the system approve, reject, or flag groups at very different rates?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Does it make more errors for one group?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Are decision criteria relevant to the purpose?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Can people challenge or correct a decision?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Useful basic measures: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Selection rate: selected people / total people in a group.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Error rate: incorrect results / total results for a group.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Representation: whether groups are present in sufficient numbers.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If 8 of 20 Group A applicants and 2 of 20 Group B applicants are selected, selection rates are 40% and 10%. This difference requires investigation; it does not automatically prove discrimination.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AI can calculate and summarize, but people must decide what is fair and what action is needed.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Easy practice — compare selection rates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Simple data: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Group A: 20 applicants; 8 selected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Group B: 20 applicants; 2 selected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Calculate each selection rate.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Describe the difference without making an accusation.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List two questions to investigate.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 respectful language: “This result needs review,” not “The system is proven unfair.”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Expected answer: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Group A selection rate = 8 / 20 = 40%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Group B selection rate = 2 / 20 = 10%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The selection rates differ and should be investigated.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Questions: Were both groups assessed with the same job criteria? Is the data complete and accurate?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“Calculate selection rates for two groups and explain the difference carefully. List two investigation questions. Do not claim discrimination without additional evidence.”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Case analysis &amp; responsible action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case study helps trainees apply ethics to a realistic situation.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 strong response identifies the purpose, stakeholders, evidence, risks, safeguards, and accountable owner.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Case-analysis template: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What is the AI system trying to do?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Who is affected?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What can go wrong?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Which ethical principles apply?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What safeguard should be added?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6. Who approves and monitors the system?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Mitigation options: improve data, remove irrelevant features, add human review, test results by group, provide appeal routes, limit use, or stop deployment.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Responsible action: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Do not ignore an ethical concern because the tool is convenient.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Escalate high-impact, unfair, unsafe, or privacy-sensitive issues.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Keep a record of decisions, risks, safeguards, and review dates.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Update the process when evidence shows a problem.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message: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Ethical AI is not only about the technology. It is about people, context, accountability, and continual review.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Easy practice — group case &amp; 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64808"/>
            <a:ext cx="112471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5A5A"/>
                </a:solidFill>
                <a:latin typeface="Arial"/>
              </a:defRPr>
            </a:pPr>
            <a:r>
              <a:rPr sz="1500"/>
              <a:t>Day 18 | AI Ethics &amp; Limitations | Intermediate Trainees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Group case: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“An AI chatbot gives financial guidance to students. It sometimes gives confident answers without showing sources.”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Group 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Name two possible harms.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Name one AI limitation shown in the case.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Suggest two safeguards.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Identify who should review the chatbot’s advice.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Present your answer in four short bullets.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Example response: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Harms: students may make harmful money choices; false information may spread.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Limitation: hallucinated or unsupported information.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Safeguards: show approved sources; direct users to a qualified human adviser for high-impact decisions.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Reviewer: trained financial-support staff or an approved expert.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Exit ticket: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One AI limitation I will check: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One fairness question I will ask: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One decision needing human review: 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Course alignment: Day 18 from the supplied module—importance of AI ethics, utilitarianism/deontology/virtue ethics, application in AI contexts, fairness, fairness evaluation, and biased-AI case studies.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2340</Words>
  <Application>Microsoft Office PowerPoint</Application>
  <PresentationFormat>Widescreen</PresentationFormat>
  <Paragraphs>254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2</cp:revision>
  <dcterms:created xsi:type="dcterms:W3CDTF">2013-01-27T09:14:16Z</dcterms:created>
  <dcterms:modified xsi:type="dcterms:W3CDTF">2026-08-24T12:38:42Z</dcterms:modified>
  <cp:category/>
</cp:coreProperties>
</file>