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640080"/>
            <a:ext cx="1645920" cy="1645920"/>
          </a:xfrm>
          <a:prstGeom prst="ellipse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469880" y="2011680"/>
            <a:ext cx="1143000" cy="1143000"/>
          </a:xfrm>
          <a:prstGeom prst="ellipse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052560" y="2971800"/>
            <a:ext cx="731520" cy="731520"/>
          </a:xfrm>
          <a:prstGeom prst="ellipse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777240"/>
            <a:ext cx="621792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 i="0">
                <a:solidFill>
                  <a:srgbClr val="EFB13B"/>
                </a:solidFill>
                <a:latin typeface="Aptos"/>
              </a:rPr>
              <a:t>DAY 15 • ALTERNATIVE TOOLKIT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8" y="1325880"/>
            <a:ext cx="8138160" cy="14173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3400" b="1" i="0">
                <a:solidFill>
                  <a:srgbClr val="FFFFFF"/>
                </a:solidFill>
                <a:latin typeface="Aptos"/>
              </a:rPr>
              <a:t>Free AI Tools for
Smarter Communication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3127248"/>
            <a:ext cx="7772400" cy="8229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900" b="0" i="0">
                <a:solidFill>
                  <a:srgbClr val="DCE6F2"/>
                </a:solidFill>
                <a:latin typeface="Aptos"/>
              </a:rPr>
              <a:t>Practical alternatives to Jasper AI for blogs, emails, social media, editing and brand communication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663440"/>
            <a:ext cx="9692640" cy="5943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FFFFFF"/>
                </a:solidFill>
                <a:latin typeface="Aptos"/>
              </a:rPr>
              <a:t>ChatGPT  •  Gemini  •  Claude  •  Copilot  •  Canva Magic Write  •  Grammarly  •  QuillBot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852160"/>
            <a:ext cx="896112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200" b="1" i="0">
                <a:solidFill>
                  <a:srgbClr val="C6D3E5"/>
                </a:solidFill>
                <a:latin typeface="Aptos"/>
              </a:rPr>
              <a:t>A beginner-friendly guide with prompts, examples and classroom activities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Why use an alternative to Jasper?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Jasper is a marketing-focused AI writing platform, but it is not the only way to create content.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5204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224028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JASPER'S MAIN ROLE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3264408" cy="16550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Marketing copy and campaign content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Brand-oriented writing workflows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Useful for teams with repeatable content needs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5204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73152" cy="224028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WHY TRY OTHER TOOLS?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1416" y="1929384"/>
            <a:ext cx="3264408" cy="16550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Free access may be enough for practice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Different tools have different strengths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Use a separate editor or design tool when needed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417320"/>
            <a:ext cx="35204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417320"/>
            <a:ext cx="73152" cy="2240280"/>
          </a:xfrm>
          <a:prstGeom prst="rect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IMPORTANT TO KNOW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74736" y="1929384"/>
            <a:ext cx="3264408" cy="16550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Free plans may have usage caps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Some features require an account or paid plan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Availability and limits can change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389120"/>
            <a:ext cx="10332720" cy="73152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2100" b="1" i="0">
                <a:solidFill>
                  <a:srgbClr val="17253F"/>
                </a:solidFill>
                <a:latin typeface="Aptos"/>
              </a:rPr>
              <a:t>Goal for this lesson: choose a suitable tool for the task—not simply the tool with the most features.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Free-tool map: which tool for which job?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These tools have free access or free tiers; exact features and limits vary.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298448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371600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3268AD"/>
                </a:solidFill>
                <a:latin typeface="Aptos"/>
              </a:rPr>
              <a:t>ChatGPT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46120" y="1371600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Drafting, brainstorming, outlines and rewrites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1956815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60120" y="2029967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F918B"/>
                </a:solidFill>
                <a:latin typeface="Aptos"/>
              </a:rPr>
              <a:t>Google Gemini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46120" y="2029967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Writing and ideation; helpful in Google-oriented workflows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2615184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60120" y="2688336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EFB13B"/>
                </a:solidFill>
                <a:latin typeface="Aptos"/>
              </a:rPr>
              <a:t>Claude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46120" y="2688336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Long-form drafting and tone-sensitive editing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3273552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60120" y="3346704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2F8562"/>
                </a:solidFill>
                <a:latin typeface="Aptos"/>
              </a:rPr>
              <a:t>Microsoft Copilot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46120" y="3346704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General writing and web-assisted ideas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3931920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60120" y="4005072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3268AD"/>
                </a:solidFill>
                <a:latin typeface="Aptos"/>
              </a:rPr>
              <a:t>Canva Magic Write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4005072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Short copy alongside posters, presentations and social designs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590288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0120" y="4663440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1F918B"/>
                </a:solidFill>
                <a:latin typeface="Aptos"/>
              </a:rPr>
              <a:t>Grammarly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246120" y="4663440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Grammar, spelling, clarity and proofreading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7240" y="5248656"/>
            <a:ext cx="10652760" cy="512064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60120" y="5321808"/>
            <a:ext cx="2331720" cy="29260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500" b="1" i="0">
                <a:solidFill>
                  <a:srgbClr val="EFB13B"/>
                </a:solidFill>
                <a:latin typeface="Aptos"/>
              </a:rPr>
              <a:t>QuillBot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46120" y="5321808"/>
            <a:ext cx="781812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0">
                <a:solidFill>
                  <a:srgbClr val="283240"/>
                </a:solidFill>
                <a:latin typeface="Aptos"/>
              </a:rPr>
              <a:t>Paraphrasing and summarizing within free limits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1: ChatGPT — an all-round writing assistant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Best for generating and improving first drafts across many formats.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24612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USE IT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Blog outlines and article drafts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Email campaigns and newsletters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Social captions and content calendars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Tone changes, shortening and rewriting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Generating several versions for comparison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24612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SAMPLE PROMPT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“Act as a content marketer. Draft a 120-word launch email for a reusable notebook aimed at university students.”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“Keep the tone friendly, include one clear CTA, and use only these facts: recycled paper, 160 pages, three cover colors.”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“Do not invent prices, certifications or environmental claims.”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166360"/>
            <a:ext cx="1051560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 i="0">
                <a:solidFill>
                  <a:srgbClr val="17253F"/>
                </a:solidFill>
                <a:latin typeface="Aptos"/>
              </a:rPr>
              <a:t>Class tip: ask for an outline first, then draft one section at a time and review the result.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2: Google Gemini — ideas and writing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Useful for brainstorming, drafting, summarizing and work that connects with supported Google services.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15468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PRACTICAL 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5694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Generate blog topics and headline options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Turn notes into a clear first draft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Suggest newsletter sections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Rewrite copy for different audiences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Help structure a content plan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15468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SAMPLE PROMPT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5694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“Suggest five blog topics for a small stationery shop.”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“For each topic, list the target reader, search question, three key points and one practical example.”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“Avoid claims about product quality or sustainability unless supported by the facts I provide.”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074920"/>
            <a:ext cx="1042416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1">
                <a:solidFill>
                  <a:srgbClr val="626F80"/>
                </a:solidFill>
                <a:latin typeface="Aptos"/>
              </a:rPr>
              <a:t>If using connected apps or files, check sharing permissions and account settings before adding information.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3: Claude — long-form writing and nuanced 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A useful option for working through longer drafts, restructuring and tone consistency.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246120"/>
          </a:xfrm>
          <a:prstGeom prst="rect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USE IT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Developing a detailed article outline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Improving flow across multiple sections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Comparing two versions of a draft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Making writing clearer and more natural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Summarizing provided material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24612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SAMPLE PROMPT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“Review this article draft for structure, repetition and tone.”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“Return a table with the issue, suggested change and reason. Preserve the meaning and do not add new facts.”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“Then provide a revised version using clear, beginner-friendly English.”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166360"/>
            <a:ext cx="104241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1">
                <a:solidFill>
                  <a:srgbClr val="626F80"/>
                </a:solidFill>
                <a:latin typeface="Aptos"/>
              </a:rPr>
              <a:t>Free access is subject to availability and usage limits; avoid uploading confidential documents unless authorized.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4: Microsoft Copilot — everyday writing support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Useful for brainstorming, drafting and exploring ideas; app integrations depend on your account and license.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154680"/>
          </a:xfrm>
          <a:prstGeom prst="rect">
            <a:avLst/>
          </a:prstGeom>
          <a:solidFill>
            <a:srgbClr val="2F856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PRACTICAL USES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5694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Draft a professional email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Create a meeting-summary template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Generate a list of social content ideas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Rewrite a message for a more polite tone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Explore topics and request source links when available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15468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15468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SAMPLE PROMPT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56946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“Rewrite this message as a polite, concise business email.”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“Keep all dates, names and commitments unchanged.”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“List any sentence where the meaning is unclear instead of guessing.”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074920"/>
            <a:ext cx="104241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1">
                <a:solidFill>
                  <a:srgbClr val="626F80"/>
                </a:solidFill>
                <a:latin typeface="Aptos"/>
              </a:rPr>
              <a:t>Verify facts and links independently. Do not assume every Microsoft 365 feature is included in free Copilot access.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5: Canva Magic Write — copy inside your design workflow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A convenient option when the written content will become a social graphic, flyer or presentation.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24612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USE IT FOR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Short social captions and headlines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Poster or flyer text drafts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Presentation section summaries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Brainstorming campaign taglines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Working from copy to visual layout in one workspace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246120"/>
          </a:xfrm>
          <a:prstGeom prst="rect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SAMPLE PROMPT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“Write three short headline options for a student-focused notebook launch poster.”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“Each headline should be easy to read on a mobile screen, use plain language and avoid unsupported promises.”</a:t>
            </a:r>
          </a:p>
          <a:p>
            <a:pPr>
              <a:spcAft>
                <a:spcPts val="600"/>
              </a:spcAft>
              <a:defRPr sz="1500">
                <a:solidFill>
                  <a:srgbClr val="283240"/>
                </a:solidFill>
                <a:latin typeface="Aptos"/>
              </a:defRPr>
            </a:pPr>
            <a:r>
              <a:t>•  “Add one short CTA and a caption of no more than 40 words.”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166360"/>
            <a:ext cx="104241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0" i="1">
                <a:solidFill>
                  <a:srgbClr val="626F80"/>
                </a:solidFill>
                <a:latin typeface="Aptos"/>
              </a:rPr>
              <a:t>Canva Free includes limited AI access; available tools and usage allowances can change by plan and region.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Tool 6 &amp; 7: Grammarly and QuillBot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These tools are most useful when you already have text that needs improvement.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24612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GRAMMARLY — PROOFREADING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Check spelling and grammar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Improve clarity and readability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Spot awkward phrasing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Use suggestions selectively; preserve your intended meaning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Some generative features require a paid plan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24612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246120"/>
          </a:xfrm>
          <a:prstGeom prst="rect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QUILLBOT — REWORDING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660903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Paraphrase sentences within free limits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Try alternative phrasing for clarity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Summarize some text types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Compare the rewrite with your original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Do not use paraphrasing to disguise copied work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8680" y="5166360"/>
            <a:ext cx="104241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 i="0">
                <a:solidFill>
                  <a:srgbClr val="17253F"/>
                </a:solidFill>
                <a:latin typeface="Aptos"/>
              </a:rPr>
              <a:t>Editing prompt: “Improve clarity and grammar while keeping the facts, meaning and voice unchanged.”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A no-cost content workflow: combine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You do not need one platform to do every task.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75488" y="1828800"/>
            <a:ext cx="2057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3268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85216" y="2011680"/>
            <a:ext cx="1828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3268AD"/>
                </a:solidFill>
                <a:latin typeface="Aptos"/>
              </a:rPr>
              <a:t>1.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85216" y="2468880"/>
            <a:ext cx="18288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7253F"/>
                </a:solidFill>
                <a:latin typeface="Aptos"/>
              </a:rPr>
              <a:t>ChatGPT / Gemini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216" y="2926080"/>
            <a:ext cx="18288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 i="0">
                <a:solidFill>
                  <a:srgbClr val="283240"/>
                </a:solidFill>
                <a:latin typeface="Aptos"/>
              </a:rPr>
              <a:t>Ideas, audience and outline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32888" y="2606040"/>
            <a:ext cx="256032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 i="0">
                <a:solidFill>
                  <a:srgbClr val="626F80"/>
                </a:solidFill>
                <a:latin typeface="Aptos"/>
              </a:rPr>
              <a:t>→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2834640" y="1828800"/>
            <a:ext cx="2057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1F91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944368" y="2011680"/>
            <a:ext cx="1828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F918B"/>
                </a:solidFill>
                <a:latin typeface="Aptos"/>
              </a:rPr>
              <a:t>2. DRAFT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944368" y="2468880"/>
            <a:ext cx="18288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7253F"/>
                </a:solidFill>
                <a:latin typeface="Aptos"/>
              </a:rPr>
              <a:t>ChatGPT / Claude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44368" y="2926080"/>
            <a:ext cx="18288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 i="0">
                <a:solidFill>
                  <a:srgbClr val="283240"/>
                </a:solidFill>
                <a:latin typeface="Aptos"/>
              </a:rPr>
              <a:t>First version of the copy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2606040"/>
            <a:ext cx="256032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 i="0">
                <a:solidFill>
                  <a:srgbClr val="626F80"/>
                </a:solidFill>
                <a:latin typeface="Aptos"/>
              </a:rPr>
              <a:t>→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193792" y="1828800"/>
            <a:ext cx="2057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EFB1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03520" y="2011680"/>
            <a:ext cx="1828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EFB13B"/>
                </a:solidFill>
                <a:latin typeface="Aptos"/>
              </a:rPr>
              <a:t>3. EDIT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03520" y="2468880"/>
            <a:ext cx="18288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7253F"/>
                </a:solidFill>
                <a:latin typeface="Aptos"/>
              </a:rPr>
              <a:t>Grammarly / QuillBot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3520" y="2926080"/>
            <a:ext cx="18288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 i="0">
                <a:solidFill>
                  <a:srgbClr val="283240"/>
                </a:solidFill>
                <a:latin typeface="Aptos"/>
              </a:rPr>
              <a:t>Grammar and sentence clarity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51192" y="2606040"/>
            <a:ext cx="256032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 i="0">
                <a:solidFill>
                  <a:srgbClr val="626F80"/>
                </a:solidFill>
                <a:latin typeface="Aptos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552944" y="1828800"/>
            <a:ext cx="2057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2F856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662671" y="2011680"/>
            <a:ext cx="1828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2F8562"/>
                </a:solidFill>
                <a:latin typeface="Aptos"/>
              </a:rPr>
              <a:t>4. DESIGN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62671" y="2468880"/>
            <a:ext cx="18288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7253F"/>
                </a:solidFill>
                <a:latin typeface="Aptos"/>
              </a:rPr>
              <a:t>Canva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62671" y="2926080"/>
            <a:ext cx="18288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 i="0">
                <a:solidFill>
                  <a:srgbClr val="283240"/>
                </a:solidFill>
                <a:latin typeface="Aptos"/>
              </a:rPr>
              <a:t>Poster, carousel or presentation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10344" y="2606040"/>
            <a:ext cx="256032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900" b="1" i="0">
                <a:solidFill>
                  <a:srgbClr val="626F80"/>
                </a:solidFill>
                <a:latin typeface="Aptos"/>
              </a:rPr>
              <a:t>→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9912096" y="1828800"/>
            <a:ext cx="205740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3268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0021824" y="2011680"/>
            <a:ext cx="182880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3268AD"/>
                </a:solidFill>
                <a:latin typeface="Aptos"/>
              </a:rPr>
              <a:t>5. VERIFY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021824" y="2468880"/>
            <a:ext cx="1828800" cy="384048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1" i="0">
                <a:solidFill>
                  <a:srgbClr val="17253F"/>
                </a:solidFill>
                <a:latin typeface="Aptos"/>
              </a:rPr>
              <a:t>Human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21824" y="2926080"/>
            <a:ext cx="1828800" cy="640080"/>
          </a:xfrm>
          <a:prstGeom prst="rect">
            <a:avLst/>
          </a:prstGeom>
          <a:noFill/>
        </p:spPr>
        <p:txBody>
          <a:bodyPr wrap="square" lIns="73152" rIns="73152" tIns="73152" bIns="73152" anchor="ctr">
            <a:spAutoFit/>
          </a:bodyPr>
          <a:lstStyle/>
          <a:p>
            <a:pPr algn="ctr">
              <a:spcAft>
                <a:spcPts val="300"/>
              </a:spcAft>
            </a:pPr>
            <a:r>
              <a:rPr sz="1300" b="0" i="0">
                <a:solidFill>
                  <a:srgbClr val="283240"/>
                </a:solidFill>
                <a:latin typeface="Aptos"/>
              </a:rPr>
              <a:t>Facts, brand voice, rights and CTA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60" y="4617720"/>
            <a:ext cx="10515600" cy="5486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800" b="1" i="0">
                <a:solidFill>
                  <a:srgbClr val="17253F"/>
                </a:solidFill>
                <a:latin typeface="Aptos"/>
              </a:rPr>
              <a:t>Example output: one blog outline + one email + two social captions + one designed promotional post.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2960" y="5349240"/>
            <a:ext cx="1051560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400" b="0" i="1">
                <a:solidFill>
                  <a:srgbClr val="626F80"/>
                </a:solidFill>
                <a:latin typeface="Aptos"/>
              </a:rPr>
              <a:t>Always check the current free limits and the privacy settings of each service.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Keep the brand voice consistent across tools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Different AI tools can produce different styles. Give each one the same concise voice guide.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352044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297180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VOICE GUIDE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3264408" cy="238658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Audience: who the brand serves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Tone: friendly, expert, formal or playful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Preferred words and phrases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Words or claims to avoid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52044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73152" cy="297180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26280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EXAMPLE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71416" y="1929384"/>
            <a:ext cx="3264408" cy="238658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“Write in a friendly, helpful and clear tone.”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“Use short sentences and explain technical terms.”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“Do not use exaggerated claims or fake urgency.”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46720" y="1417320"/>
            <a:ext cx="3520440" cy="297180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046720" y="1417320"/>
            <a:ext cx="73152" cy="2971800"/>
          </a:xfrm>
          <a:prstGeom prst="rect">
            <a:avLst/>
          </a:prstGeom>
          <a:solidFill>
            <a:srgbClr val="EFB1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29600" y="1545336"/>
            <a:ext cx="32004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FINAL REVIEW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74736" y="1929384"/>
            <a:ext cx="3264408" cy="238658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Does it sound like the brand?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Are all claims supported?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Does it fit the platform?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Is the CTA appropriate?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983480"/>
            <a:ext cx="10424160" cy="45720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Tip: save a reusable prompt and paste it into each tool before creating content.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Class activity: replace Jasper with free alternatives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Work in pairs. Use the same brief in two tools, then compare the results.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3492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3429000"/>
          </a:xfrm>
          <a:prstGeom prst="rect">
            <a:avLst/>
          </a:prstGeom>
          <a:solidFill>
            <a:srgbClr val="3268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59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SCENARIO &amp; TASK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1929384"/>
            <a:ext cx="5093207" cy="284378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A local stationery shop is launching a reusable notebook.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Known facts: recycled paper, 160 pages, three cover colors.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Create a blog outline, a 100–150 word email and two social captions.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Use ChatGPT, Gemini, Claude or another available free tool.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417320"/>
            <a:ext cx="534924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CE5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17920" y="1417320"/>
            <a:ext cx="73152" cy="3429000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1545336"/>
            <a:ext cx="5029200" cy="310896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700" b="1" i="0">
                <a:solidFill>
                  <a:srgbClr val="17253F"/>
                </a:solidFill>
                <a:latin typeface="Aptos"/>
              </a:rPr>
              <a:t>COMPARE &amp; SUBMIT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5936" y="1929384"/>
            <a:ext cx="5093207" cy="2843784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Which tool followed the brief most accurately?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Which draft had the clearest structure and tone?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Identify one unsupported claim or mistake, if any.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Edit the final content and explain at least three changes.</a:t>
            </a:r>
          </a:p>
          <a:p>
            <a:pPr>
              <a:spcAft>
                <a:spcPts val="600"/>
              </a:spcAft>
              <a:defRPr sz="1600">
                <a:solidFill>
                  <a:srgbClr val="283240"/>
                </a:solidFill>
                <a:latin typeface="Aptos"/>
              </a:defRPr>
            </a:pPr>
            <a:r>
              <a:t>•  Record tool name and any free-plan limitations encountered.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5257800"/>
            <a:ext cx="1051560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600" b="1" i="0">
                <a:solidFill>
                  <a:srgbClr val="17253F"/>
                </a:solidFill>
                <a:latin typeface="Aptos"/>
              </a:rPr>
              <a:t>Assessment: prompt quality • relevance • accuracy • brand consistency • quality of human editing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3F7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1F91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320040"/>
            <a:ext cx="10972800" cy="53035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2700" b="1" i="0">
                <a:solidFill>
                  <a:srgbClr val="17253F"/>
                </a:solidFill>
                <a:latin typeface="Aptos"/>
              </a:rPr>
              <a:t>Responsible use: accuracy, privacy and originality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3504" y="886968"/>
            <a:ext cx="10972800" cy="347472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300" b="0" i="0">
                <a:solidFill>
                  <a:srgbClr val="626F80"/>
                </a:solidFill>
                <a:latin typeface="Aptos"/>
              </a:rPr>
              <a:t>Free tools are useful, but their outputs still need human judgment.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59536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626F80"/>
                </a:solidFill>
                <a:latin typeface="Aptos"/>
              </a:rPr>
              <a:t>ALTERNATIVES TO JASPER  •  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1417320"/>
            <a:ext cx="10515600" cy="4343400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Verify product details, statistics, dates, quotations and links before publishing.</a:t>
            </a:r>
          </a:p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Do not enter passwords, confidential company information or personal customer data without authorization.</a:t>
            </a:r>
          </a:p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Check image rights, attribution needs and originality before using generated or adapted content.</a:t>
            </a:r>
          </a:p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Follow your organization's rules about disclosing AI assistance.</a:t>
            </a:r>
          </a:p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Do not present invented testimonials, fake reviews or unsupported promises as real.</a:t>
            </a:r>
          </a:p>
          <a:p>
            <a:pPr>
              <a:spcAft>
                <a:spcPts val="1200"/>
              </a:spcAft>
              <a:defRPr sz="1800">
                <a:solidFill>
                  <a:srgbClr val="283240"/>
                </a:solidFill>
                <a:latin typeface="Aptos"/>
              </a:defRPr>
            </a:pPr>
            <a:r>
              <a:t>•  Remember: free access may include usage caps, and terms or data settings can differ.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806440"/>
            <a:ext cx="10241280" cy="36576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ctr">
              <a:spcAft>
                <a:spcPts val="300"/>
              </a:spcAft>
            </a:pPr>
            <a:r>
              <a:rPr sz="1700" b="1" i="0">
                <a:solidFill>
                  <a:srgbClr val="1F918B"/>
                </a:solidFill>
                <a:latin typeface="Aptos"/>
              </a:rPr>
              <a:t>Rule of thumb: AI drafts; people verify, edit and take responsibility.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6473952"/>
            <a:ext cx="47548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00" b="0" i="0">
                <a:solidFill>
                  <a:srgbClr val="626F80"/>
                </a:solidFill>
                <a:latin typeface="Aptos"/>
              </a:rPr>
              <a:t>Day 15 • AI for Smarter Communication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7253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640080"/>
            <a:ext cx="3840480" cy="32004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 i="0">
                <a:solidFill>
                  <a:srgbClr val="EFB13B"/>
                </a:solidFill>
                <a:latin typeface="Aptos"/>
              </a:rPr>
              <a:t>KEY TAKEAWAYS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1143000"/>
            <a:ext cx="9692640" cy="10972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3000" b="1" i="0">
                <a:solidFill>
                  <a:srgbClr val="FFFFFF"/>
                </a:solidFill>
                <a:latin typeface="Aptos"/>
              </a:rPr>
              <a:t>You can create useful content
without relying on one paid tool.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10058400" cy="2103120"/>
          </a:xfrm>
          <a:prstGeom prst="rect">
            <a:avLst/>
          </a:prstGeom>
          <a:noFill/>
        </p:spPr>
        <p:txBody>
          <a:bodyPr wrap="square" rIns="73152" tIns="54864" bIns="27432">
            <a:spAutoFit/>
          </a:bodyPr>
          <a:lstStyle/>
          <a:p>
            <a:pPr>
              <a:spcAft>
                <a:spcPts val="1200"/>
              </a:spcAft>
              <a:defRPr sz="1800">
                <a:solidFill>
                  <a:srgbClr val="E5ECF6"/>
                </a:solidFill>
                <a:latin typeface="Aptos"/>
              </a:defRPr>
            </a:pPr>
            <a:r>
              <a:t>•  Use ChatGPT, Gemini, Claude or Copilot for drafting and brainstorming.</a:t>
            </a:r>
          </a:p>
          <a:p>
            <a:pPr>
              <a:spcAft>
                <a:spcPts val="1200"/>
              </a:spcAft>
              <a:defRPr sz="1800">
                <a:solidFill>
                  <a:srgbClr val="E5ECF6"/>
                </a:solidFill>
                <a:latin typeface="Aptos"/>
              </a:defRPr>
            </a:pPr>
            <a:r>
              <a:t>•  Use Canva Magic Write when the copy will become a design.</a:t>
            </a:r>
          </a:p>
          <a:p>
            <a:pPr>
              <a:spcAft>
                <a:spcPts val="1200"/>
              </a:spcAft>
              <a:defRPr sz="1800">
                <a:solidFill>
                  <a:srgbClr val="E5ECF6"/>
                </a:solidFill>
                <a:latin typeface="Aptos"/>
              </a:defRPr>
            </a:pPr>
            <a:r>
              <a:t>•  Use Grammarly or QuillBot to polish existing text.</a:t>
            </a:r>
          </a:p>
          <a:p>
            <a:pPr>
              <a:spcAft>
                <a:spcPts val="1200"/>
              </a:spcAft>
              <a:defRPr sz="1800">
                <a:solidFill>
                  <a:srgbClr val="E5ECF6"/>
                </a:solidFill>
                <a:latin typeface="Aptos"/>
              </a:defRPr>
            </a:pPr>
            <a:r>
              <a:t>•  Combine tools, but check facts, privacy, brand voice and free-plan limits.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5715000"/>
            <a:ext cx="10332720" cy="50292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1400" b="1" i="0">
                <a:solidFill>
                  <a:srgbClr val="EFB13B"/>
                </a:solidFill>
                <a:latin typeface="Aptos"/>
              </a:rPr>
              <a:t>EXIT TICKET: Name one Jasper alternative, one task it suits, and one check you must make before publishing.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58200" y="6473952"/>
            <a:ext cx="2926080" cy="182880"/>
          </a:xfrm>
          <a:prstGeom prst="rect">
            <a:avLst/>
          </a:prstGeom>
          <a:noFill/>
        </p:spPr>
        <p:txBody>
          <a:bodyPr wrap="square" lIns="73152" rIns="73152" tIns="73152" bIns="73152" anchor="t">
            <a:spAutoFit/>
          </a:bodyPr>
          <a:lstStyle/>
          <a:p>
            <a:pPr algn="r">
              <a:spcAft>
                <a:spcPts val="300"/>
              </a:spcAft>
            </a:pPr>
            <a:r>
              <a:rPr sz="900" b="1" i="0">
                <a:solidFill>
                  <a:srgbClr val="C6D3E5"/>
                </a:solidFill>
                <a:latin typeface="Aptos"/>
              </a:rPr>
              <a:t>ALTERNATIVE TOOLKIT • END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