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j8G9iz5RRzn+foZeWhz9628Odc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234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49808" y="1051560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for Smart Communication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786384" y="1938528"/>
            <a:ext cx="10058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D5E3F1"/>
                </a:solidFill>
              </a:rPr>
              <a:t>Quillbot:</a:t>
            </a:r>
            <a:r>
              <a:rPr b="0" i="0" lang="en-US" sz="1900" u="none" cap="none" strike="noStrike">
                <a:solidFill>
                  <a:srgbClr val="D5E3F1"/>
                </a:solidFill>
                <a:latin typeface="Arial"/>
                <a:ea typeface="Arial"/>
                <a:cs typeface="Arial"/>
                <a:sym typeface="Arial"/>
              </a:rPr>
              <a:t> explained key points, practical applications, and test prompts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786384" y="5257800"/>
            <a:ext cx="10058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Every key point is written as a claim plus an explanation of why it matters.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594360" y="6492240"/>
            <a:ext cx="9144000" cy="223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Topics covered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>
            <a:off x="621792" y="859536"/>
            <a:ext cx="109728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Based on the Day 13 “AI for Smart Communication </a:t>
            </a:r>
            <a:r>
              <a:rPr lang="en-US" sz="1050">
                <a:solidFill>
                  <a:srgbClr val="5D6976"/>
                </a:solidFill>
              </a:rPr>
              <a:t>(Quillbot)"</a:t>
            </a: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 timetable.</a:t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685800" y="132588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685800" y="1325880"/>
            <a:ext cx="73152" cy="114300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886968" y="1463039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01 Introduction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886968" y="1801368"/>
            <a:ext cx="30998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Purpose, strengths, limits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4389120" y="132588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4389120" y="1325880"/>
            <a:ext cx="73152" cy="114300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590288" y="1463039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02 Writing &amp; Editing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4590288" y="1801368"/>
            <a:ext cx="30998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Controlled revision process</a:t>
            </a: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8092440" y="132588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8092440" y="1325880"/>
            <a:ext cx="73152" cy="114300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8293608" y="1463039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03 Summary &amp; Research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8293608" y="1801368"/>
            <a:ext cx="30998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Faithful compression and checks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685800" y="274320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685800" y="2743200"/>
            <a:ext cx="73152" cy="114300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886968" y="2880360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04 Multilingual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886968" y="3218688"/>
            <a:ext cx="30998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Meaning, audience, and register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4389120" y="274320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4389120" y="2743200"/>
            <a:ext cx="73152" cy="114300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4590288" y="2880360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05 Persuasion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4590288" y="3218688"/>
            <a:ext cx="30998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Relevant and credible action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8092440" y="274320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8092440" y="2743200"/>
            <a:ext cx="73152" cy="114300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8293608" y="2880360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06 Summarizer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8293608" y="3218688"/>
            <a:ext cx="30998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Modes and validation</a:t>
            </a:r>
            <a:endParaRPr/>
          </a:p>
        </p:txBody>
      </p:sp>
      <p:sp>
        <p:nvSpPr>
          <p:cNvPr id="120" name="Google Shape;120;p2"/>
          <p:cNvSpPr/>
          <p:nvPr/>
        </p:nvSpPr>
        <p:spPr>
          <a:xfrm>
            <a:off x="685800" y="4160520"/>
            <a:ext cx="3429000" cy="1143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685800" y="4160520"/>
            <a:ext cx="73152" cy="114300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886968" y="4297680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07 Paraphraser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886968" y="4636008"/>
            <a:ext cx="30998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Meaning, originality, attribution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594360" y="365760"/>
            <a:ext cx="1097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01 | Introduction to </a:t>
            </a:r>
            <a:r>
              <a:rPr b="1" lang="en-US" sz="2600">
                <a:solidFill>
                  <a:srgbClr val="112341"/>
                </a:solidFill>
              </a:rPr>
              <a:t>Quillbot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an AI language assistant as a structured helper—not as an unquestioned source.</a:t>
            </a: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886968" y="1399031"/>
            <a:ext cx="308152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sng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AI transforms </a:t>
            </a:r>
            <a:r>
              <a:rPr b="1" lang="en-US" sz="1600" u="sng">
                <a:solidFill>
                  <a:srgbClr val="112341"/>
                </a:solidFill>
              </a:rPr>
              <a:t>language.</a:t>
            </a:r>
            <a:endParaRPr/>
          </a:p>
        </p:txBody>
      </p:sp>
      <p:sp>
        <p:nvSpPr>
          <p:cNvPr id="136" name="Google Shape;136;p3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It can rephrase, correct, condense, translate, and generate draft alternatives. This reduces routine writing effort and gives you options, but it does not guarantee that an option is correct.</a:t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4572000" y="1399019"/>
            <a:ext cx="3081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Context controls </a:t>
            </a:r>
            <a:r>
              <a:rPr b="1" lang="en-US" sz="2000">
                <a:solidFill>
                  <a:srgbClr val="112341"/>
                </a:solidFill>
              </a:rPr>
              <a:t>quality.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4572000" y="2420935"/>
            <a:ext cx="30723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The tool cannot reliably infer your audience, purpose, or constraints. State who will read the text, what outcome you want, and which details must remain unchanged.</a:t>
            </a:r>
            <a:endParaRPr/>
          </a:p>
        </p:txBody>
      </p:sp>
      <p:sp>
        <p:nvSpPr>
          <p:cNvPr id="141" name="Google Shape;141;p3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8257032" y="1399031"/>
            <a:ext cx="34838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Human review is </a:t>
            </a:r>
            <a:r>
              <a:rPr b="1" lang="en-US" sz="2000">
                <a:solidFill>
                  <a:srgbClr val="112341"/>
                </a:solidFill>
              </a:rPr>
              <a:t>essential.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8257032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AI can omit, alter, or add information. The person sending the message must check accuracy, tone, privacy, and whether the response meets the real communication need.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594360" y="365760"/>
            <a:ext cx="1097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01 | Introduction to </a:t>
            </a:r>
            <a:r>
              <a:rPr b="1" lang="en-US" sz="2600">
                <a:solidFill>
                  <a:srgbClr val="112341"/>
                </a:solidFill>
              </a:rPr>
              <a:t>Quillbot—applied</a:t>
            </a: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 guidance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154" name="Google Shape;154;p4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 good workflow</a:t>
            </a:r>
            <a:endParaRPr/>
          </a:p>
        </p:txBody>
      </p:sp>
      <p:sp>
        <p:nvSpPr>
          <p:cNvPr id="157" name="Google Shape;157;p4"/>
          <p:cNvSpPr txBox="1"/>
          <p:nvPr/>
        </p:nvSpPr>
        <p:spPr>
          <a:xfrm>
            <a:off x="886968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First define the task; then provide source material and constraints; generate one output; compare it to the source; verify important facts; and finally edit and approve it.</a:t>
            </a:r>
            <a:endParaRPr/>
          </a:p>
        </p:txBody>
      </p:sp>
      <p:sp>
        <p:nvSpPr>
          <p:cNvPr id="158" name="Google Shape;158;p4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Where it works best</a:t>
            </a:r>
            <a:endParaRPr/>
          </a:p>
        </p:txBody>
      </p:sp>
      <p:sp>
        <p:nvSpPr>
          <p:cNvPr id="161" name="Google Shape;161;p4"/>
          <p:cNvSpPr txBox="1"/>
          <p:nvPr/>
        </p:nvSpPr>
        <p:spPr>
          <a:xfrm>
            <a:off x="4572000" y="1737360"/>
            <a:ext cx="307238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Use it for drafting and revision, not for deciding policy, verifying research, or handling sensitive content without careful review.</a:t>
            </a:r>
            <a:endParaRPr/>
          </a:p>
        </p:txBody>
      </p:sp>
      <p:sp>
        <p:nvSpPr>
          <p:cNvPr id="162" name="Google Shape;162;p4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Privacy rule</a:t>
            </a:r>
            <a:endParaRPr/>
          </a:p>
        </p:txBody>
      </p:sp>
      <p:sp>
        <p:nvSpPr>
          <p:cNvPr id="165" name="Google Shape;165;p4"/>
          <p:cNvSpPr txBox="1"/>
          <p:nvPr/>
        </p:nvSpPr>
        <p:spPr>
          <a:xfrm>
            <a:off x="8257032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Do not paste confidential business information, personal data, passwords, health records, or client data unless your organization explicitly permits that use.</a:t>
            </a:r>
            <a:endParaRPr/>
          </a:p>
        </p:txBody>
      </p:sp>
      <p:sp>
        <p:nvSpPr>
          <p:cNvPr id="166" name="Google Shape;166;p4"/>
          <p:cNvSpPr/>
          <p:nvPr/>
        </p:nvSpPr>
        <p:spPr>
          <a:xfrm>
            <a:off x="685800" y="4956051"/>
            <a:ext cx="10972800" cy="15363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685800" y="4956048"/>
            <a:ext cx="73152" cy="105156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169" name="Google Shape;169;p4"/>
          <p:cNvSpPr txBox="1"/>
          <p:nvPr/>
        </p:nvSpPr>
        <p:spPr>
          <a:xfrm>
            <a:off x="886938" y="5505254"/>
            <a:ext cx="10570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“Act as a careful editor. Read the text below and identify unclear wording, factual claims that need checking, and tone risks. Do not rewrite yet. Return a three-column table: issue, why it </a:t>
            </a:r>
            <a:r>
              <a:rPr lang="en-US" sz="1600">
                <a:solidFill>
                  <a:srgbClr val="25303D"/>
                </a:solidFill>
              </a:rPr>
              <a:t>matters, and</a:t>
            </a: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 recommended fix. Text: [paste]”</a:t>
            </a:r>
            <a:endParaRPr/>
          </a:p>
        </p:txBody>
      </p:sp>
      <p:sp>
        <p:nvSpPr>
          <p:cNvPr id="170" name="Google Shape;170;p4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171" name="Google Shape;171;p4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02 | AI for Writing &amp; Editing</a:t>
            </a:r>
            <a:endParaRPr/>
          </a:p>
        </p:txBody>
      </p:sp>
      <p:sp>
        <p:nvSpPr>
          <p:cNvPr id="178" name="Google Shape;178;p5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The best editing prompts define exactly what should improve—and what must not change.</a:t>
            </a:r>
            <a:endParaRPr/>
          </a:p>
        </p:txBody>
      </p:sp>
      <p:sp>
        <p:nvSpPr>
          <p:cNvPr id="179" name="Google Shape;179;p5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 txBox="1"/>
          <p:nvPr/>
        </p:nvSpPr>
        <p:spPr>
          <a:xfrm>
            <a:off x="886968" y="1399031"/>
            <a:ext cx="308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Set one editing priority.</a:t>
            </a:r>
            <a:endParaRPr/>
          </a:p>
        </p:txBody>
      </p:sp>
      <p:sp>
        <p:nvSpPr>
          <p:cNvPr id="182" name="Google Shape;182;p5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“Improve clarity” and “make it persuasive, shorter, friendlier, and more formal” are competing requests. Start with one priority so you can judge whether the revision achieved it.</a:t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4572000" y="1399031"/>
            <a:ext cx="308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Protect non-negotiable facts.</a:t>
            </a:r>
            <a:endParaRPr/>
          </a:p>
        </p:txBody>
      </p:sp>
      <p:sp>
        <p:nvSpPr>
          <p:cNvPr id="186" name="Google Shape;186;p5"/>
          <p:cNvSpPr txBox="1"/>
          <p:nvPr/>
        </p:nvSpPr>
        <p:spPr>
          <a:xfrm>
            <a:off x="4572000" y="1737360"/>
            <a:ext cx="3072384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Dates, figures, names, product terminology, quotations, legal statements, and commitments can be damaged during rewriting. Tell the tool to preserve them exactly, then check them yourself.</a:t>
            </a:r>
            <a:endParaRPr/>
          </a:p>
        </p:txBody>
      </p:sp>
      <p:sp>
        <p:nvSpPr>
          <p:cNvPr id="187" name="Google Shape;187;p5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Edit for the reader</a:t>
            </a:r>
            <a:endParaRPr/>
          </a:p>
        </p:txBody>
      </p:sp>
      <p:sp>
        <p:nvSpPr>
          <p:cNvPr id="190" name="Google Shape;190;p5"/>
          <p:cNvSpPr txBox="1"/>
          <p:nvPr/>
        </p:nvSpPr>
        <p:spPr>
          <a:xfrm>
            <a:off x="8257032" y="1737360"/>
            <a:ext cx="3072384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technical report, manager update, customer email, and training note require different detail and tone. The audience determines vocabulary, sentence length, and amount of explanation.</a:t>
            </a:r>
            <a:endParaRPr/>
          </a:p>
        </p:txBody>
      </p:sp>
      <p:sp>
        <p:nvSpPr>
          <p:cNvPr id="191" name="Google Shape;191;p5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192" name="Google Shape;192;p5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02 | AI for Writing &amp; Editing — applied guidance</a:t>
            </a:r>
            <a:endParaRPr/>
          </a:p>
        </p:txBody>
      </p:sp>
      <p:sp>
        <p:nvSpPr>
          <p:cNvPr id="199" name="Google Shape;199;p6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200" name="Google Shape;200;p6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Use a change log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886968" y="1737360"/>
            <a:ext cx="307238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Ask the tool to explain substantive changes. This makes revisions easier to audit and helps trainees learn why wording was changed.</a:t>
            </a:r>
            <a:endParaRPr/>
          </a:p>
        </p:txBody>
      </p:sp>
      <p:sp>
        <p:nvSpPr>
          <p:cNvPr id="204" name="Google Shape;204;p6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Check logical flow</a:t>
            </a:r>
            <a:endParaRPr/>
          </a:p>
        </p:txBody>
      </p:sp>
      <p:sp>
        <p:nvSpPr>
          <p:cNvPr id="207" name="Google Shape;207;p6"/>
          <p:cNvSpPr txBox="1"/>
          <p:nvPr/>
        </p:nvSpPr>
        <p:spPr>
          <a:xfrm>
            <a:off x="4572000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grammatically correct text may still be hard to follow. Confirm that the opening states the purpose, each paragraph has one job, and the reader knows the requested next step.</a:t>
            </a:r>
            <a:endParaRPr/>
          </a:p>
        </p:txBody>
      </p:sp>
      <p:sp>
        <p:nvSpPr>
          <p:cNvPr id="208" name="Google Shape;208;p6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Avoid generic language</a:t>
            </a:r>
            <a:endParaRPr/>
          </a:p>
        </p:txBody>
      </p:sp>
      <p:sp>
        <p:nvSpPr>
          <p:cNvPr id="211" name="Google Shape;211;p6"/>
          <p:cNvSpPr txBox="1"/>
          <p:nvPr/>
        </p:nvSpPr>
        <p:spPr>
          <a:xfrm>
            <a:off x="8257032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AI may replace specific evidence with vague phrases such as “significant improvement.” Restore the actual fact, result, owner, date, or action.</a:t>
            </a:r>
            <a:endParaRPr/>
          </a:p>
        </p:txBody>
      </p:sp>
      <p:sp>
        <p:nvSpPr>
          <p:cNvPr id="212" name="Google Shape;212;p6"/>
          <p:cNvSpPr/>
          <p:nvPr/>
        </p:nvSpPr>
        <p:spPr>
          <a:xfrm>
            <a:off x="685800" y="4956050"/>
            <a:ext cx="10771500" cy="12780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685800" y="4956048"/>
            <a:ext cx="73152" cy="105156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886968" y="5431536"/>
            <a:ext cx="10442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“Edit for clarity and active voice. Audience: new employees. Keep all figures, dates, and technical terms unchanged. Return the revision followed by a change log. Flag any sentence whose meaning is uncertain. Text: [paste]”</a:t>
            </a:r>
            <a:endParaRPr/>
          </a:p>
        </p:txBody>
      </p:sp>
      <p:sp>
        <p:nvSpPr>
          <p:cNvPr id="216" name="Google Shape;216;p6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217" name="Google Shape;217;p6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03 | AI for Summarization &amp; Research</a:t>
            </a:r>
            <a:endParaRPr/>
          </a:p>
        </p:txBody>
      </p:sp>
      <p:sp>
        <p:nvSpPr>
          <p:cNvPr id="224" name="Google Shape;224;p7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 useful summary selects what matters while remaining faithful to the original source.</a:t>
            </a:r>
            <a:endParaRPr/>
          </a:p>
        </p:txBody>
      </p:sp>
      <p:sp>
        <p:nvSpPr>
          <p:cNvPr id="225" name="Google Shape;225;p7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Define the summary purpose</a:t>
            </a:r>
            <a:endParaRPr/>
          </a:p>
        </p:txBody>
      </p:sp>
      <p:sp>
        <p:nvSpPr>
          <p:cNvPr id="228" name="Google Shape;228;p7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An executive needs a decision brief; a trainee needs learning notes; a project team needs actions and deadlines. Tell the tool what the reader will do with the summary.</a:t>
            </a:r>
            <a:endParaRPr/>
          </a:p>
        </p:txBody>
      </p:sp>
      <p:sp>
        <p:nvSpPr>
          <p:cNvPr id="229" name="Google Shape;229;p7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Preserve evidence and limits</a:t>
            </a:r>
            <a:endParaRPr/>
          </a:p>
        </p:txBody>
      </p:sp>
      <p:sp>
        <p:nvSpPr>
          <p:cNvPr id="232" name="Google Shape;232;p7"/>
          <p:cNvSpPr txBox="1"/>
          <p:nvPr/>
        </p:nvSpPr>
        <p:spPr>
          <a:xfrm>
            <a:off x="4572000" y="1737360"/>
            <a:ext cx="3072384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reliable summary includes the central claim, supporting evidence, scope, uncertainty, and important exceptions. Removing limitations can make a balanced source appear more certain than it is.</a:t>
            </a:r>
            <a:endParaRPr/>
          </a:p>
        </p:txBody>
      </p:sp>
      <p:sp>
        <p:nvSpPr>
          <p:cNvPr id="233" name="Google Shape;233;p7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Separate fact from inference</a:t>
            </a:r>
            <a:endParaRPr/>
          </a:p>
        </p:txBody>
      </p:sp>
      <p:sp>
        <p:nvSpPr>
          <p:cNvPr id="236" name="Google Shape;236;p7"/>
          <p:cNvSpPr txBox="1"/>
          <p:nvPr/>
        </p:nvSpPr>
        <p:spPr>
          <a:xfrm>
            <a:off x="8257032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summary may imply a conclusion that the source did not explicitly make. Ask the tool to label interpretations as inference, then inspect whether they are reasonable.</a:t>
            </a:r>
            <a:endParaRPr/>
          </a:p>
        </p:txBody>
      </p:sp>
      <p:sp>
        <p:nvSpPr>
          <p:cNvPr id="237" name="Google Shape;237;p7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238" name="Google Shape;238;p7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8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03 | AI for Summarization &amp; Research — applied guidance</a:t>
            </a:r>
            <a:endParaRPr/>
          </a:p>
        </p:txBody>
      </p:sp>
      <p:sp>
        <p:nvSpPr>
          <p:cNvPr id="245" name="Google Shape;245;p8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8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8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Research needs source checking</a:t>
            </a:r>
            <a:endParaRPr/>
          </a:p>
        </p:txBody>
      </p:sp>
      <p:sp>
        <p:nvSpPr>
          <p:cNvPr id="249" name="Google Shape;249;p8"/>
          <p:cNvSpPr txBox="1"/>
          <p:nvPr/>
        </p:nvSpPr>
        <p:spPr>
          <a:xfrm>
            <a:off x="886968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AI can organize or explain material, but it is not proof. Verify high-impact statistics, quotes, dates, and recommendations in the original or another credible primary source.</a:t>
            </a:r>
            <a:endParaRPr/>
          </a:p>
        </p:txBody>
      </p:sp>
      <p:sp>
        <p:nvSpPr>
          <p:cNvPr id="250" name="Google Shape;250;p8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Watch compression loss</a:t>
            </a:r>
            <a:endParaRPr/>
          </a:p>
        </p:txBody>
      </p:sp>
      <p:sp>
        <p:nvSpPr>
          <p:cNvPr id="253" name="Google Shape;253;p8"/>
          <p:cNvSpPr txBox="1"/>
          <p:nvPr/>
        </p:nvSpPr>
        <p:spPr>
          <a:xfrm>
            <a:off x="4572000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When text is shortened, conditions such as “only if,” “unless,” and “in the pilot group” can disappear. These small phrases often change the decision meaning.</a:t>
            </a:r>
            <a:endParaRPr/>
          </a:p>
        </p:txBody>
      </p:sp>
      <p:sp>
        <p:nvSpPr>
          <p:cNvPr id="254" name="Google Shape;254;p8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8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Ask verification questions</a:t>
            </a:r>
            <a:endParaRPr/>
          </a:p>
        </p:txBody>
      </p:sp>
      <p:sp>
        <p:nvSpPr>
          <p:cNvPr id="257" name="Google Shape;257;p8"/>
          <p:cNvSpPr txBox="1"/>
          <p:nvPr/>
        </p:nvSpPr>
        <p:spPr>
          <a:xfrm>
            <a:off x="8257032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strong research summary identifies what is unknown: sample size, author expertise, date, methodology, conflicts of interest, or whether a claim is supported.</a:t>
            </a:r>
            <a:endParaRPr/>
          </a:p>
        </p:txBody>
      </p:sp>
      <p:sp>
        <p:nvSpPr>
          <p:cNvPr id="258" name="Google Shape;258;p8"/>
          <p:cNvSpPr/>
          <p:nvPr/>
        </p:nvSpPr>
        <p:spPr>
          <a:xfrm>
            <a:off x="761414" y="5192492"/>
            <a:ext cx="10771632" cy="105156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8"/>
          <p:cNvSpPr/>
          <p:nvPr/>
        </p:nvSpPr>
        <p:spPr>
          <a:xfrm>
            <a:off x="713232" y="5192492"/>
            <a:ext cx="73152" cy="105156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261" name="Google Shape;261;p8"/>
          <p:cNvSpPr txBox="1"/>
          <p:nvPr/>
        </p:nvSpPr>
        <p:spPr>
          <a:xfrm>
            <a:off x="886968" y="5431536"/>
            <a:ext cx="104424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“Create a 150-word evidence brief. Use headings: central claim, evidence, limitations, and open questions. Label anything not explicitly stated as ‘inference.’ Quote statistics exactly and list facts to verify in the original source. Text: [paste]”</a:t>
            </a:r>
            <a:endParaRPr/>
          </a:p>
        </p:txBody>
      </p:sp>
      <p:sp>
        <p:nvSpPr>
          <p:cNvPr id="262" name="Google Shape;262;p8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263" name="Google Shape;263;p8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04 | Multilingual Communication &amp; Translation</a:t>
            </a:r>
            <a:endParaRPr/>
          </a:p>
        </p:txBody>
      </p:sp>
      <p:sp>
        <p:nvSpPr>
          <p:cNvPr id="270" name="Google Shape;270;p9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Translation should preserve the intended meaning and relationship with the reader.</a:t>
            </a:r>
            <a:endParaRPr/>
          </a:p>
        </p:txBody>
      </p:sp>
      <p:sp>
        <p:nvSpPr>
          <p:cNvPr id="271" name="Google Shape;271;p9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Give language and locale</a:t>
            </a:r>
            <a:endParaRPr/>
          </a:p>
        </p:txBody>
      </p:sp>
      <p:sp>
        <p:nvSpPr>
          <p:cNvPr id="274" name="Google Shape;274;p9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Words, spelling, currency formats, and social conventions differ by region. Specify both the target language and relevant country or locale when it affects the audience.</a:t>
            </a:r>
            <a:endParaRPr/>
          </a:p>
        </p:txBody>
      </p:sp>
      <p:sp>
        <p:nvSpPr>
          <p:cNvPr id="275" name="Google Shape;275;p9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9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Specify formality and purpose</a:t>
            </a:r>
            <a:endParaRPr/>
          </a:p>
        </p:txBody>
      </p:sp>
      <p:sp>
        <p:nvSpPr>
          <p:cNvPr id="278" name="Google Shape;278;p9"/>
          <p:cNvSpPr txBox="1"/>
          <p:nvPr/>
        </p:nvSpPr>
        <p:spPr>
          <a:xfrm>
            <a:off x="4572000" y="1737360"/>
            <a:ext cx="3072384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friendly customer notice, a formal contract, and an internal instruction require different register. Translation is more accurate when the tool knows whether the aim is to inform, persuade, apologize, or instruct.</a:t>
            </a:r>
            <a:endParaRPr/>
          </a:p>
        </p:txBody>
      </p:sp>
      <p:sp>
        <p:nvSpPr>
          <p:cNvPr id="279" name="Google Shape;279;p9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Protect terminology</a:t>
            </a:r>
            <a:endParaRPr/>
          </a:p>
        </p:txBody>
      </p:sp>
      <p:sp>
        <p:nvSpPr>
          <p:cNvPr id="282" name="Google Shape;282;p9"/>
          <p:cNvSpPr txBox="1"/>
          <p:nvPr/>
        </p:nvSpPr>
        <p:spPr>
          <a:xfrm>
            <a:off x="8257032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Provide a list of product names, acronyms, technical terms, and words that must remain unchanged. This prevents inconsistent translations across messages and teams.</a:t>
            </a:r>
            <a:endParaRPr/>
          </a:p>
        </p:txBody>
      </p:sp>
      <p:sp>
        <p:nvSpPr>
          <p:cNvPr id="283" name="Google Shape;283;p9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284" name="Google Shape;284;p9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0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04 | Multilingual Communication &amp; Translation — applied guidance</a:t>
            </a:r>
            <a:endParaRPr/>
          </a:p>
        </p:txBody>
      </p:sp>
      <p:sp>
        <p:nvSpPr>
          <p:cNvPr id="291" name="Google Shape;291;p10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292" name="Google Shape;292;p10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0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0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Review meaning, not words</a:t>
            </a:r>
            <a:endParaRPr/>
          </a:p>
        </p:txBody>
      </p:sp>
      <p:sp>
        <p:nvSpPr>
          <p:cNvPr id="295" name="Google Shape;295;p10"/>
          <p:cNvSpPr txBox="1"/>
          <p:nvPr/>
        </p:nvSpPr>
        <p:spPr>
          <a:xfrm>
            <a:off x="886968" y="1737360"/>
            <a:ext cx="3072384" cy="2898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sentence can look fluent yet reverse an instruction or weaken a warning. Compare the translation against the source for negative statements, conditions, amounts, deadlines, and steps.</a:t>
            </a:r>
            <a:endParaRPr/>
          </a:p>
        </p:txBody>
      </p:sp>
      <p:sp>
        <p:nvSpPr>
          <p:cNvPr id="296" name="Google Shape;296;p10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0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0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Use back-translation selectively</a:t>
            </a:r>
            <a:endParaRPr/>
          </a:p>
        </p:txBody>
      </p:sp>
      <p:sp>
        <p:nvSpPr>
          <p:cNvPr id="299" name="Google Shape;299;p10"/>
          <p:cNvSpPr txBox="1"/>
          <p:nvPr/>
        </p:nvSpPr>
        <p:spPr>
          <a:xfrm>
            <a:off x="4572000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For high-risk instructions, translate the important line back into the original language. A mismatch indicates that a human reviewer should investigate the wording.</a:t>
            </a:r>
            <a:endParaRPr/>
          </a:p>
        </p:txBody>
      </p:sp>
      <p:sp>
        <p:nvSpPr>
          <p:cNvPr id="300" name="Google Shape;300;p10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0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Use human review for high stakes</a:t>
            </a:r>
            <a:endParaRPr/>
          </a:p>
        </p:txBody>
      </p:sp>
      <p:sp>
        <p:nvSpPr>
          <p:cNvPr id="303" name="Google Shape;303;p10"/>
          <p:cNvSpPr txBox="1"/>
          <p:nvPr/>
        </p:nvSpPr>
        <p:spPr>
          <a:xfrm>
            <a:off x="8257032" y="1737360"/>
            <a:ext cx="307238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Legal, medical, safety, compliance, financial, or public-facing communications require a qualified fluent reviewer before release.</a:t>
            </a: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594360" y="5210973"/>
            <a:ext cx="10771632" cy="105156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0"/>
          <p:cNvSpPr/>
          <p:nvPr/>
        </p:nvSpPr>
        <p:spPr>
          <a:xfrm>
            <a:off x="621792" y="5245491"/>
            <a:ext cx="73152" cy="105156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0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307" name="Google Shape;307;p10"/>
          <p:cNvSpPr txBox="1"/>
          <p:nvPr/>
        </p:nvSpPr>
        <p:spPr>
          <a:xfrm>
            <a:off x="886968" y="5431536"/>
            <a:ext cx="104424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“Translate this notice into [language] for [country]. Audience: customers; tone: warm and professional. Preserve names, URLs, numbers, dates, and product terms. Flag ambiguous phrases. Back-translate the key instruction into English. Text: [paste]”</a:t>
            </a:r>
            <a:endParaRPr/>
          </a:p>
        </p:txBody>
      </p:sp>
      <p:sp>
        <p:nvSpPr>
          <p:cNvPr id="308" name="Google Shape;308;p10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309" name="Google Shape;309;p10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1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05 | AI for Persuasive Writing &amp; Content Creation</a:t>
            </a:r>
            <a:endParaRPr/>
          </a:p>
        </p:txBody>
      </p:sp>
      <p:sp>
        <p:nvSpPr>
          <p:cNvPr id="316" name="Google Shape;316;p11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Effective persuasive content helps a specific audience make an informed next decision.</a:t>
            </a:r>
            <a:endParaRPr/>
          </a:p>
        </p:txBody>
      </p:sp>
      <p:sp>
        <p:nvSpPr>
          <p:cNvPr id="317" name="Google Shape;317;p11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1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1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Start with audience needs</a:t>
            </a:r>
            <a:endParaRPr/>
          </a:p>
        </p:txBody>
      </p:sp>
      <p:sp>
        <p:nvSpPr>
          <p:cNvPr id="320" name="Google Shape;320;p11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message becomes persuasive when it addresses a real problem or goal of the reader. Identify the audience’s role, what they care about, and the objection they may have.</a:t>
            </a:r>
            <a:endParaRPr/>
          </a:p>
        </p:txBody>
      </p:sp>
      <p:sp>
        <p:nvSpPr>
          <p:cNvPr id="321" name="Google Shape;321;p11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1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1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Use a clear argument</a:t>
            </a:r>
            <a:endParaRPr/>
          </a:p>
        </p:txBody>
      </p:sp>
      <p:sp>
        <p:nvSpPr>
          <p:cNvPr id="324" name="Google Shape;324;p11"/>
          <p:cNvSpPr txBox="1"/>
          <p:nvPr/>
        </p:nvSpPr>
        <p:spPr>
          <a:xfrm>
            <a:off x="4572000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practical structure is problem → benefit → evidence → action. The benefit explains why it matters; evidence makes the benefit credible; the action tells the reader what to do next.</a:t>
            </a:r>
            <a:endParaRPr/>
          </a:p>
        </p:txBody>
      </p:sp>
      <p:sp>
        <p:nvSpPr>
          <p:cNvPr id="325" name="Google Shape;325;p11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1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1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Use evidence honestly</a:t>
            </a:r>
            <a:endParaRPr/>
          </a:p>
        </p:txBody>
      </p:sp>
      <p:sp>
        <p:nvSpPr>
          <p:cNvPr id="328" name="Google Shape;328;p11"/>
          <p:cNvSpPr txBox="1"/>
          <p:nvPr/>
        </p:nvSpPr>
        <p:spPr>
          <a:xfrm>
            <a:off x="8257032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Do not invent reviews, statistics, customer stories, or guarantees. If the available evidence is limited, state it accurately and avoid making a stronger promise than the facts support.</a:t>
            </a:r>
            <a:endParaRPr/>
          </a:p>
        </p:txBody>
      </p:sp>
      <p:sp>
        <p:nvSpPr>
          <p:cNvPr id="329" name="Google Shape;329;p11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330" name="Google Shape;330;p11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2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05 | AI for Persuasive Writing &amp; Content Creation — applied guidance</a:t>
            </a:r>
            <a:endParaRPr/>
          </a:p>
        </p:txBody>
      </p:sp>
      <p:sp>
        <p:nvSpPr>
          <p:cNvPr id="337" name="Google Shape;337;p12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338" name="Google Shape;338;p12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2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2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Match the channel</a:t>
            </a:r>
            <a:endParaRPr/>
          </a:p>
        </p:txBody>
      </p:sp>
      <p:sp>
        <p:nvSpPr>
          <p:cNvPr id="341" name="Google Shape;341;p12"/>
          <p:cNvSpPr txBox="1"/>
          <p:nvPr/>
        </p:nvSpPr>
        <p:spPr>
          <a:xfrm>
            <a:off x="886968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Email, web copy, a proposal, and a social post have different reading conditions. Tailor length, opening line, proof, and call to action for the channel.</a:t>
            </a:r>
            <a:endParaRPr/>
          </a:p>
        </p:txBody>
      </p:sp>
      <p:sp>
        <p:nvSpPr>
          <p:cNvPr id="342" name="Google Shape;342;p12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2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Make the CTA concrete</a:t>
            </a:r>
            <a:endParaRPr/>
          </a:p>
        </p:txBody>
      </p:sp>
      <p:sp>
        <p:nvSpPr>
          <p:cNvPr id="345" name="Google Shape;345;p12"/>
          <p:cNvSpPr txBox="1"/>
          <p:nvPr/>
        </p:nvSpPr>
        <p:spPr>
          <a:xfrm>
            <a:off x="4572000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“Learn more” is sometimes too vague. Say what action to take, where to take it, and what will happen afterward: “Register for the 30-minute session by Friday.”</a:t>
            </a:r>
            <a:endParaRPr/>
          </a:p>
        </p:txBody>
      </p:sp>
      <p:sp>
        <p:nvSpPr>
          <p:cNvPr id="346" name="Google Shape;346;p12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2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2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Test variations responsibly</a:t>
            </a:r>
            <a:endParaRPr/>
          </a:p>
        </p:txBody>
      </p:sp>
      <p:sp>
        <p:nvSpPr>
          <p:cNvPr id="349" name="Google Shape;349;p12"/>
          <p:cNvSpPr txBox="1"/>
          <p:nvPr/>
        </p:nvSpPr>
        <p:spPr>
          <a:xfrm>
            <a:off x="8257032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Create two versions with different openings or benefits, but keep facts identical. Evaluate with agreed measures such as response rate, completion rate, or quality of replies.</a:t>
            </a:r>
            <a:endParaRPr/>
          </a:p>
        </p:txBody>
      </p:sp>
      <p:sp>
        <p:nvSpPr>
          <p:cNvPr id="350" name="Google Shape;350;p12"/>
          <p:cNvSpPr/>
          <p:nvPr/>
        </p:nvSpPr>
        <p:spPr>
          <a:xfrm>
            <a:off x="734568" y="5175504"/>
            <a:ext cx="10771632" cy="105156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2"/>
          <p:cNvSpPr/>
          <p:nvPr/>
        </p:nvSpPr>
        <p:spPr>
          <a:xfrm>
            <a:off x="687324" y="5122047"/>
            <a:ext cx="45719" cy="1152144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2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353" name="Google Shape;353;p12"/>
          <p:cNvSpPr txBox="1"/>
          <p:nvPr/>
        </p:nvSpPr>
        <p:spPr>
          <a:xfrm>
            <a:off x="886968" y="5431536"/>
            <a:ext cx="104424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“Draft two 120-word versions for [audience] to encourage [action]. Use problem → benefit → evidence → CTA. Version A is an email; Version B is a social post. Use only the evidence below and do not invent statistics or guarantees. Evidence: [paste]”</a:t>
            </a:r>
            <a:endParaRPr/>
          </a:p>
        </p:txBody>
      </p:sp>
      <p:sp>
        <p:nvSpPr>
          <p:cNvPr id="354" name="Google Shape;354;p12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355" name="Google Shape;355;p12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3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3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06 | QuillBot Summarizer</a:t>
            </a:r>
            <a:endParaRPr/>
          </a:p>
        </p:txBody>
      </p:sp>
      <p:sp>
        <p:nvSpPr>
          <p:cNvPr id="362" name="Google Shape;362;p13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Summarizer settings should be chosen based on the task, risk level, and amount of detail the reader needs.</a:t>
            </a:r>
            <a:endParaRPr/>
          </a:p>
        </p:txBody>
      </p:sp>
      <p:sp>
        <p:nvSpPr>
          <p:cNvPr id="363" name="Google Shape;363;p13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3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3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Select the right format</a:t>
            </a:r>
            <a:endParaRPr/>
          </a:p>
        </p:txBody>
      </p:sp>
      <p:sp>
        <p:nvSpPr>
          <p:cNvPr id="366" name="Google Shape;366;p13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Bullet summaries work for scanning and meeting follow-up. Paragraph summaries work for narratives. A structured brief is best when a reader must decide, approve, or assign work.</a:t>
            </a:r>
            <a:endParaRPr/>
          </a:p>
        </p:txBody>
      </p:sp>
      <p:sp>
        <p:nvSpPr>
          <p:cNvPr id="367" name="Google Shape;367;p13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3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3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Control summary length</a:t>
            </a:r>
            <a:endParaRPr/>
          </a:p>
        </p:txBody>
      </p:sp>
      <p:sp>
        <p:nvSpPr>
          <p:cNvPr id="370" name="Google Shape;370;p13"/>
          <p:cNvSpPr txBox="1"/>
          <p:nvPr/>
        </p:nvSpPr>
        <p:spPr>
          <a:xfrm>
            <a:off x="4572000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Very short output is useful for an overview but can remove conditions, trade-offs, and minority views. Use a longer summary or sections when the source has multiple decisions or exceptions.</a:t>
            </a:r>
            <a:endParaRPr/>
          </a:p>
        </p:txBody>
      </p:sp>
      <p:sp>
        <p:nvSpPr>
          <p:cNvPr id="371" name="Google Shape;371;p13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3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3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Retain decision-critical details</a:t>
            </a:r>
            <a:endParaRPr/>
          </a:p>
        </p:txBody>
      </p:sp>
      <p:sp>
        <p:nvSpPr>
          <p:cNvPr id="374" name="Google Shape;374;p13"/>
          <p:cNvSpPr txBox="1"/>
          <p:nvPr/>
        </p:nvSpPr>
        <p:spPr>
          <a:xfrm>
            <a:off x="8257032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Make sure owners, deadlines, thresholds, exceptions, dependencies, and next actions remain visible. A summary that loses these points can create operational errors.</a:t>
            </a:r>
            <a:endParaRPr/>
          </a:p>
        </p:txBody>
      </p:sp>
      <p:sp>
        <p:nvSpPr>
          <p:cNvPr id="375" name="Google Shape;375;p13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376" name="Google Shape;376;p13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4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06 | QuillBot Summarizer — applied guidance</a:t>
            </a:r>
            <a:endParaRPr/>
          </a:p>
        </p:txBody>
      </p:sp>
      <p:sp>
        <p:nvSpPr>
          <p:cNvPr id="383" name="Google Shape;383;p14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384" name="Google Shape;384;p14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Check source faithfulness</a:t>
            </a:r>
            <a:endParaRPr/>
          </a:p>
        </p:txBody>
      </p:sp>
      <p:sp>
        <p:nvSpPr>
          <p:cNvPr id="387" name="Google Shape;387;p14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Compare every major statement to the original. Especially verify who made a claim, whether it is a fact or a proposal, and whether the summary preserves the original level of certainty.</a:t>
            </a:r>
            <a:endParaRPr/>
          </a:p>
        </p:txBody>
      </p:sp>
      <p:sp>
        <p:nvSpPr>
          <p:cNvPr id="388" name="Google Shape;388;p14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Use summaries as an entry point</a:t>
            </a:r>
            <a:endParaRPr/>
          </a:p>
        </p:txBody>
      </p:sp>
      <p:sp>
        <p:nvSpPr>
          <p:cNvPr id="391" name="Google Shape;391;p14"/>
          <p:cNvSpPr txBox="1"/>
          <p:nvPr/>
        </p:nvSpPr>
        <p:spPr>
          <a:xfrm>
            <a:off x="4572000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summary should help a reader decide what to read next. Link or retain the source text for any decision that has legal, financial, safety, or strategic impact.</a:t>
            </a:r>
            <a:endParaRPr/>
          </a:p>
        </p:txBody>
      </p:sp>
      <p:sp>
        <p:nvSpPr>
          <p:cNvPr id="392" name="Google Shape;392;p14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Ask for gaps explicitly</a:t>
            </a:r>
            <a:endParaRPr/>
          </a:p>
        </p:txBody>
      </p:sp>
      <p:sp>
        <p:nvSpPr>
          <p:cNvPr id="395" name="Google Shape;395;p14"/>
          <p:cNvSpPr txBox="1"/>
          <p:nvPr/>
        </p:nvSpPr>
        <p:spPr>
          <a:xfrm>
            <a:off x="8257032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Request a final section such as “details to confirm” or “questions left unanswered.” This turns a summary into a practical review tool rather than a false sense of completeness.</a:t>
            </a:r>
            <a:endParaRPr/>
          </a:p>
        </p:txBody>
      </p:sp>
      <p:sp>
        <p:nvSpPr>
          <p:cNvPr id="396" name="Google Shape;396;p14"/>
          <p:cNvSpPr/>
          <p:nvPr/>
        </p:nvSpPr>
        <p:spPr>
          <a:xfrm>
            <a:off x="685800" y="4956048"/>
            <a:ext cx="10771632" cy="105156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685800" y="4956048"/>
            <a:ext cx="73152" cy="105156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399" name="Google Shape;399;p14"/>
          <p:cNvSpPr txBox="1"/>
          <p:nvPr/>
        </p:nvSpPr>
        <p:spPr>
          <a:xfrm>
            <a:off x="886968" y="5431536"/>
            <a:ext cx="1044244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“Summarize this policy for managers in 10 bullets. Preserve purpose, scope, owners, dates, thresholds, exceptions, and escalation steps. Quote numeric limits exactly. End with ‘Details to confirm against source.’ Text: [paste]”</a:t>
            </a:r>
            <a:endParaRPr/>
          </a:p>
        </p:txBody>
      </p:sp>
      <p:sp>
        <p:nvSpPr>
          <p:cNvPr id="400" name="Google Shape;400;p14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401" name="Google Shape;401;p14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5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5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07 | QuillBot Paraphraser</a:t>
            </a:r>
            <a:endParaRPr/>
          </a:p>
        </p:txBody>
      </p:sp>
      <p:sp>
        <p:nvSpPr>
          <p:cNvPr id="408" name="Google Shape;408;p15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Paraphrasing is a communication skill: it adapts language while preserving the original idea and attribution.</a:t>
            </a:r>
            <a:endParaRPr/>
          </a:p>
        </p:txBody>
      </p:sp>
      <p:sp>
        <p:nvSpPr>
          <p:cNvPr id="409" name="Google Shape;409;p15"/>
          <p:cNvSpPr/>
          <p:nvPr/>
        </p:nvSpPr>
        <p:spPr>
          <a:xfrm>
            <a:off x="685800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5"/>
          <p:cNvSpPr/>
          <p:nvPr/>
        </p:nvSpPr>
        <p:spPr>
          <a:xfrm>
            <a:off x="685800" y="1261872"/>
            <a:ext cx="73152" cy="45262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5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Understand before rewriting</a:t>
            </a:r>
            <a:endParaRPr/>
          </a:p>
        </p:txBody>
      </p:sp>
      <p:sp>
        <p:nvSpPr>
          <p:cNvPr id="412" name="Google Shape;412;p15"/>
          <p:cNvSpPr txBox="1"/>
          <p:nvPr/>
        </p:nvSpPr>
        <p:spPr>
          <a:xfrm>
            <a:off x="886968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Read the source, identify its central claim, and explain it in your own words first. This reduces the risk of replacing technical meaning with attractive but inaccurate wording.</a:t>
            </a:r>
            <a:endParaRPr/>
          </a:p>
        </p:txBody>
      </p:sp>
      <p:sp>
        <p:nvSpPr>
          <p:cNvPr id="413" name="Google Shape;413;p15"/>
          <p:cNvSpPr/>
          <p:nvPr/>
        </p:nvSpPr>
        <p:spPr>
          <a:xfrm>
            <a:off x="4370832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5"/>
          <p:cNvSpPr/>
          <p:nvPr/>
        </p:nvSpPr>
        <p:spPr>
          <a:xfrm>
            <a:off x="4370832" y="1261872"/>
            <a:ext cx="73152" cy="452628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5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Change expression, keep meaning</a:t>
            </a:r>
            <a:endParaRPr/>
          </a:p>
        </p:txBody>
      </p:sp>
      <p:sp>
        <p:nvSpPr>
          <p:cNvPr id="416" name="Google Shape;416;p15"/>
          <p:cNvSpPr txBox="1"/>
          <p:nvPr/>
        </p:nvSpPr>
        <p:spPr>
          <a:xfrm>
            <a:off x="4572000" y="1737360"/>
            <a:ext cx="3072384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proper paraphrase changes sentence structure and vocabulary while retaining relationships, conditions, and uncertainty. Words like “may,” “only,” and “unless” are often essential.</a:t>
            </a:r>
            <a:endParaRPr/>
          </a:p>
        </p:txBody>
      </p:sp>
      <p:sp>
        <p:nvSpPr>
          <p:cNvPr id="417" name="Google Shape;417;p15"/>
          <p:cNvSpPr/>
          <p:nvPr/>
        </p:nvSpPr>
        <p:spPr>
          <a:xfrm>
            <a:off x="8055864" y="1261872"/>
            <a:ext cx="3401568" cy="45262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5"/>
          <p:cNvSpPr/>
          <p:nvPr/>
        </p:nvSpPr>
        <p:spPr>
          <a:xfrm>
            <a:off x="8055864" y="1261872"/>
            <a:ext cx="73152" cy="45262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5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Adapt for the new reader</a:t>
            </a:r>
            <a:endParaRPr/>
          </a:p>
        </p:txBody>
      </p:sp>
      <p:sp>
        <p:nvSpPr>
          <p:cNvPr id="420" name="Google Shape;420;p15"/>
          <p:cNvSpPr txBox="1"/>
          <p:nvPr/>
        </p:nvSpPr>
        <p:spPr>
          <a:xfrm>
            <a:off x="8257032" y="1737360"/>
            <a:ext cx="3072384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Paraphrasing can make language simpler, change tone, or shorten a passage. State the intended reading level, medium, and word limit so the transformation has a clear purpose.</a:t>
            </a:r>
            <a:endParaRPr/>
          </a:p>
        </p:txBody>
      </p:sp>
      <p:sp>
        <p:nvSpPr>
          <p:cNvPr id="421" name="Google Shape;421;p15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422" name="Google Shape;422;p15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6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6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07 | QuillBot Paraphraser — applied guidance</a:t>
            </a:r>
            <a:endParaRPr/>
          </a:p>
        </p:txBody>
      </p:sp>
      <p:sp>
        <p:nvSpPr>
          <p:cNvPr id="429" name="Google Shape;429;p16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Use the explanations below to review both prompts and outputs.</a:t>
            </a:r>
            <a:endParaRPr/>
          </a:p>
        </p:txBody>
      </p:sp>
      <p:sp>
        <p:nvSpPr>
          <p:cNvPr id="430" name="Google Shape;430;p16"/>
          <p:cNvSpPr/>
          <p:nvPr/>
        </p:nvSpPr>
        <p:spPr>
          <a:xfrm>
            <a:off x="685800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6"/>
          <p:cNvSpPr/>
          <p:nvPr/>
        </p:nvSpPr>
        <p:spPr>
          <a:xfrm>
            <a:off x="685800" y="1261872"/>
            <a:ext cx="73152" cy="347472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6"/>
          <p:cNvSpPr txBox="1"/>
          <p:nvPr/>
        </p:nvSpPr>
        <p:spPr>
          <a:xfrm>
            <a:off x="886968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Avoid disguised copying</a:t>
            </a:r>
            <a:endParaRPr/>
          </a:p>
        </p:txBody>
      </p:sp>
      <p:sp>
        <p:nvSpPr>
          <p:cNvPr id="433" name="Google Shape;433;p16"/>
          <p:cNvSpPr txBox="1"/>
          <p:nvPr/>
        </p:nvSpPr>
        <p:spPr>
          <a:xfrm>
            <a:off x="886968" y="1737360"/>
            <a:ext cx="307238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Changing a few words or rearranging sentences is not enough. More importantly, paraphrasing does not make someone else’s ideas your own.</a:t>
            </a:r>
            <a:endParaRPr/>
          </a:p>
        </p:txBody>
      </p:sp>
      <p:sp>
        <p:nvSpPr>
          <p:cNvPr id="434" name="Google Shape;434;p16"/>
          <p:cNvSpPr/>
          <p:nvPr/>
        </p:nvSpPr>
        <p:spPr>
          <a:xfrm>
            <a:off x="4370832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6"/>
          <p:cNvSpPr/>
          <p:nvPr/>
        </p:nvSpPr>
        <p:spPr>
          <a:xfrm>
            <a:off x="4370832" y="1261872"/>
            <a:ext cx="73152" cy="347472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6"/>
          <p:cNvSpPr txBox="1"/>
          <p:nvPr/>
        </p:nvSpPr>
        <p:spPr>
          <a:xfrm>
            <a:off x="4572000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Cite the source idea</a:t>
            </a:r>
            <a:endParaRPr/>
          </a:p>
        </p:txBody>
      </p:sp>
      <p:sp>
        <p:nvSpPr>
          <p:cNvPr id="437" name="Google Shape;437;p16"/>
          <p:cNvSpPr txBox="1"/>
          <p:nvPr/>
        </p:nvSpPr>
        <p:spPr>
          <a:xfrm>
            <a:off x="4572000" y="1737360"/>
            <a:ext cx="307238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If the claim, finding, framework, or data came from a source, cite it even after paraphrasing. Attribution shows readers where the idea originated.</a:t>
            </a:r>
            <a:endParaRPr/>
          </a:p>
        </p:txBody>
      </p:sp>
      <p:sp>
        <p:nvSpPr>
          <p:cNvPr id="438" name="Google Shape;438;p16"/>
          <p:cNvSpPr/>
          <p:nvPr/>
        </p:nvSpPr>
        <p:spPr>
          <a:xfrm>
            <a:off x="8055864" y="1261872"/>
            <a:ext cx="3401568" cy="347472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6"/>
          <p:cNvSpPr/>
          <p:nvPr/>
        </p:nvSpPr>
        <p:spPr>
          <a:xfrm>
            <a:off x="8055864" y="1261872"/>
            <a:ext cx="73152" cy="347472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6"/>
          <p:cNvSpPr txBox="1"/>
          <p:nvPr/>
        </p:nvSpPr>
        <p:spPr>
          <a:xfrm>
            <a:off x="8257032" y="1399031"/>
            <a:ext cx="3081528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Run a meaning check</a:t>
            </a:r>
            <a:endParaRPr/>
          </a:p>
        </p:txBody>
      </p:sp>
      <p:sp>
        <p:nvSpPr>
          <p:cNvPr id="441" name="Google Shape;441;p16"/>
          <p:cNvSpPr txBox="1"/>
          <p:nvPr/>
        </p:nvSpPr>
        <p:spPr>
          <a:xfrm>
            <a:off x="8257032" y="1737360"/>
            <a:ext cx="307238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Ask for a one-sentence explanation of what the paraphrase means, then compare it with the source. Restore omitted qualifications or technical details before using it.</a:t>
            </a:r>
            <a:endParaRPr/>
          </a:p>
        </p:txBody>
      </p:sp>
      <p:sp>
        <p:nvSpPr>
          <p:cNvPr id="442" name="Google Shape;442;p16"/>
          <p:cNvSpPr/>
          <p:nvPr/>
        </p:nvSpPr>
        <p:spPr>
          <a:xfrm>
            <a:off x="685800" y="4956048"/>
            <a:ext cx="10771632" cy="105156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6"/>
          <p:cNvSpPr/>
          <p:nvPr/>
        </p:nvSpPr>
        <p:spPr>
          <a:xfrm>
            <a:off x="685800" y="4956048"/>
            <a:ext cx="73152" cy="105156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6"/>
          <p:cNvSpPr txBox="1"/>
          <p:nvPr/>
        </p:nvSpPr>
        <p:spPr>
          <a:xfrm>
            <a:off x="886968" y="5093208"/>
            <a:ext cx="1045159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Practice prompt</a:t>
            </a:r>
            <a:endParaRPr/>
          </a:p>
        </p:txBody>
      </p:sp>
      <p:sp>
        <p:nvSpPr>
          <p:cNvPr id="445" name="Google Shape;445;p16"/>
          <p:cNvSpPr txBox="1"/>
          <p:nvPr/>
        </p:nvSpPr>
        <p:spPr>
          <a:xfrm>
            <a:off x="886968" y="5431536"/>
            <a:ext cx="1044244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“Paraphrase this passage for non-specialist readers at an 8th-grade reading level. Keep every condition, technical relationship, and uncertainty. Do not add facts. Provide a one-sentence meaning check and a citation placeholder. Passage: [paste]”</a:t>
            </a:r>
            <a:endParaRPr/>
          </a:p>
        </p:txBody>
      </p:sp>
      <p:sp>
        <p:nvSpPr>
          <p:cNvPr id="446" name="Google Shape;446;p16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447" name="Google Shape;447;p16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7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7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Prompt design checklist</a:t>
            </a:r>
            <a:endParaRPr/>
          </a:p>
        </p:txBody>
      </p:sp>
      <p:sp>
        <p:nvSpPr>
          <p:cNvPr id="454" name="Google Shape;454;p17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 test prompt should make evaluation possible, not just generate text.</a:t>
            </a:r>
            <a:endParaRPr/>
          </a:p>
        </p:txBody>
      </p:sp>
      <p:sp>
        <p:nvSpPr>
          <p:cNvPr id="455" name="Google Shape;455;p17"/>
          <p:cNvSpPr/>
          <p:nvPr/>
        </p:nvSpPr>
        <p:spPr>
          <a:xfrm>
            <a:off x="685800" y="1298448"/>
            <a:ext cx="3429000" cy="16002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7"/>
          <p:cNvSpPr/>
          <p:nvPr/>
        </p:nvSpPr>
        <p:spPr>
          <a:xfrm>
            <a:off x="685800" y="1298448"/>
            <a:ext cx="73152" cy="160020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7"/>
          <p:cNvSpPr txBox="1"/>
          <p:nvPr/>
        </p:nvSpPr>
        <p:spPr>
          <a:xfrm>
            <a:off x="886968" y="1435607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Role</a:t>
            </a:r>
            <a:endParaRPr/>
          </a:p>
        </p:txBody>
      </p:sp>
      <p:sp>
        <p:nvSpPr>
          <p:cNvPr id="458" name="Google Shape;458;p17"/>
          <p:cNvSpPr txBox="1"/>
          <p:nvPr/>
        </p:nvSpPr>
        <p:spPr>
          <a:xfrm>
            <a:off x="886968" y="1773936"/>
            <a:ext cx="309981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Assign a useful viewpoint, such as editor, translator, or research assistant. This guides the kind of output expected.</a:t>
            </a:r>
            <a:endParaRPr/>
          </a:p>
        </p:txBody>
      </p:sp>
      <p:sp>
        <p:nvSpPr>
          <p:cNvPr id="459" name="Google Shape;459;p17"/>
          <p:cNvSpPr/>
          <p:nvPr/>
        </p:nvSpPr>
        <p:spPr>
          <a:xfrm>
            <a:off x="4389120" y="1298448"/>
            <a:ext cx="3429000" cy="16002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7"/>
          <p:cNvSpPr/>
          <p:nvPr/>
        </p:nvSpPr>
        <p:spPr>
          <a:xfrm>
            <a:off x="4389120" y="1298448"/>
            <a:ext cx="73152" cy="160020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7"/>
          <p:cNvSpPr txBox="1"/>
          <p:nvPr/>
        </p:nvSpPr>
        <p:spPr>
          <a:xfrm>
            <a:off x="4590288" y="1336781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Task</a:t>
            </a:r>
            <a:endParaRPr/>
          </a:p>
        </p:txBody>
      </p:sp>
      <p:sp>
        <p:nvSpPr>
          <p:cNvPr id="462" name="Google Shape;462;p17"/>
          <p:cNvSpPr txBox="1"/>
          <p:nvPr/>
        </p:nvSpPr>
        <p:spPr>
          <a:xfrm>
            <a:off x="4590288" y="1616356"/>
            <a:ext cx="309981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Use a direct-action verb: summarize, rewrite, compare, translate, or flag risks. One main task keeps the request controllable.</a:t>
            </a:r>
            <a:endParaRPr/>
          </a:p>
        </p:txBody>
      </p:sp>
      <p:sp>
        <p:nvSpPr>
          <p:cNvPr id="463" name="Google Shape;463;p17"/>
          <p:cNvSpPr/>
          <p:nvPr/>
        </p:nvSpPr>
        <p:spPr>
          <a:xfrm>
            <a:off x="8092440" y="1298448"/>
            <a:ext cx="3429000" cy="16002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7"/>
          <p:cNvSpPr/>
          <p:nvPr/>
        </p:nvSpPr>
        <p:spPr>
          <a:xfrm>
            <a:off x="8092440" y="1298448"/>
            <a:ext cx="73152" cy="160020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7"/>
          <p:cNvSpPr txBox="1"/>
          <p:nvPr/>
        </p:nvSpPr>
        <p:spPr>
          <a:xfrm>
            <a:off x="8252460" y="1362456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Context</a:t>
            </a:r>
            <a:endParaRPr/>
          </a:p>
        </p:txBody>
      </p:sp>
      <p:sp>
        <p:nvSpPr>
          <p:cNvPr id="466" name="Google Shape;466;p17"/>
          <p:cNvSpPr txBox="1"/>
          <p:nvPr/>
        </p:nvSpPr>
        <p:spPr>
          <a:xfrm>
            <a:off x="8362188" y="1616355"/>
            <a:ext cx="309981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State reader, channel, purpose, source material, and terminology. Context helps the output sound appropriate rather than generic.</a:t>
            </a:r>
            <a:endParaRPr/>
          </a:p>
        </p:txBody>
      </p:sp>
      <p:sp>
        <p:nvSpPr>
          <p:cNvPr id="467" name="Google Shape;467;p17"/>
          <p:cNvSpPr/>
          <p:nvPr/>
        </p:nvSpPr>
        <p:spPr>
          <a:xfrm>
            <a:off x="685800" y="3355848"/>
            <a:ext cx="3429000" cy="16002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7"/>
          <p:cNvSpPr/>
          <p:nvPr/>
        </p:nvSpPr>
        <p:spPr>
          <a:xfrm>
            <a:off x="685800" y="3355848"/>
            <a:ext cx="73152" cy="160020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7"/>
          <p:cNvSpPr txBox="1"/>
          <p:nvPr/>
        </p:nvSpPr>
        <p:spPr>
          <a:xfrm>
            <a:off x="886968" y="3493008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Constraints</a:t>
            </a:r>
            <a:endParaRPr/>
          </a:p>
        </p:txBody>
      </p:sp>
      <p:sp>
        <p:nvSpPr>
          <p:cNvPr id="470" name="Google Shape;470;p17"/>
          <p:cNvSpPr txBox="1"/>
          <p:nvPr/>
        </p:nvSpPr>
        <p:spPr>
          <a:xfrm>
            <a:off x="886968" y="3831335"/>
            <a:ext cx="309981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Set length, required format, facts to preserve, material to exclude, and tone. Constraints reduce unwanted invention or drift.</a:t>
            </a:r>
            <a:endParaRPr/>
          </a:p>
        </p:txBody>
      </p:sp>
      <p:sp>
        <p:nvSpPr>
          <p:cNvPr id="471" name="Google Shape;471;p17"/>
          <p:cNvSpPr/>
          <p:nvPr/>
        </p:nvSpPr>
        <p:spPr>
          <a:xfrm>
            <a:off x="4389120" y="3355848"/>
            <a:ext cx="3429000" cy="160020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7"/>
          <p:cNvSpPr/>
          <p:nvPr/>
        </p:nvSpPr>
        <p:spPr>
          <a:xfrm>
            <a:off x="4389120" y="3355848"/>
            <a:ext cx="73152" cy="160020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7"/>
          <p:cNvSpPr txBox="1"/>
          <p:nvPr/>
        </p:nvSpPr>
        <p:spPr>
          <a:xfrm>
            <a:off x="4526280" y="341071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Quality check</a:t>
            </a:r>
            <a:endParaRPr/>
          </a:p>
        </p:txBody>
      </p:sp>
      <p:sp>
        <p:nvSpPr>
          <p:cNvPr id="474" name="Google Shape;474;p17"/>
          <p:cNvSpPr txBox="1"/>
          <p:nvPr/>
        </p:nvSpPr>
        <p:spPr>
          <a:xfrm>
            <a:off x="4590288" y="3690825"/>
            <a:ext cx="309981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Ask for assumptions, missing information, a change log, verification questions, or a meaning check. These expose risk for human review.</a:t>
            </a:r>
            <a:endParaRPr/>
          </a:p>
        </p:txBody>
      </p:sp>
      <p:sp>
        <p:nvSpPr>
          <p:cNvPr id="475" name="Google Shape;475;p17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476" name="Google Shape;476;p17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8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8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Capstone exercise</a:t>
            </a:r>
            <a:endParaRPr/>
          </a:p>
        </p:txBody>
      </p:sp>
      <p:sp>
        <p:nvSpPr>
          <p:cNvPr id="483" name="Google Shape;483;p18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Apply every topic to one controlled communication scenario.</a:t>
            </a:r>
            <a:endParaRPr/>
          </a:p>
        </p:txBody>
      </p:sp>
      <p:sp>
        <p:nvSpPr>
          <p:cNvPr id="484" name="Google Shape;484;p18"/>
          <p:cNvSpPr/>
          <p:nvPr/>
        </p:nvSpPr>
        <p:spPr>
          <a:xfrm>
            <a:off x="685800" y="1280160"/>
            <a:ext cx="5257800" cy="47548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8"/>
          <p:cNvSpPr/>
          <p:nvPr/>
        </p:nvSpPr>
        <p:spPr>
          <a:xfrm>
            <a:off x="685800" y="1280160"/>
            <a:ext cx="73152" cy="475488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8"/>
          <p:cNvSpPr txBox="1"/>
          <p:nvPr/>
        </p:nvSpPr>
        <p:spPr>
          <a:xfrm>
            <a:off x="886968" y="1417319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Scenario and outputs</a:t>
            </a:r>
            <a:endParaRPr/>
          </a:p>
        </p:txBody>
      </p:sp>
      <p:sp>
        <p:nvSpPr>
          <p:cNvPr id="487" name="Google Shape;487;p18"/>
          <p:cNvSpPr txBox="1"/>
          <p:nvPr/>
        </p:nvSpPr>
        <p:spPr>
          <a:xfrm>
            <a:off x="886975" y="1755650"/>
            <a:ext cx="48492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You receive a 500-word announcement about a revised customer-service process. Produce: an executive summary, a staff email in plain language, a target-language translation, a persuasive launch message, and a five-question FAQ.</a:t>
            </a:r>
            <a:b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Use one fact sheet as the source of truth. Every output must preserve its dates, roles, requirements, and limitations.</a:t>
            </a:r>
            <a:endParaRPr/>
          </a:p>
        </p:txBody>
      </p:sp>
      <p:sp>
        <p:nvSpPr>
          <p:cNvPr id="488" name="Google Shape;488;p18"/>
          <p:cNvSpPr/>
          <p:nvPr/>
        </p:nvSpPr>
        <p:spPr>
          <a:xfrm>
            <a:off x="6172200" y="1280160"/>
            <a:ext cx="5349240" cy="475488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8"/>
          <p:cNvSpPr/>
          <p:nvPr/>
        </p:nvSpPr>
        <p:spPr>
          <a:xfrm>
            <a:off x="6172200" y="1280160"/>
            <a:ext cx="73152" cy="475488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8"/>
          <p:cNvSpPr txBox="1"/>
          <p:nvPr/>
        </p:nvSpPr>
        <p:spPr>
          <a:xfrm>
            <a:off x="6373368" y="1417319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How your work is assessed</a:t>
            </a:r>
            <a:endParaRPr/>
          </a:p>
        </p:txBody>
      </p:sp>
      <p:sp>
        <p:nvSpPr>
          <p:cNvPr id="491" name="Google Shape;491;p18"/>
          <p:cNvSpPr txBox="1"/>
          <p:nvPr/>
        </p:nvSpPr>
        <p:spPr>
          <a:xfrm>
            <a:off x="6373368" y="1755648"/>
            <a:ext cx="5020055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Your team should show: a purpose-and-audience statement; the exact prompt used; the output; a source comparison; verification of key facts; the final human-edited version; and a short explanation of why edits were accepted or rejected.</a:t>
            </a:r>
            <a:b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This demonstrates both tool skill and communication judgment.</a:t>
            </a:r>
            <a:endParaRPr/>
          </a:p>
        </p:txBody>
      </p:sp>
      <p:sp>
        <p:nvSpPr>
          <p:cNvPr id="492" name="Google Shape;492;p18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493" name="Google Shape;493;p18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9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9"/>
          <p:cNvSpPr txBox="1"/>
          <p:nvPr/>
        </p:nvSpPr>
        <p:spPr>
          <a:xfrm>
            <a:off x="594360" y="36576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Final review before publishing</a:t>
            </a:r>
            <a:endParaRPr/>
          </a:p>
        </p:txBody>
      </p:sp>
      <p:sp>
        <p:nvSpPr>
          <p:cNvPr id="500" name="Google Shape;500;p19"/>
          <p:cNvSpPr txBox="1"/>
          <p:nvPr/>
        </p:nvSpPr>
        <p:spPr>
          <a:xfrm>
            <a:off x="621792" y="859536"/>
            <a:ext cx="10972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accelerates drafting; professional judgment ensures the message is safe and trustworthy.</a:t>
            </a:r>
            <a:endParaRPr/>
          </a:p>
        </p:txBody>
      </p:sp>
      <p:sp>
        <p:nvSpPr>
          <p:cNvPr id="501" name="Google Shape;501;p19"/>
          <p:cNvSpPr/>
          <p:nvPr/>
        </p:nvSpPr>
        <p:spPr>
          <a:xfrm>
            <a:off x="685800" y="1325880"/>
            <a:ext cx="5257800" cy="169164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9"/>
          <p:cNvSpPr/>
          <p:nvPr/>
        </p:nvSpPr>
        <p:spPr>
          <a:xfrm>
            <a:off x="685800" y="1325880"/>
            <a:ext cx="73152" cy="169164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9"/>
          <p:cNvSpPr txBox="1"/>
          <p:nvPr/>
        </p:nvSpPr>
        <p:spPr>
          <a:xfrm>
            <a:off x="886968" y="1463039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Accuracy</a:t>
            </a:r>
            <a:endParaRPr/>
          </a:p>
        </p:txBody>
      </p:sp>
      <p:sp>
        <p:nvSpPr>
          <p:cNvPr id="504" name="Google Shape;504;p19"/>
          <p:cNvSpPr txBox="1"/>
          <p:nvPr/>
        </p:nvSpPr>
        <p:spPr>
          <a:xfrm>
            <a:off x="886968" y="1801368"/>
            <a:ext cx="49286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Confirm names, facts, figures, dates, quotations, and the strength of claims. Check the original source whenever a mistake would matter.</a:t>
            </a:r>
            <a:endParaRPr/>
          </a:p>
        </p:txBody>
      </p:sp>
      <p:sp>
        <p:nvSpPr>
          <p:cNvPr id="505" name="Google Shape;505;p19"/>
          <p:cNvSpPr/>
          <p:nvPr/>
        </p:nvSpPr>
        <p:spPr>
          <a:xfrm>
            <a:off x="6217920" y="1325880"/>
            <a:ext cx="5257800" cy="169164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9"/>
          <p:cNvSpPr/>
          <p:nvPr/>
        </p:nvSpPr>
        <p:spPr>
          <a:xfrm>
            <a:off x="6217920" y="1325880"/>
            <a:ext cx="73152" cy="1691640"/>
          </a:xfrm>
          <a:prstGeom prst="rect">
            <a:avLst/>
          </a:prstGeom>
          <a:solidFill>
            <a:srgbClr val="2068A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9"/>
          <p:cNvSpPr txBox="1"/>
          <p:nvPr/>
        </p:nvSpPr>
        <p:spPr>
          <a:xfrm>
            <a:off x="6419088" y="1463039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Meaning</a:t>
            </a:r>
            <a:endParaRPr/>
          </a:p>
        </p:txBody>
      </p:sp>
      <p:sp>
        <p:nvSpPr>
          <p:cNvPr id="508" name="Google Shape;508;p19"/>
          <p:cNvSpPr txBox="1"/>
          <p:nvPr/>
        </p:nvSpPr>
        <p:spPr>
          <a:xfrm>
            <a:off x="6419088" y="1801368"/>
            <a:ext cx="49286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Ensure the text preserves conditions, exceptions, ownership, uncertainty, and requested actions. A fluent sentence can still be misleading.</a:t>
            </a:r>
            <a:endParaRPr/>
          </a:p>
        </p:txBody>
      </p:sp>
      <p:sp>
        <p:nvSpPr>
          <p:cNvPr id="509" name="Google Shape;509;p19"/>
          <p:cNvSpPr/>
          <p:nvPr/>
        </p:nvSpPr>
        <p:spPr>
          <a:xfrm>
            <a:off x="685800" y="3520439"/>
            <a:ext cx="5257800" cy="169164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9"/>
          <p:cNvSpPr/>
          <p:nvPr/>
        </p:nvSpPr>
        <p:spPr>
          <a:xfrm>
            <a:off x="685800" y="3520439"/>
            <a:ext cx="73152" cy="1691640"/>
          </a:xfrm>
          <a:prstGeom prst="rect">
            <a:avLst/>
          </a:prstGeom>
          <a:solidFill>
            <a:srgbClr val="F2AE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9"/>
          <p:cNvSpPr txBox="1"/>
          <p:nvPr/>
        </p:nvSpPr>
        <p:spPr>
          <a:xfrm>
            <a:off x="886968" y="3657599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Trust</a:t>
            </a:r>
            <a:endParaRPr/>
          </a:p>
        </p:txBody>
      </p:sp>
      <p:sp>
        <p:nvSpPr>
          <p:cNvPr id="512" name="Google Shape;512;p19"/>
          <p:cNvSpPr txBox="1"/>
          <p:nvPr/>
        </p:nvSpPr>
        <p:spPr>
          <a:xfrm>
            <a:off x="886968" y="3995927"/>
            <a:ext cx="4928616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Protect confidential information, use proper attribution, and review cultural and accessibility implications. Do not present unverified AI output as evidence.</a:t>
            </a:r>
            <a:endParaRPr/>
          </a:p>
        </p:txBody>
      </p:sp>
      <p:sp>
        <p:nvSpPr>
          <p:cNvPr id="513" name="Google Shape;513;p19"/>
          <p:cNvSpPr/>
          <p:nvPr/>
        </p:nvSpPr>
        <p:spPr>
          <a:xfrm>
            <a:off x="6217920" y="3520439"/>
            <a:ext cx="5257800" cy="1691640"/>
          </a:xfrm>
          <a:prstGeom prst="roundRect">
            <a:avLst>
              <a:gd fmla="val 16667" name="adj"/>
            </a:avLst>
          </a:prstGeom>
          <a:solidFill>
            <a:srgbClr val="F2F6FA"/>
          </a:solidFill>
          <a:ln cap="flat" cmpd="sng" w="9525">
            <a:solidFill>
              <a:srgbClr val="DCE4E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9"/>
          <p:cNvSpPr/>
          <p:nvPr/>
        </p:nvSpPr>
        <p:spPr>
          <a:xfrm>
            <a:off x="6217920" y="3520439"/>
            <a:ext cx="73152" cy="1691640"/>
          </a:xfrm>
          <a:prstGeom prst="rect">
            <a:avLst/>
          </a:prstGeom>
          <a:solidFill>
            <a:srgbClr val="00919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9"/>
          <p:cNvSpPr txBox="1"/>
          <p:nvPr/>
        </p:nvSpPr>
        <p:spPr>
          <a:xfrm>
            <a:off x="6419088" y="3657599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Ownership</a:t>
            </a:r>
            <a:endParaRPr/>
          </a:p>
        </p:txBody>
      </p:sp>
      <p:sp>
        <p:nvSpPr>
          <p:cNvPr id="516" name="Google Shape;516;p19"/>
          <p:cNvSpPr txBox="1"/>
          <p:nvPr/>
        </p:nvSpPr>
        <p:spPr>
          <a:xfrm>
            <a:off x="6419088" y="3995927"/>
            <a:ext cx="49286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5303D"/>
                </a:solidFill>
                <a:latin typeface="Arial"/>
                <a:ea typeface="Arial"/>
                <a:cs typeface="Arial"/>
                <a:sym typeface="Arial"/>
              </a:rPr>
              <a:t>A human author must make the final decision to share. Keep source records and obtain the required approval for important communications.</a:t>
            </a:r>
            <a:endParaRPr/>
          </a:p>
        </p:txBody>
      </p:sp>
      <p:sp>
        <p:nvSpPr>
          <p:cNvPr id="517" name="Google Shape;517;p19"/>
          <p:cNvSpPr txBox="1"/>
          <p:nvPr/>
        </p:nvSpPr>
        <p:spPr>
          <a:xfrm>
            <a:off x="777240" y="5989320"/>
            <a:ext cx="10515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12341"/>
                </a:solidFill>
                <a:latin typeface="Arial"/>
                <a:ea typeface="Arial"/>
                <a:cs typeface="Arial"/>
                <a:sym typeface="Arial"/>
              </a:rPr>
              <a:t>Core principle: Use AI to expand options and save time; use human review to protect truth, context, and trust.</a:t>
            </a:r>
            <a:endParaRPr/>
          </a:p>
        </p:txBody>
      </p:sp>
      <p:sp>
        <p:nvSpPr>
          <p:cNvPr id="518" name="Google Shape;518;p19"/>
          <p:cNvSpPr txBox="1"/>
          <p:nvPr/>
        </p:nvSpPr>
        <p:spPr>
          <a:xfrm>
            <a:off x="594360" y="6492240"/>
            <a:ext cx="91440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AI for Smart Communication • Intermediate trainee workshop</a:t>
            </a:r>
            <a:endParaRPr/>
          </a:p>
        </p:txBody>
      </p:sp>
      <p:sp>
        <p:nvSpPr>
          <p:cNvPr id="519" name="Google Shape;519;p19"/>
          <p:cNvSpPr txBox="1"/>
          <p:nvPr/>
        </p:nvSpPr>
        <p:spPr>
          <a:xfrm>
            <a:off x="11018520" y="6492240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5D6976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