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6858000" cx="12192000"/>
  <p:notesSz cx="6858000" cy="9144000"/>
  <p:embeddedFontLst>
    <p:embeddedFont>
      <p:font typeface="Inter SemiBold"/>
      <p:regular r:id="rId18"/>
      <p:bold r:id="rId19"/>
      <p:italic r:id="rId20"/>
      <p:boldItalic r:id="rId21"/>
    </p:embeddedFont>
    <p:embeddedFont>
      <p:font typeface="Inter"/>
      <p:bold r:id="rId22"/>
      <p:boldItalic r:id="rId23"/>
    </p:embeddedFont>
    <p:embeddedFont>
      <p:font typeface="Poppins"/>
      <p:bold r:id="rId24"/>
      <p:boldItalic r:id="rId25"/>
    </p:embeddedFont>
    <p:embeddedFont>
      <p:font typeface="Poppins SemiBold"/>
      <p:regular r:id="rId26"/>
      <p:bold r:id="rId27"/>
      <p:italic r:id="rId28"/>
      <p:boldItalic r:id="rId29"/>
    </p:embeddedFont>
    <p:embeddedFont>
      <p:font typeface="Poppins ExtraBold"/>
      <p:bold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2" roundtripDataSignature="AMtx7mjxZgMkP9SOanikmgVxBNDD9lOD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InterSemiBold-italic.fntdata"/><Relationship Id="rId22" Type="http://schemas.openxmlformats.org/officeDocument/2006/relationships/font" Target="fonts/Inter-bold.fntdata"/><Relationship Id="rId21" Type="http://schemas.openxmlformats.org/officeDocument/2006/relationships/font" Target="fonts/InterSemiBold-boldItalic.fntdata"/><Relationship Id="rId24" Type="http://schemas.openxmlformats.org/officeDocument/2006/relationships/font" Target="fonts/Poppins-bold.fntdata"/><Relationship Id="rId23" Type="http://schemas.openxmlformats.org/officeDocument/2006/relationships/font" Target="fonts/Inter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PoppinsSemiBold-regular.fntdata"/><Relationship Id="rId25" Type="http://schemas.openxmlformats.org/officeDocument/2006/relationships/font" Target="fonts/Poppins-boldItalic.fntdata"/><Relationship Id="rId28" Type="http://schemas.openxmlformats.org/officeDocument/2006/relationships/font" Target="fonts/PoppinsSemiBold-italic.fntdata"/><Relationship Id="rId27" Type="http://schemas.openxmlformats.org/officeDocument/2006/relationships/font" Target="fonts/PoppinsSemiBol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PoppinsSemiBold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PoppinsExtraBold-boldItalic.fntdata"/><Relationship Id="rId30" Type="http://schemas.openxmlformats.org/officeDocument/2006/relationships/font" Target="fonts/PoppinsExtraBold-bold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32" Type="http://customschemas.google.com/relationships/presentationmetadata" Target="meta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InterSemiBold-bold.fntdata"/><Relationship Id="rId18" Type="http://schemas.openxmlformats.org/officeDocument/2006/relationships/font" Target="fonts/InterSemiBold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5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5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7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7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8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8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9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9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9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9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1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2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2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2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3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4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4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1.png"/><Relationship Id="rId4" Type="http://schemas.openxmlformats.org/officeDocument/2006/relationships/image" Target="../media/image6.png"/><Relationship Id="rId5" Type="http://schemas.openxmlformats.org/officeDocument/2006/relationships/image" Target="../media/image2.png"/><Relationship Id="rId6" Type="http://schemas.openxmlformats.org/officeDocument/2006/relationships/image" Target="../media/image8.png"/><Relationship Id="rId7" Type="http://schemas.openxmlformats.org/officeDocument/2006/relationships/image" Target="../media/image4.png"/><Relationship Id="rId8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1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3.png"/><Relationship Id="rId7" Type="http://schemas.openxmlformats.org/officeDocument/2006/relationships/image" Target="../media/image46.png"/><Relationship Id="rId8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1" Type="http://schemas.openxmlformats.org/officeDocument/2006/relationships/image" Target="../media/image18.png"/><Relationship Id="rId10" Type="http://schemas.openxmlformats.org/officeDocument/2006/relationships/image" Target="../media/image15.png"/><Relationship Id="rId13" Type="http://schemas.openxmlformats.org/officeDocument/2006/relationships/image" Target="../media/image20.png"/><Relationship Id="rId1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1.png"/><Relationship Id="rId4" Type="http://schemas.openxmlformats.org/officeDocument/2006/relationships/image" Target="../media/image12.png"/><Relationship Id="rId9" Type="http://schemas.openxmlformats.org/officeDocument/2006/relationships/image" Target="../media/image16.png"/><Relationship Id="rId14" Type="http://schemas.openxmlformats.org/officeDocument/2006/relationships/image" Target="../media/image43.png"/><Relationship Id="rId5" Type="http://schemas.openxmlformats.org/officeDocument/2006/relationships/image" Target="../media/image7.png"/><Relationship Id="rId6" Type="http://schemas.openxmlformats.org/officeDocument/2006/relationships/image" Target="../media/image14.png"/><Relationship Id="rId7" Type="http://schemas.openxmlformats.org/officeDocument/2006/relationships/image" Target="../media/image3.png"/><Relationship Id="rId8" Type="http://schemas.openxmlformats.org/officeDocument/2006/relationships/image" Target="../media/image3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1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3.png"/><Relationship Id="rId7" Type="http://schemas.openxmlformats.org/officeDocument/2006/relationships/image" Target="../media/image19.png"/><Relationship Id="rId8" Type="http://schemas.openxmlformats.org/officeDocument/2006/relationships/image" Target="../media/image2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1.png"/><Relationship Id="rId4" Type="http://schemas.openxmlformats.org/officeDocument/2006/relationships/image" Target="../media/image22.png"/></Relationships>
</file>

<file path=ppt/slides/_rels/slide8.xml.rels><?xml version="1.0" encoding="UTF-8" standalone="yes"?><Relationships xmlns="http://schemas.openxmlformats.org/package/2006/relationships"><Relationship Id="rId11" Type="http://schemas.openxmlformats.org/officeDocument/2006/relationships/image" Target="../media/image40.png"/><Relationship Id="rId10" Type="http://schemas.openxmlformats.org/officeDocument/2006/relationships/image" Target="../media/image21.png"/><Relationship Id="rId1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1.png"/><Relationship Id="rId4" Type="http://schemas.openxmlformats.org/officeDocument/2006/relationships/image" Target="../media/image44.png"/><Relationship Id="rId9" Type="http://schemas.openxmlformats.org/officeDocument/2006/relationships/image" Target="../media/image45.png"/><Relationship Id="rId5" Type="http://schemas.openxmlformats.org/officeDocument/2006/relationships/image" Target="../media/image23.png"/><Relationship Id="rId6" Type="http://schemas.openxmlformats.org/officeDocument/2006/relationships/image" Target="../media/image26.png"/><Relationship Id="rId7" Type="http://schemas.openxmlformats.org/officeDocument/2006/relationships/image" Target="../media/image35.png"/><Relationship Id="rId8" Type="http://schemas.openxmlformats.org/officeDocument/2006/relationships/image" Target="../media/image2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1.png"/><Relationship Id="rId4" Type="http://schemas.openxmlformats.org/officeDocument/2006/relationships/image" Target="../media/image49.png"/><Relationship Id="rId5" Type="http://schemas.openxmlformats.org/officeDocument/2006/relationships/image" Target="../media/image47.png"/><Relationship Id="rId6" Type="http://schemas.openxmlformats.org/officeDocument/2006/relationships/image" Target="../media/image28.png"/><Relationship Id="rId7" Type="http://schemas.openxmlformats.org/officeDocument/2006/relationships/image" Target="../media/image31.png"/><Relationship Id="rId8" Type="http://schemas.openxmlformats.org/officeDocument/2006/relationships/image" Target="../media/image3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1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2.png"/><Relationship Id="rId7" Type="http://schemas.openxmlformats.org/officeDocument/2006/relationships/image" Target="../media/image3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1.png"/><Relationship Id="rId4" Type="http://schemas.openxmlformats.org/officeDocument/2006/relationships/image" Target="../media/image33.png"/><Relationship Id="rId5" Type="http://schemas.openxmlformats.org/officeDocument/2006/relationships/image" Target="../media/image4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5" name="Google Shape;85;p1"/>
          <p:cNvGrpSpPr/>
          <p:nvPr/>
        </p:nvGrpSpPr>
        <p:grpSpPr>
          <a:xfrm>
            <a:off x="952500" y="1095375"/>
            <a:ext cx="2095500" cy="362100"/>
            <a:chOff x="0" y="0"/>
            <a:chExt cx="2095500" cy="362100"/>
          </a:xfrm>
        </p:grpSpPr>
        <p:sp>
          <p:nvSpPr>
            <p:cNvPr id="86" name="Google Shape;86;p1"/>
            <p:cNvSpPr/>
            <p:nvPr/>
          </p:nvSpPr>
          <p:spPr>
            <a:xfrm>
              <a:off x="0" y="0"/>
              <a:ext cx="2095500" cy="362100"/>
            </a:xfrm>
            <a:prstGeom prst="roundRect">
              <a:avLst>
                <a:gd fmla="val 50000" name="adj"/>
              </a:avLst>
            </a:prstGeom>
            <a:solidFill>
              <a:srgbClr val="EFF6FF"/>
            </a:solidFill>
            <a:ln cap="flat" cmpd="sng" w="14300">
              <a:solidFill>
                <a:srgbClr val="DBEA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"/>
            <p:cNvSpPr txBox="1"/>
            <p:nvPr/>
          </p:nvSpPr>
          <p:spPr>
            <a:xfrm>
              <a:off x="0" y="0"/>
              <a:ext cx="2095500" cy="362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2563EB"/>
                  </a:solidFill>
                  <a:latin typeface="Inter"/>
                  <a:ea typeface="Inter"/>
                  <a:cs typeface="Inter"/>
                  <a:sym typeface="Inter"/>
                </a:rPr>
                <a:t>AI WORKFLOW GUIDE</a:t>
              </a:r>
              <a:endParaRPr b="1" sz="1100">
                <a:solidFill>
                  <a:srgbClr val="2563EB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88" name="Google Shape;88;p1"/>
          <p:cNvSpPr txBox="1"/>
          <p:nvPr/>
        </p:nvSpPr>
        <p:spPr>
          <a:xfrm>
            <a:off x="952500" y="1638300"/>
            <a:ext cx="9525000" cy="9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5200">
                <a:solidFill>
                  <a:srgbClr val="0F172A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AI in Communication</a:t>
            </a:r>
            <a:endParaRPr b="0" sz="5200">
              <a:solidFill>
                <a:srgbClr val="0F172A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952500" y="2619375"/>
            <a:ext cx="8382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70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A Comprehensive Guide to Understanding, Generating, and Optimizing Human Language across Modern Workflows</a:t>
            </a:r>
            <a:endParaRPr b="0" sz="1700">
              <a:solidFill>
                <a:srgbClr val="475569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90" name="Google Shape;90;p1"/>
          <p:cNvGrpSpPr/>
          <p:nvPr/>
        </p:nvGrpSpPr>
        <p:grpSpPr>
          <a:xfrm>
            <a:off x="952500" y="3762375"/>
            <a:ext cx="3238500" cy="2000100"/>
            <a:chOff x="0" y="0"/>
            <a:chExt cx="3238500" cy="2000100"/>
          </a:xfrm>
        </p:grpSpPr>
        <p:sp>
          <p:nvSpPr>
            <p:cNvPr id="91" name="Google Shape;91;p1"/>
            <p:cNvSpPr/>
            <p:nvPr/>
          </p:nvSpPr>
          <p:spPr>
            <a:xfrm>
              <a:off x="0" y="0"/>
              <a:ext cx="3238500" cy="2000100"/>
            </a:xfrm>
            <a:prstGeom prst="roundRect">
              <a:avLst>
                <a:gd fmla="val 7619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228600" y="228600"/>
              <a:ext cx="419100" cy="419100"/>
            </a:xfrm>
            <a:prstGeom prst="roundRect">
              <a:avLst>
                <a:gd fmla="val 27272" name="adj"/>
              </a:avLst>
            </a:prstGeom>
            <a:solidFill>
              <a:srgbClr val="EFF6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"/>
            <p:cNvSpPr txBox="1"/>
            <p:nvPr/>
          </p:nvSpPr>
          <p:spPr>
            <a:xfrm>
              <a:off x="228600" y="254889"/>
              <a:ext cx="419100" cy="41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2563EB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psychology</a:t>
              </a:r>
              <a:endParaRPr sz="1800">
                <a:solidFill>
                  <a:srgbClr val="2563EB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</p:txBody>
        </p:sp>
        <p:sp>
          <p:nvSpPr>
            <p:cNvPr id="94" name="Google Shape;94;p1"/>
            <p:cNvSpPr txBox="1"/>
            <p:nvPr/>
          </p:nvSpPr>
          <p:spPr>
            <a:xfrm>
              <a:off x="228600" y="781050"/>
              <a:ext cx="2781300" cy="990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rgbClr val="1E3A8A"/>
                  </a:solidFill>
                  <a:latin typeface="Poppins"/>
                  <a:ea typeface="Poppins"/>
                  <a:cs typeface="Poppins"/>
                  <a:sym typeface="Poppins"/>
                </a:rPr>
                <a:t>01. Understanding</a:t>
              </a:r>
              <a:endParaRPr b="1" sz="1400">
                <a:solidFill>
                  <a:srgbClr val="1E3A8A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b="0" lang="en-US" sz="1100">
                  <a:solidFill>
                    <a:srgbClr val="64748B"/>
                  </a:solidFill>
                  <a:latin typeface="Inter"/>
                  <a:ea typeface="Inter"/>
                  <a:cs typeface="Inter"/>
                  <a:sym typeface="Inter"/>
                </a:rPr>
                <a:t>Analyze linguistic patterns, semantics, and context for deep language comprehension.</a:t>
              </a:r>
              <a:endParaRPr b="0" sz="1100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95" name="Google Shape;95;p1"/>
          <p:cNvGrpSpPr/>
          <p:nvPr/>
        </p:nvGrpSpPr>
        <p:grpSpPr>
          <a:xfrm>
            <a:off x="4476750" y="3762375"/>
            <a:ext cx="3238500" cy="2000100"/>
            <a:chOff x="0" y="0"/>
            <a:chExt cx="3238500" cy="2000100"/>
          </a:xfrm>
        </p:grpSpPr>
        <p:sp>
          <p:nvSpPr>
            <p:cNvPr id="96" name="Google Shape;96;p1"/>
            <p:cNvSpPr/>
            <p:nvPr/>
          </p:nvSpPr>
          <p:spPr>
            <a:xfrm>
              <a:off x="0" y="0"/>
              <a:ext cx="3238500" cy="2000100"/>
            </a:xfrm>
            <a:prstGeom prst="roundRect">
              <a:avLst>
                <a:gd fmla="val 7619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228600" y="228600"/>
              <a:ext cx="419100" cy="419100"/>
            </a:xfrm>
            <a:prstGeom prst="roundRect">
              <a:avLst>
                <a:gd fmla="val 27272" name="adj"/>
              </a:avLst>
            </a:prstGeom>
            <a:solidFill>
              <a:srgbClr val="EFF6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"/>
            <p:cNvSpPr txBox="1"/>
            <p:nvPr/>
          </p:nvSpPr>
          <p:spPr>
            <a:xfrm>
              <a:off x="228600" y="254889"/>
              <a:ext cx="419100" cy="41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2563EB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auto_awesome</a:t>
              </a:r>
              <a:endParaRPr sz="1800">
                <a:solidFill>
                  <a:srgbClr val="2563EB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</p:txBody>
        </p:sp>
        <p:sp>
          <p:nvSpPr>
            <p:cNvPr id="99" name="Google Shape;99;p1"/>
            <p:cNvSpPr txBox="1"/>
            <p:nvPr/>
          </p:nvSpPr>
          <p:spPr>
            <a:xfrm>
              <a:off x="228600" y="781050"/>
              <a:ext cx="2781300" cy="990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rgbClr val="1E3A8A"/>
                  </a:solidFill>
                  <a:latin typeface="Poppins"/>
                  <a:ea typeface="Poppins"/>
                  <a:cs typeface="Poppins"/>
                  <a:sym typeface="Poppins"/>
                </a:rPr>
                <a:t>02. Generating</a:t>
              </a:r>
              <a:endParaRPr b="1" sz="1400">
                <a:solidFill>
                  <a:srgbClr val="1E3A8A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b="0" lang="en-US" sz="1100">
                  <a:solidFill>
                    <a:srgbClr val="64748B"/>
                  </a:solidFill>
                  <a:latin typeface="Inter"/>
                  <a:ea typeface="Inter"/>
                  <a:cs typeface="Inter"/>
                  <a:sym typeface="Inter"/>
                </a:rPr>
                <a:t>Craft coherent drafts, smart replies, and structured content instantly in real time.</a:t>
              </a:r>
              <a:endParaRPr b="0" sz="1100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100" name="Google Shape;100;p1"/>
          <p:cNvGrpSpPr/>
          <p:nvPr/>
        </p:nvGrpSpPr>
        <p:grpSpPr>
          <a:xfrm>
            <a:off x="8001000" y="3762375"/>
            <a:ext cx="3238500" cy="2000100"/>
            <a:chOff x="0" y="0"/>
            <a:chExt cx="3238500" cy="2000100"/>
          </a:xfrm>
        </p:grpSpPr>
        <p:sp>
          <p:nvSpPr>
            <p:cNvPr id="101" name="Google Shape;101;p1"/>
            <p:cNvSpPr/>
            <p:nvPr/>
          </p:nvSpPr>
          <p:spPr>
            <a:xfrm>
              <a:off x="0" y="0"/>
              <a:ext cx="3238500" cy="2000100"/>
            </a:xfrm>
            <a:prstGeom prst="roundRect">
              <a:avLst>
                <a:gd fmla="val 7619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228600" y="228600"/>
              <a:ext cx="419100" cy="419100"/>
            </a:xfrm>
            <a:prstGeom prst="roundRect">
              <a:avLst>
                <a:gd fmla="val 27272" name="adj"/>
              </a:avLst>
            </a:prstGeom>
            <a:solidFill>
              <a:srgbClr val="EFF6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"/>
            <p:cNvSpPr txBox="1"/>
            <p:nvPr/>
          </p:nvSpPr>
          <p:spPr>
            <a:xfrm>
              <a:off x="228600" y="254889"/>
              <a:ext cx="419100" cy="41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2563EB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tune</a:t>
              </a:r>
              <a:endParaRPr sz="1800">
                <a:solidFill>
                  <a:srgbClr val="2563EB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</p:txBody>
        </p:sp>
        <p:sp>
          <p:nvSpPr>
            <p:cNvPr id="104" name="Google Shape;104;p1"/>
            <p:cNvSpPr txBox="1"/>
            <p:nvPr/>
          </p:nvSpPr>
          <p:spPr>
            <a:xfrm>
              <a:off x="228600" y="781050"/>
              <a:ext cx="2781300" cy="990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rgbClr val="1E3A8A"/>
                  </a:solidFill>
                  <a:latin typeface="Poppins"/>
                  <a:ea typeface="Poppins"/>
                  <a:cs typeface="Poppins"/>
                  <a:sym typeface="Poppins"/>
                </a:rPr>
                <a:t>03. Optimizing</a:t>
              </a:r>
              <a:endParaRPr b="1" sz="1400">
                <a:solidFill>
                  <a:srgbClr val="1E3A8A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b="0" lang="en-US" sz="1100">
                  <a:solidFill>
                    <a:srgbClr val="64748B"/>
                  </a:solidFill>
                  <a:latin typeface="Inter"/>
                  <a:ea typeface="Inter"/>
                  <a:cs typeface="Inter"/>
                  <a:sym typeface="Inter"/>
                </a:rPr>
                <a:t>Refine tone, enhance readability, and streamline daily team communication workflows.</a:t>
              </a:r>
              <a:endParaRPr b="0" sz="1100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09" name="Google Shape;109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0" name="Google Shape;110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3949005"/>
            <a:ext cx="11049000" cy="38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1" name="Google Shape;111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3690044"/>
            <a:ext cx="2541240" cy="122277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2" name="Google Shape;112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407419" y="3023294"/>
            <a:ext cx="2541240" cy="122277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3" name="Google Shape;113;p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243339" y="3690044"/>
            <a:ext cx="2541240" cy="122277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4" name="Google Shape;114;p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079259" y="3023294"/>
            <a:ext cx="2541240" cy="1222771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"/>
          <p:cNvSpPr txBox="1"/>
          <p:nvPr/>
        </p:nvSpPr>
        <p:spPr>
          <a:xfrm>
            <a:off x="717995" y="3890069"/>
            <a:ext cx="2248249" cy="205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2563EB"/>
                </a:solidFill>
                <a:latin typeface="Poppins"/>
                <a:ea typeface="Poppins"/>
                <a:cs typeface="Poppins"/>
                <a:sym typeface="Poppins"/>
              </a:rPr>
              <a:t>Hours 01 &amp; 02</a:t>
            </a:r>
            <a:endParaRPr/>
          </a:p>
        </p:txBody>
      </p:sp>
      <p:sp>
        <p:nvSpPr>
          <p:cNvPr id="116" name="Google Shape;116;p2"/>
          <p:cNvSpPr txBox="1"/>
          <p:nvPr/>
        </p:nvSpPr>
        <p:spPr>
          <a:xfrm>
            <a:off x="771525" y="4152900"/>
            <a:ext cx="2141190" cy="5598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rPr>
              <a:t>Introduction to AI, language patterns, smart writing, &amp; tone adjustments.</a:t>
            </a:r>
            <a:endParaRPr/>
          </a:p>
        </p:txBody>
      </p:sp>
      <p:sp>
        <p:nvSpPr>
          <p:cNvPr id="117" name="Google Shape;117;p2"/>
          <p:cNvSpPr txBox="1"/>
          <p:nvPr/>
        </p:nvSpPr>
        <p:spPr>
          <a:xfrm>
            <a:off x="3553915" y="3223319"/>
            <a:ext cx="2248249" cy="205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2563EB"/>
                </a:solidFill>
                <a:latin typeface="Poppins"/>
                <a:ea typeface="Poppins"/>
                <a:cs typeface="Poppins"/>
                <a:sym typeface="Poppins"/>
              </a:rPr>
              <a:t>Hour 03</a:t>
            </a:r>
            <a:endParaRPr/>
          </a:p>
        </p:txBody>
      </p:sp>
      <p:sp>
        <p:nvSpPr>
          <p:cNvPr id="118" name="Google Shape;118;p2"/>
          <p:cNvSpPr txBox="1"/>
          <p:nvPr/>
        </p:nvSpPr>
        <p:spPr>
          <a:xfrm>
            <a:off x="3607444" y="3486150"/>
            <a:ext cx="2141190" cy="5598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rPr>
              <a:t>Smart email management, auto-categorization, &amp; priority response times.</a:t>
            </a:r>
            <a:endParaRPr/>
          </a:p>
        </p:txBody>
      </p:sp>
      <p:sp>
        <p:nvSpPr>
          <p:cNvPr id="119" name="Google Shape;119;p2"/>
          <p:cNvSpPr txBox="1"/>
          <p:nvPr/>
        </p:nvSpPr>
        <p:spPr>
          <a:xfrm>
            <a:off x="6389835" y="3890069"/>
            <a:ext cx="2248249" cy="205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2563EB"/>
                </a:solidFill>
                <a:latin typeface="Poppins"/>
                <a:ea typeface="Poppins"/>
                <a:cs typeface="Poppins"/>
                <a:sym typeface="Poppins"/>
              </a:rPr>
              <a:t>Hour 04</a:t>
            </a:r>
            <a:endParaRPr/>
          </a:p>
        </p:txBody>
      </p:sp>
      <p:sp>
        <p:nvSpPr>
          <p:cNvPr id="120" name="Google Shape;120;p2"/>
          <p:cNvSpPr txBox="1"/>
          <p:nvPr/>
        </p:nvSpPr>
        <p:spPr>
          <a:xfrm>
            <a:off x="6443364" y="4152900"/>
            <a:ext cx="2141190" cy="5598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rPr>
              <a:t>Overview of NLP frameworks, customer chatbots, &amp; speech-to-text.</a:t>
            </a:r>
            <a:endParaRPr/>
          </a:p>
        </p:txBody>
      </p:sp>
      <p:sp>
        <p:nvSpPr>
          <p:cNvPr id="121" name="Google Shape;121;p2"/>
          <p:cNvSpPr txBox="1"/>
          <p:nvPr/>
        </p:nvSpPr>
        <p:spPr>
          <a:xfrm>
            <a:off x="9225755" y="3223319"/>
            <a:ext cx="2248249" cy="205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2563EB"/>
                </a:solidFill>
                <a:latin typeface="Poppins"/>
                <a:ea typeface="Poppins"/>
                <a:cs typeface="Poppins"/>
                <a:sym typeface="Poppins"/>
              </a:rPr>
              <a:t>Hours 05 &amp; 06</a:t>
            </a:r>
            <a:endParaRPr/>
          </a:p>
        </p:txBody>
      </p:sp>
      <p:sp>
        <p:nvSpPr>
          <p:cNvPr id="122" name="Google Shape;122;p2"/>
          <p:cNvSpPr txBox="1"/>
          <p:nvPr/>
        </p:nvSpPr>
        <p:spPr>
          <a:xfrm>
            <a:off x="9279284" y="3486150"/>
            <a:ext cx="2141190" cy="5598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rPr>
              <a:t>Grammarly account setup, tone detection, and advanced clarity preferences.</a:t>
            </a:r>
            <a:endParaRPr/>
          </a:p>
        </p:txBody>
      </p:sp>
      <p:sp>
        <p:nvSpPr>
          <p:cNvPr id="123" name="Google Shape;123;p2"/>
          <p:cNvSpPr txBox="1"/>
          <p:nvPr/>
        </p:nvSpPr>
        <p:spPr>
          <a:xfrm>
            <a:off x="571500" y="476250"/>
            <a:ext cx="11601450" cy="411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6-Hour Course Roadmap</a:t>
            </a:r>
            <a:endParaRPr/>
          </a:p>
        </p:txBody>
      </p:sp>
      <p:sp>
        <p:nvSpPr>
          <p:cNvPr id="124" name="Google Shape;124;p2"/>
          <p:cNvSpPr/>
          <p:nvPr/>
        </p:nvSpPr>
        <p:spPr>
          <a:xfrm>
            <a:off x="571500" y="887610"/>
            <a:ext cx="57150" cy="3048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811221" y="3844230"/>
            <a:ext cx="209550" cy="209550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 cap="flat" cmpd="sng" w="3810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2"/>
          <p:cNvSpPr/>
          <p:nvPr/>
        </p:nvSpPr>
        <p:spPr>
          <a:xfrm>
            <a:off x="3940219" y="3193599"/>
            <a:ext cx="209550" cy="209550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 cap="flat" cmpd="sng" w="3810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2"/>
          <p:cNvSpPr/>
          <p:nvPr/>
        </p:nvSpPr>
        <p:spPr>
          <a:xfrm>
            <a:off x="6684613" y="3844230"/>
            <a:ext cx="209550" cy="209550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 cap="flat" cmpd="sng" w="3810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2"/>
          <p:cNvSpPr/>
          <p:nvPr/>
        </p:nvSpPr>
        <p:spPr>
          <a:xfrm>
            <a:off x="9356078" y="3193599"/>
            <a:ext cx="209550" cy="209550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 cap="flat" cmpd="sng" w="3810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33" name="Google Shape;13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4" name="Google Shape;134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7523" y="1521069"/>
            <a:ext cx="5697997" cy="376232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5" name="Google Shape;135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86500" y="1521069"/>
            <a:ext cx="5334000" cy="376232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6" name="Google Shape;136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8675" y="3490057"/>
            <a:ext cx="4800600" cy="13686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7" name="Google Shape;137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612397" y="3443211"/>
            <a:ext cx="4648200" cy="1411561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3"/>
          <p:cNvSpPr txBox="1"/>
          <p:nvPr/>
        </p:nvSpPr>
        <p:spPr>
          <a:xfrm>
            <a:off x="913375" y="1688280"/>
            <a:ext cx="4540567" cy="2742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2563EB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Core AI Systems</a:t>
            </a:r>
            <a:endParaRPr/>
          </a:p>
        </p:txBody>
      </p:sp>
      <p:sp>
        <p:nvSpPr>
          <p:cNvPr id="139" name="Google Shape;139;p3"/>
          <p:cNvSpPr txBox="1"/>
          <p:nvPr/>
        </p:nvSpPr>
        <p:spPr>
          <a:xfrm>
            <a:off x="714374" y="2105445"/>
            <a:ext cx="5361145" cy="8463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Artificial Intelligence systems that analyze patterns in language to understand, generate, and optimize human communication in real time.</a:t>
            </a:r>
            <a:endParaRPr/>
          </a:p>
        </p:txBody>
      </p:sp>
      <p:sp>
        <p:nvSpPr>
          <p:cNvPr id="140" name="Google Shape;140;p3"/>
          <p:cNvSpPr txBox="1"/>
          <p:nvPr/>
        </p:nvSpPr>
        <p:spPr>
          <a:xfrm>
            <a:off x="6838950" y="1604277"/>
            <a:ext cx="4570571" cy="2742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2563EB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Professional Impact</a:t>
            </a:r>
            <a:endParaRPr/>
          </a:p>
        </p:txBody>
      </p:sp>
      <p:sp>
        <p:nvSpPr>
          <p:cNvPr id="141" name="Google Shape;141;p3"/>
          <p:cNvSpPr txBox="1"/>
          <p:nvPr/>
        </p:nvSpPr>
        <p:spPr>
          <a:xfrm>
            <a:off x="6527957" y="2021442"/>
            <a:ext cx="5092543" cy="8367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Powers smart chatbots, writing assistants, email management, and automated content creation across modern enterprise tool stacks.</a:t>
            </a:r>
            <a:endParaRPr/>
          </a:p>
        </p:txBody>
      </p:sp>
      <p:pic>
        <p:nvPicPr>
          <p:cNvPr descr="image.png" id="142" name="Google Shape;142;p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00075" y="1711125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3"/>
          <p:cNvSpPr txBox="1"/>
          <p:nvPr/>
        </p:nvSpPr>
        <p:spPr>
          <a:xfrm>
            <a:off x="1123950" y="3586732"/>
            <a:ext cx="426720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1D4ED8"/>
                </a:solidFill>
                <a:latin typeface="Inter"/>
                <a:ea typeface="Inter"/>
                <a:cs typeface="Inter"/>
                <a:sym typeface="Inter"/>
              </a:rPr>
              <a:t>KEY DEFINITION</a:t>
            </a:r>
            <a:endParaRPr/>
          </a:p>
        </p:txBody>
      </p:sp>
      <p:sp>
        <p:nvSpPr>
          <p:cNvPr id="144" name="Google Shape;144;p3"/>
          <p:cNvSpPr txBox="1"/>
          <p:nvPr/>
        </p:nvSpPr>
        <p:spPr>
          <a:xfrm>
            <a:off x="1186742" y="4025861"/>
            <a:ext cx="4267200" cy="6251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1E3A8A"/>
                </a:solidFill>
                <a:latin typeface="Inter"/>
                <a:ea typeface="Inter"/>
                <a:cs typeface="Inter"/>
                <a:sym typeface="Inter"/>
              </a:rPr>
              <a:t>AI predicts context and semantics to craft clear, coherent, and highly effective digital interactions.</a:t>
            </a:r>
            <a:endParaRPr/>
          </a:p>
        </p:txBody>
      </p:sp>
      <p:pic>
        <p:nvPicPr>
          <p:cNvPr descr="image.png" id="145" name="Google Shape;145;p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527958" y="1604277"/>
            <a:ext cx="200025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3"/>
          <p:cNvSpPr txBox="1"/>
          <p:nvPr/>
        </p:nvSpPr>
        <p:spPr>
          <a:xfrm>
            <a:off x="6727983" y="3584838"/>
            <a:ext cx="426720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1D4ED8"/>
                </a:solidFill>
                <a:latin typeface="Inter"/>
                <a:ea typeface="Inter"/>
                <a:cs typeface="Inter"/>
                <a:sym typeface="Inter"/>
              </a:rPr>
              <a:t>CORE TRANSFORMATION</a:t>
            </a:r>
            <a:endParaRPr/>
          </a:p>
        </p:txBody>
      </p:sp>
      <p:sp>
        <p:nvSpPr>
          <p:cNvPr id="147" name="Google Shape;147;p3"/>
          <p:cNvSpPr txBox="1"/>
          <p:nvPr/>
        </p:nvSpPr>
        <p:spPr>
          <a:xfrm>
            <a:off x="6727983" y="4003464"/>
            <a:ext cx="4447040" cy="6319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7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1E3A8A"/>
                </a:solidFill>
                <a:latin typeface="Inter"/>
                <a:ea typeface="Inter"/>
                <a:cs typeface="Inter"/>
                <a:sym typeface="Inter"/>
              </a:rPr>
              <a:t>Fundamentally transforms how professionals write, speak, and collaborate in fast-paced workplace environments.</a:t>
            </a:r>
            <a:endParaRPr/>
          </a:p>
        </p:txBody>
      </p:sp>
      <p:sp>
        <p:nvSpPr>
          <p:cNvPr id="148" name="Google Shape;148;p3"/>
          <p:cNvSpPr txBox="1"/>
          <p:nvPr/>
        </p:nvSpPr>
        <p:spPr>
          <a:xfrm>
            <a:off x="571500" y="476250"/>
            <a:ext cx="11601450" cy="411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What is AI in Communication?</a:t>
            </a:r>
            <a:endParaRPr/>
          </a:p>
        </p:txBody>
      </p:sp>
      <p:sp>
        <p:nvSpPr>
          <p:cNvPr id="149" name="Google Shape;149;p3"/>
          <p:cNvSpPr/>
          <p:nvPr/>
        </p:nvSpPr>
        <p:spPr>
          <a:xfrm>
            <a:off x="571500" y="887610"/>
            <a:ext cx="57150" cy="3048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54" name="Google Shape;15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55" name="Google Shape;155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4886027"/>
            <a:ext cx="11049000" cy="6953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56" name="Google Shape;156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1973609"/>
            <a:ext cx="3492549" cy="26742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57" name="Google Shape;157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349799" y="1973609"/>
            <a:ext cx="3492549" cy="26742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58" name="Google Shape;158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128099" y="1973609"/>
            <a:ext cx="3492549" cy="2674292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4"/>
          <p:cNvSpPr txBox="1"/>
          <p:nvPr/>
        </p:nvSpPr>
        <p:spPr>
          <a:xfrm>
            <a:off x="781050" y="5028902"/>
            <a:ext cx="106680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0000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5" u="none" cap="none" strike="noStrike">
                <a:solidFill>
                  <a:srgbClr val="1D4ED8"/>
                </a:solidFill>
                <a:latin typeface="Inter"/>
                <a:ea typeface="Inter"/>
                <a:cs typeface="Inter"/>
                <a:sym typeface="Inter"/>
              </a:rPr>
              <a:t>PRACTICE PROMPT EXERCISE</a:t>
            </a:r>
            <a:endParaRPr/>
          </a:p>
        </p:txBody>
      </p:sp>
      <p:sp>
        <p:nvSpPr>
          <p:cNvPr id="160" name="Google Shape;160;p4"/>
          <p:cNvSpPr txBox="1"/>
          <p:nvPr/>
        </p:nvSpPr>
        <p:spPr>
          <a:xfrm>
            <a:off x="781050" y="5238452"/>
            <a:ext cx="106680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1E3A8A"/>
                </a:solidFill>
                <a:latin typeface="Inter"/>
                <a:ea typeface="Inter"/>
                <a:cs typeface="Inter"/>
                <a:sym typeface="Inter"/>
              </a:rPr>
              <a:t>"Rewrite a difficult or tense customer message using AI to make it diplomatic, professional, and solution-oriented."</a:t>
            </a:r>
            <a:endParaRPr/>
          </a:p>
        </p:txBody>
      </p:sp>
      <p:pic>
        <p:nvPicPr>
          <p:cNvPr descr="image.png" id="161" name="Google Shape;161;p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47725" y="2287934"/>
            <a:ext cx="514350" cy="51435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4"/>
          <p:cNvSpPr txBox="1"/>
          <p:nvPr/>
        </p:nvSpPr>
        <p:spPr>
          <a:xfrm>
            <a:off x="847725" y="2992784"/>
            <a:ext cx="3087104" cy="2513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3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0F172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Language Analysis</a:t>
            </a:r>
            <a:endParaRPr/>
          </a:p>
        </p:txBody>
      </p:sp>
      <p:sp>
        <p:nvSpPr>
          <p:cNvPr id="163" name="Google Shape;163;p4"/>
          <p:cNvSpPr txBox="1"/>
          <p:nvPr/>
        </p:nvSpPr>
        <p:spPr>
          <a:xfrm>
            <a:off x="847725" y="3358455"/>
            <a:ext cx="2940099" cy="9751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AI evaluates linguistic patterns to predict next-word probabilities, improve clarity, and suggest contextual phrasing instantly.</a:t>
            </a:r>
            <a:endParaRPr/>
          </a:p>
        </p:txBody>
      </p:sp>
      <p:pic>
        <p:nvPicPr>
          <p:cNvPr descr="image.png" id="164" name="Google Shape;164;p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626024" y="2287934"/>
            <a:ext cx="514350" cy="51435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4"/>
          <p:cNvSpPr txBox="1"/>
          <p:nvPr/>
        </p:nvSpPr>
        <p:spPr>
          <a:xfrm>
            <a:off x="4626024" y="2992784"/>
            <a:ext cx="3087104" cy="2513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3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0F172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Tone Adjustment</a:t>
            </a:r>
            <a:endParaRPr/>
          </a:p>
        </p:txBody>
      </p:sp>
      <p:sp>
        <p:nvSpPr>
          <p:cNvPr id="166" name="Google Shape;166;p4"/>
          <p:cNvSpPr txBox="1"/>
          <p:nvPr/>
        </p:nvSpPr>
        <p:spPr>
          <a:xfrm>
            <a:off x="4626024" y="3358455"/>
            <a:ext cx="2940099" cy="9751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Seamlessly shift message tones between formal, casual, persuasive, or empathetic based on target recipient profiles.</a:t>
            </a:r>
            <a:endParaRPr/>
          </a:p>
        </p:txBody>
      </p:sp>
      <p:pic>
        <p:nvPicPr>
          <p:cNvPr descr="image.png" id="167" name="Google Shape;167;p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404324" y="2287934"/>
            <a:ext cx="514350" cy="51435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4"/>
          <p:cNvSpPr txBox="1"/>
          <p:nvPr/>
        </p:nvSpPr>
        <p:spPr>
          <a:xfrm>
            <a:off x="8404324" y="2992784"/>
            <a:ext cx="3087104" cy="2513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3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0F172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Smart Composition</a:t>
            </a:r>
            <a:endParaRPr/>
          </a:p>
        </p:txBody>
      </p:sp>
      <p:sp>
        <p:nvSpPr>
          <p:cNvPr id="169" name="Google Shape;169;p4"/>
          <p:cNvSpPr txBox="1"/>
          <p:nvPr/>
        </p:nvSpPr>
        <p:spPr>
          <a:xfrm>
            <a:off x="8404324" y="3358455"/>
            <a:ext cx="2940099" cy="9751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Real-time grammar corrections, sentence completion, and readability enhancements eliminate friction in daily writing.</a:t>
            </a:r>
            <a:endParaRPr/>
          </a:p>
        </p:txBody>
      </p:sp>
      <p:pic>
        <p:nvPicPr>
          <p:cNvPr descr="image.png" id="170" name="Google Shape;170;p4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781050" y="5047952"/>
            <a:ext cx="100012" cy="1238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71" name="Google Shape;171;p4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000125" y="2440334"/>
            <a:ext cx="20955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72" name="Google Shape;172;p4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4778424" y="2440334"/>
            <a:ext cx="20955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73" name="Google Shape;173;p4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8556724" y="2440334"/>
            <a:ext cx="209550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4"/>
          <p:cNvSpPr txBox="1"/>
          <p:nvPr/>
        </p:nvSpPr>
        <p:spPr>
          <a:xfrm>
            <a:off x="571500" y="476250"/>
            <a:ext cx="11601450" cy="411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Foundations of AI Writing</a:t>
            </a:r>
            <a:endParaRPr/>
          </a:p>
        </p:txBody>
      </p:sp>
      <p:sp>
        <p:nvSpPr>
          <p:cNvPr id="175" name="Google Shape;175;p4"/>
          <p:cNvSpPr/>
          <p:nvPr/>
        </p:nvSpPr>
        <p:spPr>
          <a:xfrm>
            <a:off x="571500" y="887610"/>
            <a:ext cx="57150" cy="3048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80" name="Google Shape;18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96025" y="1977330"/>
            <a:ext cx="5314950" cy="360045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5"/>
          <p:cNvSpPr txBox="1"/>
          <p:nvPr/>
        </p:nvSpPr>
        <p:spPr>
          <a:xfrm>
            <a:off x="571500" y="476250"/>
            <a:ext cx="11601450" cy="411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Email &amp; Conversational AI</a:t>
            </a:r>
            <a:endParaRPr/>
          </a:p>
        </p:txBody>
      </p:sp>
      <p:sp>
        <p:nvSpPr>
          <p:cNvPr id="182" name="Google Shape;182;p5"/>
          <p:cNvSpPr txBox="1"/>
          <p:nvPr/>
        </p:nvSpPr>
        <p:spPr>
          <a:xfrm>
            <a:off x="624840" y="1767840"/>
            <a:ext cx="5671185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Smart Inbox Management </a:t>
            </a: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Auto-categorize incoming messages by priority, urgency, and topic to keep critical conversations visible.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One-Click Smart Replies 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Generate contextual response drafts instantly to reduce response times and eliminate inbox clutter.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NLP &amp; Speech Recognition 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Natural Language Processing and accurate Speech-to-Text turn voice notes into structured written text.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87" name="Google Shape;18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88" name="Google Shape;188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2271712"/>
            <a:ext cx="5334000" cy="30116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89" name="Google Shape;189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86500" y="2271712"/>
            <a:ext cx="5334000" cy="30116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90" name="Google Shape;190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14400" y="4045148"/>
            <a:ext cx="4648200" cy="895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91" name="Google Shape;191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629400" y="4045148"/>
            <a:ext cx="4648200" cy="89535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6"/>
          <p:cNvSpPr txBox="1"/>
          <p:nvPr/>
        </p:nvSpPr>
        <p:spPr>
          <a:xfrm>
            <a:off x="1295400" y="2614612"/>
            <a:ext cx="4480560" cy="2742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>
                <a:solidFill>
                  <a:srgbClr val="2563EB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Account Setup &amp; Integration</a:t>
            </a:r>
            <a:endParaRPr/>
          </a:p>
        </p:txBody>
      </p:sp>
      <p:sp>
        <p:nvSpPr>
          <p:cNvPr id="193" name="Google Shape;193;p6"/>
          <p:cNvSpPr txBox="1"/>
          <p:nvPr/>
        </p:nvSpPr>
        <p:spPr>
          <a:xfrm>
            <a:off x="914400" y="3031777"/>
            <a:ext cx="4648200" cy="8228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Deploy browser extensions, desktop applications, and document platform integrations to maintain real-time assistance everywhere you type.</a:t>
            </a:r>
            <a:endParaRPr/>
          </a:p>
        </p:txBody>
      </p:sp>
      <p:sp>
        <p:nvSpPr>
          <p:cNvPr id="194" name="Google Shape;194;p6"/>
          <p:cNvSpPr txBox="1"/>
          <p:nvPr/>
        </p:nvSpPr>
        <p:spPr>
          <a:xfrm>
            <a:off x="6953250" y="2614612"/>
            <a:ext cx="4540567" cy="2742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>
                <a:solidFill>
                  <a:srgbClr val="2563EB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Advanced Writing Insights</a:t>
            </a:r>
            <a:endParaRPr/>
          </a:p>
        </p:txBody>
      </p:sp>
      <p:sp>
        <p:nvSpPr>
          <p:cNvPr id="195" name="Google Shape;195;p6"/>
          <p:cNvSpPr txBox="1"/>
          <p:nvPr/>
        </p:nvSpPr>
        <p:spPr>
          <a:xfrm>
            <a:off x="6629400" y="3031777"/>
            <a:ext cx="4648200" cy="8228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Set custom audience formality and domain goals. Detect passive voice, eliminate wordiness, and optimize text for peak engagement.</a:t>
            </a:r>
            <a:endParaRPr/>
          </a:p>
        </p:txBody>
      </p:sp>
      <p:pic>
        <p:nvPicPr>
          <p:cNvPr descr="image.png" id="196" name="Google Shape;196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14400" y="2637383"/>
            <a:ext cx="28575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6"/>
          <p:cNvSpPr txBox="1"/>
          <p:nvPr/>
        </p:nvSpPr>
        <p:spPr>
          <a:xfrm>
            <a:off x="1123950" y="4188023"/>
            <a:ext cx="42672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5" u="none">
                <a:solidFill>
                  <a:srgbClr val="1D4ED8"/>
                </a:solidFill>
                <a:latin typeface="Inter"/>
                <a:ea typeface="Inter"/>
                <a:cs typeface="Inter"/>
                <a:sym typeface="Inter"/>
              </a:rPr>
              <a:t>CORE FEATURES</a:t>
            </a:r>
            <a:endParaRPr/>
          </a:p>
        </p:txBody>
      </p:sp>
      <p:sp>
        <p:nvSpPr>
          <p:cNvPr id="198" name="Google Shape;198;p6"/>
          <p:cNvSpPr txBox="1"/>
          <p:nvPr/>
        </p:nvSpPr>
        <p:spPr>
          <a:xfrm>
            <a:off x="1123950" y="4397573"/>
            <a:ext cx="426720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>
                <a:solidFill>
                  <a:srgbClr val="1E3A8A"/>
                </a:solidFill>
                <a:latin typeface="Inter"/>
                <a:ea typeface="Inter"/>
                <a:cs typeface="Inter"/>
                <a:sym typeface="Inter"/>
              </a:rPr>
              <a:t>Instant grammar checks, spelling verification, plagiarism screening, and tone detection indicators.</a:t>
            </a:r>
            <a:endParaRPr/>
          </a:p>
        </p:txBody>
      </p:sp>
      <p:pic>
        <p:nvPicPr>
          <p:cNvPr descr="image.png" id="199" name="Google Shape;199;p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629400" y="2637383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6"/>
          <p:cNvSpPr txBox="1"/>
          <p:nvPr/>
        </p:nvSpPr>
        <p:spPr>
          <a:xfrm>
            <a:off x="6838950" y="4188023"/>
            <a:ext cx="42672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5" u="none">
                <a:solidFill>
                  <a:srgbClr val="1D4ED8"/>
                </a:solidFill>
                <a:latin typeface="Inter"/>
                <a:ea typeface="Inter"/>
                <a:cs typeface="Inter"/>
                <a:sym typeface="Inter"/>
              </a:rPr>
              <a:t>PRACTICAL APPLICATION</a:t>
            </a:r>
            <a:endParaRPr/>
          </a:p>
        </p:txBody>
      </p:sp>
      <p:sp>
        <p:nvSpPr>
          <p:cNvPr id="201" name="Google Shape;201;p6"/>
          <p:cNvSpPr txBox="1"/>
          <p:nvPr/>
        </p:nvSpPr>
        <p:spPr>
          <a:xfrm>
            <a:off x="6838950" y="4397573"/>
            <a:ext cx="426720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>
                <a:solidFill>
                  <a:srgbClr val="1E3A8A"/>
                </a:solidFill>
                <a:latin typeface="Inter"/>
                <a:ea typeface="Inter"/>
                <a:cs typeface="Inter"/>
                <a:sym typeface="Inter"/>
              </a:rPr>
              <a:t>Establish role-based preferences to align team writing with standardized corporate brand guidelines.</a:t>
            </a:r>
            <a:endParaRPr/>
          </a:p>
        </p:txBody>
      </p:sp>
      <p:sp>
        <p:nvSpPr>
          <p:cNvPr id="202" name="Google Shape;202;p6"/>
          <p:cNvSpPr txBox="1"/>
          <p:nvPr/>
        </p:nvSpPr>
        <p:spPr>
          <a:xfrm>
            <a:off x="571500" y="476250"/>
            <a:ext cx="11601450" cy="411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Grammarly &amp; Style Optimization</a:t>
            </a:r>
            <a:endParaRPr/>
          </a:p>
        </p:txBody>
      </p:sp>
      <p:sp>
        <p:nvSpPr>
          <p:cNvPr id="203" name="Google Shape;203;p6"/>
          <p:cNvSpPr/>
          <p:nvPr/>
        </p:nvSpPr>
        <p:spPr>
          <a:xfrm>
            <a:off x="571500" y="887610"/>
            <a:ext cx="57150" cy="3048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08" name="Google Shape;20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7"/>
          <p:cNvSpPr txBox="1"/>
          <p:nvPr/>
        </p:nvSpPr>
        <p:spPr>
          <a:xfrm>
            <a:off x="571500" y="2026146"/>
            <a:ext cx="5550693" cy="411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Customer AI Support</a:t>
            </a:r>
            <a:endParaRPr/>
          </a:p>
        </p:txBody>
      </p:sp>
      <p:pic>
        <p:nvPicPr>
          <p:cNvPr descr="image.png" id="210" name="Google Shape;210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34125" y="0"/>
            <a:ext cx="58578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7"/>
          <p:cNvSpPr/>
          <p:nvPr/>
        </p:nvSpPr>
        <p:spPr>
          <a:xfrm>
            <a:off x="571500" y="2437507"/>
            <a:ext cx="57150" cy="3048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7"/>
          <p:cNvSpPr txBox="1"/>
          <p:nvPr/>
        </p:nvSpPr>
        <p:spPr>
          <a:xfrm>
            <a:off x="571500" y="2723257"/>
            <a:ext cx="5550693" cy="3199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24/7 Automated Engagement</a:t>
            </a:r>
            <a:endParaRPr/>
          </a:p>
        </p:txBody>
      </p:sp>
      <p:sp>
        <p:nvSpPr>
          <p:cNvPr id="213" name="Google Shape;213;p7"/>
          <p:cNvSpPr txBox="1"/>
          <p:nvPr/>
        </p:nvSpPr>
        <p:spPr>
          <a:xfrm>
            <a:off x="571500" y="3186112"/>
            <a:ext cx="5286375" cy="8228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Deploy AI chatbots to resolve recurring FAQs, qualify prospective leads, and deliver rapid customer assistance around the clock.</a:t>
            </a:r>
            <a:endParaRPr/>
          </a:p>
        </p:txBody>
      </p:sp>
      <p:sp>
        <p:nvSpPr>
          <p:cNvPr id="214" name="Google Shape;214;p7"/>
          <p:cNvSpPr txBox="1"/>
          <p:nvPr/>
        </p:nvSpPr>
        <p:spPr>
          <a:xfrm>
            <a:off x="571500" y="4008983"/>
            <a:ext cx="5286375" cy="8228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Leverage sentiment analysis algorithms to measure customer emotion in real time and automatically escalate sensitive cases to human agents.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19" name="Google Shape;21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20" name="Google Shape;220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2053530"/>
            <a:ext cx="3492549" cy="34480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21" name="Google Shape;221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49799" y="2053530"/>
            <a:ext cx="3492549" cy="34480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22" name="Google Shape;222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128099" y="2053530"/>
            <a:ext cx="3492549" cy="34480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23" name="Google Shape;223;p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71525" y="2253555"/>
            <a:ext cx="3092499" cy="1905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24" name="Google Shape;224;p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549824" y="2253555"/>
            <a:ext cx="3092499" cy="1905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25" name="Google Shape;225;p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328124" y="2253555"/>
            <a:ext cx="3092499" cy="19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8"/>
          <p:cNvSpPr txBox="1"/>
          <p:nvPr/>
        </p:nvSpPr>
        <p:spPr>
          <a:xfrm>
            <a:off x="771525" y="4310955"/>
            <a:ext cx="3247124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1. Idea Generation</a:t>
            </a:r>
            <a:endParaRPr/>
          </a:p>
        </p:txBody>
      </p:sp>
      <p:sp>
        <p:nvSpPr>
          <p:cNvPr id="227" name="Google Shape;227;p8"/>
          <p:cNvSpPr txBox="1"/>
          <p:nvPr/>
        </p:nvSpPr>
        <p:spPr>
          <a:xfrm>
            <a:off x="771525" y="4615755"/>
            <a:ext cx="3092499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rPr>
              <a:t>Brainstorm fresh blog topics, creative headlines, and structured content outlines in seconds.</a:t>
            </a:r>
            <a:endParaRPr/>
          </a:p>
        </p:txBody>
      </p:sp>
      <p:sp>
        <p:nvSpPr>
          <p:cNvPr id="228" name="Google Shape;228;p8"/>
          <p:cNvSpPr txBox="1"/>
          <p:nvPr/>
        </p:nvSpPr>
        <p:spPr>
          <a:xfrm>
            <a:off x="4549824" y="4310955"/>
            <a:ext cx="3247124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2. Draft Assistance</a:t>
            </a:r>
            <a:endParaRPr/>
          </a:p>
        </p:txBody>
      </p:sp>
      <p:sp>
        <p:nvSpPr>
          <p:cNvPr id="229" name="Google Shape;229;p8"/>
          <p:cNvSpPr txBox="1"/>
          <p:nvPr/>
        </p:nvSpPr>
        <p:spPr>
          <a:xfrm>
            <a:off x="4549824" y="4615755"/>
            <a:ext cx="3092499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rPr>
              <a:t>Generate comprehensive first drafts for articles, social posts, reports, and marketing emails.</a:t>
            </a:r>
            <a:endParaRPr/>
          </a:p>
        </p:txBody>
      </p:sp>
      <p:sp>
        <p:nvSpPr>
          <p:cNvPr id="230" name="Google Shape;230;p8"/>
          <p:cNvSpPr txBox="1"/>
          <p:nvPr/>
        </p:nvSpPr>
        <p:spPr>
          <a:xfrm>
            <a:off x="8328124" y="4310955"/>
            <a:ext cx="3247124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3. Automated Editing</a:t>
            </a:r>
            <a:endParaRPr/>
          </a:p>
        </p:txBody>
      </p:sp>
      <p:sp>
        <p:nvSpPr>
          <p:cNvPr id="231" name="Google Shape;231;p8"/>
          <p:cNvSpPr txBox="1"/>
          <p:nvPr/>
        </p:nvSpPr>
        <p:spPr>
          <a:xfrm>
            <a:off x="8328124" y="4615755"/>
            <a:ext cx="3092499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rPr>
              <a:t>Refine overall structure, enhance narrative flow, and boost audience engagement automatically.</a:t>
            </a:r>
            <a:endParaRPr/>
          </a:p>
        </p:txBody>
      </p:sp>
      <p:pic>
        <p:nvPicPr>
          <p:cNvPr descr="image.png" id="232" name="Google Shape;232;p8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81050" y="2263080"/>
            <a:ext cx="3073449" cy="1885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33" name="Google Shape;233;p8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559349" y="2263080"/>
            <a:ext cx="3073449" cy="1885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34" name="Google Shape;234;p8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8337649" y="2263080"/>
            <a:ext cx="1476375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8"/>
          <p:cNvSpPr txBox="1"/>
          <p:nvPr/>
        </p:nvSpPr>
        <p:spPr>
          <a:xfrm>
            <a:off x="571500" y="476250"/>
            <a:ext cx="11601450" cy="411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AI in Content Creation</a:t>
            </a:r>
            <a:endParaRPr/>
          </a:p>
        </p:txBody>
      </p:sp>
      <p:sp>
        <p:nvSpPr>
          <p:cNvPr id="236" name="Google Shape;236;p8"/>
          <p:cNvSpPr/>
          <p:nvPr/>
        </p:nvSpPr>
        <p:spPr>
          <a:xfrm>
            <a:off x="571500" y="887610"/>
            <a:ext cx="57150" cy="3048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41" name="Google Shape;24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42" name="Google Shape;242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1967805"/>
            <a:ext cx="5334000" cy="3619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43" name="Google Shape;243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1025" y="1977330"/>
            <a:ext cx="5314950" cy="3600450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9"/>
          <p:cNvSpPr txBox="1"/>
          <p:nvPr/>
        </p:nvSpPr>
        <p:spPr>
          <a:xfrm>
            <a:off x="6286500" y="2326183"/>
            <a:ext cx="5600700" cy="2513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61925" spcFirstLastPara="1" rIns="0" wrap="square" tIns="0">
            <a:spAutoFit/>
          </a:bodyPr>
          <a:lstStyle/>
          <a:p>
            <a:pPr indent="0" lvl="0" marL="0" marR="0" rtl="0" algn="l">
              <a:lnSpc>
                <a:spcPct val="11993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>
                <a:solidFill>
                  <a:srgbClr val="2563EB"/>
                </a:solidFill>
                <a:latin typeface="Poppins"/>
                <a:ea typeface="Poppins"/>
                <a:cs typeface="Poppins"/>
                <a:sym typeface="Poppins"/>
              </a:rPr>
              <a:t>Live Transcription</a:t>
            </a:r>
            <a:endParaRPr/>
          </a:p>
        </p:txBody>
      </p:sp>
      <p:sp>
        <p:nvSpPr>
          <p:cNvPr id="245" name="Google Shape;245;p9"/>
          <p:cNvSpPr txBox="1"/>
          <p:nvPr/>
        </p:nvSpPr>
        <p:spPr>
          <a:xfrm>
            <a:off x="6286500" y="2653754"/>
            <a:ext cx="5334000" cy="487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Convert spoken meeting dialogue into highly accurate, searchable text transcripts in real time.</a:t>
            </a:r>
            <a:endParaRPr/>
          </a:p>
        </p:txBody>
      </p:sp>
      <p:sp>
        <p:nvSpPr>
          <p:cNvPr id="246" name="Google Shape;246;p9"/>
          <p:cNvSpPr txBox="1"/>
          <p:nvPr/>
        </p:nvSpPr>
        <p:spPr>
          <a:xfrm>
            <a:off x="6286500" y="3369915"/>
            <a:ext cx="5600700" cy="2513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09550" spcFirstLastPara="1" rIns="0" wrap="square" tIns="0">
            <a:spAutoFit/>
          </a:bodyPr>
          <a:lstStyle/>
          <a:p>
            <a:pPr indent="0" lvl="0" marL="0" marR="0" rtl="0" algn="l">
              <a:lnSpc>
                <a:spcPct val="11993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>
                <a:solidFill>
                  <a:srgbClr val="2563EB"/>
                </a:solidFill>
                <a:latin typeface="Poppins"/>
                <a:ea typeface="Poppins"/>
                <a:cs typeface="Poppins"/>
                <a:sym typeface="Poppins"/>
              </a:rPr>
              <a:t>Action Item Extraction</a:t>
            </a:r>
            <a:endParaRPr/>
          </a:p>
        </p:txBody>
      </p:sp>
      <p:sp>
        <p:nvSpPr>
          <p:cNvPr id="247" name="Google Shape;247;p9"/>
          <p:cNvSpPr txBox="1"/>
          <p:nvPr/>
        </p:nvSpPr>
        <p:spPr>
          <a:xfrm>
            <a:off x="6286500" y="3697485"/>
            <a:ext cx="5334000" cy="487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AI automatically summarizes key decisions, highlights deadlines, and assigns responsibilities.</a:t>
            </a:r>
            <a:endParaRPr/>
          </a:p>
        </p:txBody>
      </p:sp>
      <p:sp>
        <p:nvSpPr>
          <p:cNvPr id="248" name="Google Shape;248;p9"/>
          <p:cNvSpPr txBox="1"/>
          <p:nvPr/>
        </p:nvSpPr>
        <p:spPr>
          <a:xfrm>
            <a:off x="6286500" y="4413646"/>
            <a:ext cx="5600700" cy="2513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66700" spcFirstLastPara="1" rIns="0" wrap="square" tIns="0">
            <a:spAutoFit/>
          </a:bodyPr>
          <a:lstStyle/>
          <a:p>
            <a:pPr indent="0" lvl="0" marL="0" marR="0" rtl="0" algn="l">
              <a:lnSpc>
                <a:spcPct val="11993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>
                <a:solidFill>
                  <a:srgbClr val="2563EB"/>
                </a:solidFill>
                <a:latin typeface="Poppins"/>
                <a:ea typeface="Poppins"/>
                <a:cs typeface="Poppins"/>
                <a:sym typeface="Poppins"/>
              </a:rPr>
              <a:t>Seamless Translation</a:t>
            </a:r>
            <a:endParaRPr/>
          </a:p>
        </p:txBody>
      </p:sp>
      <p:sp>
        <p:nvSpPr>
          <p:cNvPr id="249" name="Google Shape;249;p9"/>
          <p:cNvSpPr txBox="1"/>
          <p:nvPr/>
        </p:nvSpPr>
        <p:spPr>
          <a:xfrm>
            <a:off x="6286500" y="4741217"/>
            <a:ext cx="5334000" cy="487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Break cross-border language barriers across global teams with instantaneous translation.</a:t>
            </a:r>
            <a:endParaRPr/>
          </a:p>
        </p:txBody>
      </p:sp>
      <p:pic>
        <p:nvPicPr>
          <p:cNvPr descr="image.png" id="250" name="Google Shape;250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86500" y="2335708"/>
            <a:ext cx="161925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51" name="Google Shape;251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286500" y="3379440"/>
            <a:ext cx="20955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52" name="Google Shape;252;p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286500" y="4423171"/>
            <a:ext cx="266700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9"/>
          <p:cNvSpPr txBox="1"/>
          <p:nvPr/>
        </p:nvSpPr>
        <p:spPr>
          <a:xfrm>
            <a:off x="571500" y="476250"/>
            <a:ext cx="11601450" cy="411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Meetings &amp; Collaboration</a:t>
            </a:r>
            <a:endParaRPr/>
          </a:p>
        </p:txBody>
      </p:sp>
      <p:sp>
        <p:nvSpPr>
          <p:cNvPr id="254" name="Google Shape;254;p9"/>
          <p:cNvSpPr/>
          <p:nvPr/>
        </p:nvSpPr>
        <p:spPr>
          <a:xfrm>
            <a:off x="571500" y="887610"/>
            <a:ext cx="57150" cy="3048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59" name="Google Shape;259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10"/>
          <p:cNvSpPr/>
          <p:nvPr/>
        </p:nvSpPr>
        <p:spPr>
          <a:xfrm>
            <a:off x="571500" y="2200275"/>
            <a:ext cx="11049000" cy="636240"/>
          </a:xfrm>
          <a:prstGeom prst="roundRect">
            <a:avLst>
              <a:gd fmla="val 17964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0"/>
          <p:cNvSpPr txBox="1"/>
          <p:nvPr/>
        </p:nvSpPr>
        <p:spPr>
          <a:xfrm>
            <a:off x="1143000" y="2371725"/>
            <a:ext cx="10248900" cy="2933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Human Verification First:</a:t>
            </a:r>
            <a:r>
              <a:rPr b="0" i="0" lang="en-US" sz="1350" u="none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AI is an assistant—always verify facts, tone, and specific context before dispatching messages.</a:t>
            </a:r>
            <a:endParaRPr/>
          </a:p>
        </p:txBody>
      </p:sp>
      <p:sp>
        <p:nvSpPr>
          <p:cNvPr id="262" name="Google Shape;262;p10"/>
          <p:cNvSpPr/>
          <p:nvPr/>
        </p:nvSpPr>
        <p:spPr>
          <a:xfrm>
            <a:off x="571500" y="2988915"/>
            <a:ext cx="11049000" cy="636240"/>
          </a:xfrm>
          <a:prstGeom prst="roundRect">
            <a:avLst>
              <a:gd fmla="val 17964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0"/>
          <p:cNvSpPr txBox="1"/>
          <p:nvPr/>
        </p:nvSpPr>
        <p:spPr>
          <a:xfrm>
            <a:off x="1143000" y="3160365"/>
            <a:ext cx="10248900" cy="2933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Maintain Authenticity:</a:t>
            </a:r>
            <a:r>
              <a:rPr b="0" i="0" lang="en-US" sz="1350" u="none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Use generative AI to enhance and polish your natural voice, not replace your personal perspective.</a:t>
            </a:r>
            <a:endParaRPr/>
          </a:p>
        </p:txBody>
      </p:sp>
      <p:sp>
        <p:nvSpPr>
          <p:cNvPr id="264" name="Google Shape;264;p10"/>
          <p:cNvSpPr/>
          <p:nvPr/>
        </p:nvSpPr>
        <p:spPr>
          <a:xfrm>
            <a:off x="571500" y="3777555"/>
            <a:ext cx="11049000" cy="636240"/>
          </a:xfrm>
          <a:prstGeom prst="roundRect">
            <a:avLst>
              <a:gd fmla="val 17964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10"/>
          <p:cNvSpPr txBox="1"/>
          <p:nvPr/>
        </p:nvSpPr>
        <p:spPr>
          <a:xfrm>
            <a:off x="1143000" y="3949005"/>
            <a:ext cx="10248900" cy="2933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Protect Data Privacy:</a:t>
            </a:r>
            <a:r>
              <a:rPr b="0" i="0" lang="en-US" sz="1350" u="none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Avoid inputting confidential business metrics or personal identifiable information into public AI models.</a:t>
            </a:r>
            <a:endParaRPr/>
          </a:p>
        </p:txBody>
      </p:sp>
      <p:sp>
        <p:nvSpPr>
          <p:cNvPr id="266" name="Google Shape;266;p10"/>
          <p:cNvSpPr/>
          <p:nvPr/>
        </p:nvSpPr>
        <p:spPr>
          <a:xfrm>
            <a:off x="571500" y="4566195"/>
            <a:ext cx="11049000" cy="636240"/>
          </a:xfrm>
          <a:prstGeom prst="roundRect">
            <a:avLst>
              <a:gd fmla="val 17964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10"/>
          <p:cNvSpPr txBox="1"/>
          <p:nvPr/>
        </p:nvSpPr>
        <p:spPr>
          <a:xfrm>
            <a:off x="1143000" y="4737645"/>
            <a:ext cx="10248900" cy="2933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Combine Judgment with Efficiency:</a:t>
            </a:r>
            <a:r>
              <a:rPr b="0" i="0" lang="en-US" sz="1350" u="none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 Optimal communication stems from pairing AI speed with human critical thinking.</a:t>
            </a:r>
            <a:endParaRPr/>
          </a:p>
        </p:txBody>
      </p:sp>
      <p:sp>
        <p:nvSpPr>
          <p:cNvPr id="268" name="Google Shape;268;p10"/>
          <p:cNvSpPr/>
          <p:nvPr/>
        </p:nvSpPr>
        <p:spPr>
          <a:xfrm>
            <a:off x="571500" y="2826990"/>
            <a:ext cx="110490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10"/>
          <p:cNvSpPr/>
          <p:nvPr/>
        </p:nvSpPr>
        <p:spPr>
          <a:xfrm>
            <a:off x="571500" y="3615630"/>
            <a:ext cx="110490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10"/>
          <p:cNvSpPr/>
          <p:nvPr/>
        </p:nvSpPr>
        <p:spPr>
          <a:xfrm>
            <a:off x="571500" y="4404270"/>
            <a:ext cx="110490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10"/>
          <p:cNvSpPr/>
          <p:nvPr/>
        </p:nvSpPr>
        <p:spPr>
          <a:xfrm>
            <a:off x="571500" y="5192910"/>
            <a:ext cx="110490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272" name="Google Shape;272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1525" y="2395537"/>
            <a:ext cx="266700" cy="2190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73" name="Google Shape;273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1525" y="3184177"/>
            <a:ext cx="209550" cy="2190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74" name="Google Shape;274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71525" y="3972817"/>
            <a:ext cx="209550" cy="2190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75" name="Google Shape;275;p1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71525" y="4761458"/>
            <a:ext cx="266700" cy="219075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10"/>
          <p:cNvSpPr txBox="1"/>
          <p:nvPr/>
        </p:nvSpPr>
        <p:spPr>
          <a:xfrm>
            <a:off x="571500" y="476250"/>
            <a:ext cx="11601450" cy="411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Best Practices &amp; Ethics</a:t>
            </a:r>
            <a:endParaRPr/>
          </a:p>
        </p:txBody>
      </p:sp>
      <p:sp>
        <p:nvSpPr>
          <p:cNvPr id="277" name="Google Shape;277;p10"/>
          <p:cNvSpPr/>
          <p:nvPr/>
        </p:nvSpPr>
        <p:spPr>
          <a:xfrm>
            <a:off x="571500" y="887610"/>
            <a:ext cx="57150" cy="3048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82" name="Google Shape;282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83" name="Google Shape;283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2405955"/>
            <a:ext cx="5334000" cy="1276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84" name="Google Shape;284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3872805"/>
            <a:ext cx="5334000" cy="1276350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11"/>
          <p:cNvSpPr txBox="1"/>
          <p:nvPr/>
        </p:nvSpPr>
        <p:spPr>
          <a:xfrm>
            <a:off x="6477000" y="2417564"/>
            <a:ext cx="5400675" cy="7313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Transforming Enterprise Communication</a:t>
            </a:r>
            <a:endParaRPr/>
          </a:p>
        </p:txBody>
      </p:sp>
      <p:sp>
        <p:nvSpPr>
          <p:cNvPr id="286" name="Google Shape;286;p11"/>
          <p:cNvSpPr txBox="1"/>
          <p:nvPr/>
        </p:nvSpPr>
        <p:spPr>
          <a:xfrm>
            <a:off x="6477000" y="3339405"/>
            <a:ext cx="5143500" cy="8228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AI adoption across writing and communication channels converts tedious administrative tasks into streamlined automated workflows.</a:t>
            </a:r>
            <a:endParaRPr/>
          </a:p>
        </p:txBody>
      </p:sp>
      <p:sp>
        <p:nvSpPr>
          <p:cNvPr id="287" name="Google Shape;287;p11"/>
          <p:cNvSpPr txBox="1"/>
          <p:nvPr/>
        </p:nvSpPr>
        <p:spPr>
          <a:xfrm>
            <a:off x="6477000" y="4314676"/>
            <a:ext cx="5143500" cy="8228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By pairing smart tools like Grammarly and NLP assistants with human oversight, teams achieve unmatched clarity, speed, and consistency.</a:t>
            </a:r>
            <a:endParaRPr/>
          </a:p>
        </p:txBody>
      </p:sp>
      <p:sp>
        <p:nvSpPr>
          <p:cNvPr id="288" name="Google Shape;288;p11"/>
          <p:cNvSpPr txBox="1"/>
          <p:nvPr/>
        </p:nvSpPr>
        <p:spPr>
          <a:xfrm>
            <a:off x="809625" y="2644080"/>
            <a:ext cx="485775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00" u="none">
                <a:solidFill>
                  <a:srgbClr val="2563EB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70%</a:t>
            </a:r>
            <a:endParaRPr/>
          </a:p>
        </p:txBody>
      </p:sp>
      <p:sp>
        <p:nvSpPr>
          <p:cNvPr id="289" name="Google Shape;289;p11"/>
          <p:cNvSpPr txBox="1"/>
          <p:nvPr/>
        </p:nvSpPr>
        <p:spPr>
          <a:xfrm>
            <a:off x="809625" y="3253680"/>
            <a:ext cx="485775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>
                <a:solidFill>
                  <a:srgbClr val="64748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Inbox Time Saved</a:t>
            </a:r>
            <a:endParaRPr/>
          </a:p>
        </p:txBody>
      </p:sp>
      <p:sp>
        <p:nvSpPr>
          <p:cNvPr id="290" name="Google Shape;290;p11"/>
          <p:cNvSpPr txBox="1"/>
          <p:nvPr/>
        </p:nvSpPr>
        <p:spPr>
          <a:xfrm>
            <a:off x="809625" y="4110930"/>
            <a:ext cx="485775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00" u="none">
                <a:solidFill>
                  <a:srgbClr val="2563EB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24/7</a:t>
            </a:r>
            <a:endParaRPr/>
          </a:p>
        </p:txBody>
      </p:sp>
      <p:sp>
        <p:nvSpPr>
          <p:cNvPr id="291" name="Google Shape;291;p11"/>
          <p:cNvSpPr txBox="1"/>
          <p:nvPr/>
        </p:nvSpPr>
        <p:spPr>
          <a:xfrm>
            <a:off x="809625" y="4720530"/>
            <a:ext cx="485775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>
                <a:solidFill>
                  <a:srgbClr val="64748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Support Coverage</a:t>
            </a:r>
            <a:endParaRPr/>
          </a:p>
        </p:txBody>
      </p:sp>
      <p:sp>
        <p:nvSpPr>
          <p:cNvPr id="292" name="Google Shape;292;p11"/>
          <p:cNvSpPr txBox="1"/>
          <p:nvPr/>
        </p:nvSpPr>
        <p:spPr>
          <a:xfrm>
            <a:off x="571500" y="476250"/>
            <a:ext cx="11601450" cy="411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Core Business Impact</a:t>
            </a:r>
            <a:endParaRPr/>
          </a:p>
        </p:txBody>
      </p:sp>
      <p:sp>
        <p:nvSpPr>
          <p:cNvPr id="293" name="Google Shape;293;p11"/>
          <p:cNvSpPr/>
          <p:nvPr/>
        </p:nvSpPr>
        <p:spPr>
          <a:xfrm>
            <a:off x="571500" y="887610"/>
            <a:ext cx="57150" cy="3048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2"/>
          <p:cNvSpPr txBox="1"/>
          <p:nvPr/>
        </p:nvSpPr>
        <p:spPr>
          <a:xfrm>
            <a:off x="2095500" y="2051744"/>
            <a:ext cx="8001000" cy="7314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99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Questions &amp; Discussion</a:t>
            </a:r>
            <a:endParaRPr/>
          </a:p>
        </p:txBody>
      </p:sp>
      <p:sp>
        <p:nvSpPr>
          <p:cNvPr id="299" name="Google Shape;299;p12"/>
          <p:cNvSpPr txBox="1"/>
          <p:nvPr/>
        </p:nvSpPr>
        <p:spPr>
          <a:xfrm>
            <a:off x="2286000" y="2935634"/>
            <a:ext cx="7620000" cy="6703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rPr>
              <a:t>Thank you for exploring AI in Communication. Ready to transform your daily writing workflows?</a:t>
            </a:r>
            <a:endParaRPr/>
          </a:p>
        </p:txBody>
      </p:sp>
      <p:pic>
        <p:nvPicPr>
          <p:cNvPr descr="image.png" id="300" name="Google Shape;300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97981" y="4282231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01" name="Google Shape;301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46018" y="4282231"/>
            <a:ext cx="228600" cy="22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</cp:coreProperties>
</file>