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E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412480" y="-274320"/>
            <a:ext cx="4206240" cy="7315200"/>
          </a:xfrm>
          <a:prstGeom prst="roundRect">
            <a:avLst/>
          </a:prstGeom>
          <a:solidFill>
            <a:srgbClr val="192F52"/>
          </a:solidFill>
          <a:ln w="10160">
            <a:solidFill>
              <a:srgbClr val="19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144000" y="640080"/>
            <a:ext cx="2286000" cy="2286000"/>
          </a:xfrm>
          <a:prstGeom prst="round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738360" y="1234440"/>
            <a:ext cx="1097280" cy="1097280"/>
          </a:xfrm>
          <a:prstGeom prst="roundRect">
            <a:avLst/>
          </a:prstGeom>
          <a:solidFill>
            <a:srgbClr val="64D8DA"/>
          </a:solidFill>
          <a:ln w="10160">
            <a:solidFill>
              <a:srgbClr val="64D8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869680" y="3337560"/>
            <a:ext cx="2651760" cy="1371600"/>
          </a:xfrm>
          <a:prstGeom prst="roundRect">
            <a:avLst/>
          </a:prstGeom>
          <a:solidFill>
            <a:srgbClr val="244269"/>
          </a:solidFill>
          <a:ln w="10160">
            <a:solidFill>
              <a:srgbClr val="244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685800"/>
            <a:ext cx="5029200" cy="292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00" b="1" i="0">
                <a:solidFill>
                  <a:srgbClr val="64D8DA"/>
                </a:solidFill>
                <a:latin typeface="Aptos"/>
              </a:rPr>
              <a:t>DAY 08 • TRAINING MODULE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325880"/>
            <a:ext cx="7498079" cy="12344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"/>
              </a:rPr>
              <a:t>AI for Office
&amp; Productivity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907792"/>
            <a:ext cx="6583680" cy="6858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D7E2F3"/>
                </a:solidFill>
                <a:latin typeface="Aptos"/>
              </a:rPr>
              <a:t>Google Gemini • ChatGPT • Microsoft Copilot • Docs &amp; Sheets</a:t>
            </a:r>
          </a:p>
        </p:txBody>
      </p:sp>
      <p:sp>
        <p:nvSpPr>
          <p:cNvPr id="9" name="Rectangle 8"/>
          <p:cNvSpPr/>
          <p:nvPr/>
        </p:nvSpPr>
        <p:spPr>
          <a:xfrm>
            <a:off x="713232" y="3977639"/>
            <a:ext cx="6217920" cy="73152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3232" y="4343400"/>
            <a:ext cx="6400800" cy="7315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Aptos"/>
              </a:rPr>
              <a:t>Research smarter. Draft clearly. Automate routine work.
Verify results and collaborate responsibly.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6199632"/>
            <a:ext cx="594360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64D8DA"/>
                </a:solidFill>
                <a:latin typeface="Aptos"/>
              </a:rPr>
              <a:t>CLASS SESSION  •  9:00 AM–1:00 PM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510528"/>
            <a:ext cx="4572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B9C7DD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00" b="1" i="0">
                <a:solidFill>
                  <a:srgbClr val="3066DC"/>
                </a:solidFill>
                <a:latin typeface="Aptos"/>
              </a:rPr>
              <a:t>01 • LEARNING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120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600" b="1" i="0">
                <a:solidFill>
                  <a:srgbClr val="121E38"/>
                </a:solidFill>
                <a:latin typeface="Aptos"/>
              </a:rPr>
              <a:t>What you will be able to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8404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50" b="0" i="0">
                <a:solidFill>
                  <a:srgbClr val="5D6A7E"/>
                </a:solidFill>
                <a:latin typeface="Aptos"/>
              </a:rPr>
              <a:t>By the end of the session, learners should be able to apply AI to common office tasks—not simply generate text.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D6A7E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85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5257800" cy="160020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160020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491032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Find &amp; organize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4892040" cy="9418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0" i="0">
                <a:solidFill>
                  <a:srgbClr val="273244"/>
                </a:solidFill>
                <a:latin typeface="Aptos"/>
              </a:rPr>
              <a:t>Use AI-assisted search and summarization to turn information into clear notes.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257800" cy="160020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691640"/>
            <a:ext cx="73152" cy="160020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856232"/>
            <a:ext cx="491032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Draft &amp; improve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40280"/>
            <a:ext cx="4892040" cy="9418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0" i="0">
                <a:solidFill>
                  <a:srgbClr val="273244"/>
                </a:solidFill>
                <a:latin typeface="Aptos"/>
              </a:rPr>
              <a:t>Create and revise emails, reports, meeting notes, and documents.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657600"/>
            <a:ext cx="5257800" cy="160020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94360" y="3657600"/>
            <a:ext cx="73152" cy="160020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5528" y="3822191"/>
            <a:ext cx="491032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Plan &amp; automate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4206240"/>
            <a:ext cx="4892040" cy="9418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0" i="0">
                <a:solidFill>
                  <a:srgbClr val="273244"/>
                </a:solidFill>
                <a:latin typeface="Aptos"/>
              </a:rPr>
              <a:t>Break repeatable work into steps, templates, checklists, and workflows.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657600"/>
            <a:ext cx="5257800" cy="160020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17920" y="3657600"/>
            <a:ext cx="73152" cy="1600200"/>
          </a:xfrm>
          <a:prstGeom prst="rect">
            <a:avLst/>
          </a:prstGeom>
          <a:solidFill>
            <a:srgbClr val="121E38"/>
          </a:solidFill>
          <a:ln w="10160">
            <a:solidFill>
              <a:srgbClr val="121E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3822191"/>
            <a:ext cx="491032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Collaborate safely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4206240"/>
            <a:ext cx="4892040" cy="9418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0" i="0">
                <a:solidFill>
                  <a:srgbClr val="273244"/>
                </a:solidFill>
                <a:latin typeface="Aptos"/>
              </a:rPr>
              <a:t>Share useful outputs while checking accuracy, privacy, and permissions.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" y="5715000"/>
            <a:ext cx="11036808" cy="68580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E5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86384" y="5824728"/>
            <a:ext cx="10597896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50" b="1" i="0">
                <a:solidFill>
                  <a:srgbClr val="22A4A8"/>
                </a:solidFill>
                <a:latin typeface="Aptos"/>
              </a:rPr>
              <a:t>CORE PRINCIPLE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" y="6080760"/>
            <a:ext cx="10597896" cy="640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20" b="0" i="0" dirty="0">
                <a:solidFill>
                  <a:srgbClr val="273244"/>
                </a:solidFill>
                <a:latin typeface="Aptos"/>
              </a:rPr>
              <a:t>AI is an assistant, not an authority: the user remains responsible for the final work.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00" b="1" i="0">
                <a:solidFill>
                  <a:srgbClr val="3066DC"/>
                </a:solidFill>
                <a:latin typeface="Aptos"/>
              </a:rPr>
              <a:t>02 •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120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600" b="1" i="0">
                <a:solidFill>
                  <a:srgbClr val="121E38"/>
                </a:solidFill>
                <a:latin typeface="Aptos"/>
              </a:rPr>
              <a:t>AI assistants: strengths and limits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8404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50" b="0" i="0">
                <a:solidFill>
                  <a:srgbClr val="5D6A7E"/>
                </a:solidFill>
                <a:latin typeface="Aptos"/>
              </a:rPr>
              <a:t>Generative AI predicts and creates useful responses from patterns in data and the context you provide.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D6A7E"/>
                </a:solidFill>
                <a:latin typeface="Apto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85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5303520" cy="342900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342900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495604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Good 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4937759" cy="2880789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 dirty="0">
                <a:solidFill>
                  <a:srgbClr val="273244"/>
                </a:solidFill>
                <a:latin typeface="Aptos"/>
              </a:rPr>
              <a:t>• First drafts and rewrites
• Summaries and structured notes
• Brainstorming and explanations
• Turning instructions into tables, checklists, or plans
• Helping explore formulas or code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303520" cy="342900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691640"/>
            <a:ext cx="73152" cy="342900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856232"/>
            <a:ext cx="495604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Needs human review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40280"/>
            <a:ext cx="4937759" cy="260379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 dirty="0">
                <a:solidFill>
                  <a:srgbClr val="273244"/>
                </a:solidFill>
                <a:latin typeface="Aptos"/>
              </a:rPr>
              <a:t>• Facts, citations, dates, and current policies
• Calculations and spreadsheet formulas
• Sensitive or high-impact decisions
• Legal, medical, financial, or HR conclusions
• Anything involving private or confidential data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5440680"/>
            <a:ext cx="10881360" cy="713232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F4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6384" y="5550408"/>
            <a:ext cx="10552176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50" b="1" i="0">
                <a:solidFill>
                  <a:srgbClr val="3066DC"/>
                </a:solidFill>
                <a:latin typeface="Aptos"/>
              </a:rPr>
              <a:t>REMEMBER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" y="5806440"/>
            <a:ext cx="10552176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20" b="0" i="0">
                <a:solidFill>
                  <a:srgbClr val="273244"/>
                </a:solidFill>
                <a:latin typeface="Aptos"/>
              </a:rPr>
              <a:t>AI can sound confident while being wrong. Verify important claims with trustworthy sources and original records.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00" b="1" i="0">
                <a:solidFill>
                  <a:srgbClr val="3066DC"/>
                </a:solidFill>
                <a:latin typeface="Aptos"/>
              </a:rPr>
              <a:t>03 • RESEARCH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120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600" b="1" i="0">
                <a:solidFill>
                  <a:srgbClr val="121E38"/>
                </a:solidFill>
                <a:latin typeface="Aptos"/>
              </a:rPr>
              <a:t>AI-powered search &amp; knowledge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8404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50" b="0" i="0">
                <a:solidFill>
                  <a:srgbClr val="5D6A7E"/>
                </a:solidFill>
                <a:latin typeface="Aptos"/>
              </a:rPr>
              <a:t>Use AI to orient yourself quickly, then confirm key claims in reliable source material.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D6A7E"/>
                </a:solidFill>
                <a:latin typeface="Apto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85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3520440" cy="1874519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1874519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317296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400" b="1" i="0">
                <a:solidFill>
                  <a:srgbClr val="121E38"/>
                </a:solidFill>
                <a:latin typeface="Aptos"/>
              </a:rPr>
              <a:t>1. Ask a focused question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3154680" cy="121615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 dirty="0">
                <a:solidFill>
                  <a:srgbClr val="273244"/>
                </a:solidFill>
                <a:latin typeface="Aptos"/>
              </a:rPr>
              <a:t>Name the topic, audience, time period, region, and what decision the research should support.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691640"/>
            <a:ext cx="3520440" cy="1874519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3400" y="1691640"/>
            <a:ext cx="73152" cy="1874519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44568" y="1856232"/>
            <a:ext cx="317296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400" b="1" i="0">
                <a:solidFill>
                  <a:srgbClr val="121E38"/>
                </a:solidFill>
                <a:latin typeface="Aptos"/>
              </a:rPr>
              <a:t>2. Request a structure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240280"/>
            <a:ext cx="3154680" cy="121615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 dirty="0">
                <a:solidFill>
                  <a:srgbClr val="273244"/>
                </a:solidFill>
                <a:latin typeface="Aptos"/>
              </a:rPr>
              <a:t>Ask for a summary, comparison table, glossary, key questions, or list of source types to check.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91640"/>
            <a:ext cx="3520440" cy="1874519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2440" y="1691640"/>
            <a:ext cx="73152" cy="1874519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93608" y="1856232"/>
            <a:ext cx="317296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400" b="1" i="0">
                <a:solidFill>
                  <a:srgbClr val="121E38"/>
                </a:solidFill>
                <a:latin typeface="Aptos"/>
              </a:rPr>
              <a:t>3. Verify the answer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Open original sources. Check publication date, author, evidence, context, and whether sources agree.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" y="3977639"/>
            <a:ext cx="10927080" cy="105156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E8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6384" y="4087368"/>
            <a:ext cx="10597896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50" b="1" i="0">
                <a:solidFill>
                  <a:srgbClr val="3066DC"/>
                </a:solidFill>
                <a:latin typeface="Aptos"/>
              </a:rPr>
              <a:t>EXAMPLE PROMPT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343400"/>
            <a:ext cx="10597896" cy="61264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“Explain the main differences between Google Docs and Microsoft Word for a small training team. Use a comparison table, identify features that may vary by plan, and list claims I should verify in official documentation.”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349240"/>
            <a:ext cx="10698480" cy="84946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400" b="1" i="0" dirty="0">
                <a:solidFill>
                  <a:srgbClr val="273244"/>
                </a:solidFill>
                <a:latin typeface="Aptos"/>
              </a:rPr>
              <a:t>Knowledge management tip: save verified summaries with a title, date, owner, source links, and review date.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04 • PROMPTING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48013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400" b="1" i="0" dirty="0">
                <a:solidFill>
                  <a:srgbClr val="121E38"/>
                </a:solidFill>
                <a:latin typeface="Aptos"/>
              </a:rPr>
              <a:t>Write prompts that produce useful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 strong prompt gives the assistant enough context to deliver a relevant first draft.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91640"/>
            <a:ext cx="3429000" cy="105156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640080" y="1691640"/>
            <a:ext cx="73152" cy="105156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841247" y="1856232"/>
            <a:ext cx="30815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ROLE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240280"/>
            <a:ext cx="306324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What perspective should it use?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91640"/>
            <a:ext cx="3429000" cy="105156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4434840" y="1691640"/>
            <a:ext cx="73152" cy="105156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4636008" y="1856232"/>
            <a:ext cx="30815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TASK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8" y="2240280"/>
            <a:ext cx="306324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What exactly should it produce?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691640"/>
            <a:ext cx="3429000" cy="105156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Rectangle 15"/>
          <p:cNvSpPr/>
          <p:nvPr/>
        </p:nvSpPr>
        <p:spPr>
          <a:xfrm>
            <a:off x="8229600" y="1691640"/>
            <a:ext cx="73152" cy="105156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8430768" y="1856232"/>
            <a:ext cx="30815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CONTEXT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0768" y="2240280"/>
            <a:ext cx="30632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Who is it for? What background matters?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063239"/>
            <a:ext cx="3429000" cy="1216151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Rectangle 19"/>
          <p:cNvSpPr/>
          <p:nvPr/>
        </p:nvSpPr>
        <p:spPr>
          <a:xfrm>
            <a:off x="640080" y="3063240"/>
            <a:ext cx="73152" cy="105156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1" name="TextBox 20"/>
          <p:cNvSpPr txBox="1"/>
          <p:nvPr/>
        </p:nvSpPr>
        <p:spPr>
          <a:xfrm>
            <a:off x="841247" y="3227832"/>
            <a:ext cx="30815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FORMAT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7" y="3611880"/>
            <a:ext cx="30632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Email, table, checklist, outline, or steps?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34840" y="3063240"/>
            <a:ext cx="3429000" cy="137160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ectangle 23"/>
          <p:cNvSpPr/>
          <p:nvPr/>
        </p:nvSpPr>
        <p:spPr>
          <a:xfrm>
            <a:off x="4434840" y="3063240"/>
            <a:ext cx="73152" cy="105156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4636008" y="3227832"/>
            <a:ext cx="30815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CONSTRAINTS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36008" y="3611880"/>
            <a:ext cx="30632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Length, tone, language, deadline, or exclusions?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3063240"/>
            <a:ext cx="3429000" cy="137160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8" name="Rectangle 27"/>
          <p:cNvSpPr/>
          <p:nvPr/>
        </p:nvSpPr>
        <p:spPr>
          <a:xfrm>
            <a:off x="8229600" y="3063240"/>
            <a:ext cx="73152" cy="105156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9" name="TextBox 28"/>
          <p:cNvSpPr txBox="1"/>
          <p:nvPr/>
        </p:nvSpPr>
        <p:spPr>
          <a:xfrm>
            <a:off x="8430768" y="3227832"/>
            <a:ext cx="30815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CHECK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30768" y="3611880"/>
            <a:ext cx="30632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Ask it to flag assumptions and uncertain details.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8368" y="4800599"/>
            <a:ext cx="10853928" cy="1468315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E8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2" name="TextBox 31"/>
          <p:cNvSpPr txBox="1"/>
          <p:nvPr/>
        </p:nvSpPr>
        <p:spPr>
          <a:xfrm>
            <a:off x="822959" y="4910328"/>
            <a:ext cx="1050645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WEAK → STRONGER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5166360"/>
            <a:ext cx="10506456" cy="84946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Weak: “Write an email.”
Stronger: “Draft a polite 120-word email to staff announcing Friday’s training at 10:00 AM. Include the purpose, what to bring, and a request to confirm attendance. Use a clear subject line and do not invent a venue.”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05 • DOCUMENT PRODUCTIVITY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4168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800" b="1" i="0" dirty="0">
                <a:solidFill>
                  <a:srgbClr val="121E38"/>
                </a:solidFill>
                <a:latin typeface="Aptos"/>
              </a:rPr>
              <a:t>Drafting, editing &amp; proofreading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can help improve clarity and structure while preserving the writer’s intended meaning.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3520440" cy="201168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201168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Draft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Create an outline, first draft, subject line, report section, or standard operating procedure from supplied facts.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691640"/>
            <a:ext cx="3520440" cy="201168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4343400" y="1691640"/>
            <a:ext cx="73152" cy="201168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454456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Edit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Ask for clearer wording, a more professional tone, shorter sentences, consistent headings, or plain-English explanations.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91640"/>
            <a:ext cx="3520440" cy="201168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Rectangle 15"/>
          <p:cNvSpPr/>
          <p:nvPr/>
        </p:nvSpPr>
        <p:spPr>
          <a:xfrm>
            <a:off x="8092440" y="1691640"/>
            <a:ext cx="73152" cy="201168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829360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Proofread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Check grammar, spelling, punctuation, formatting consistency, and ambiguity—then inspect every suggested change.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" y="4160520"/>
            <a:ext cx="10927080" cy="91440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F4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TextBox 19"/>
          <p:cNvSpPr txBox="1"/>
          <p:nvPr/>
        </p:nvSpPr>
        <p:spPr>
          <a:xfrm>
            <a:off x="786384" y="4270248"/>
            <a:ext cx="1059789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SAFE EDITING PROMPT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526280"/>
            <a:ext cx="10597896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“Proofread the text below for grammar, spelling, and clarity. Keep the facts and meaning unchanged. List any uncertain wording separately; do not add new facts.”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349240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273244"/>
                </a:solidFill>
                <a:latin typeface="Aptos"/>
              </a:rPr>
              <a:t>Practical output: a clean document, a list of edits, and a short note describing any facts that still need confirmation.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06 • PROCESS IMPROVEMENT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4168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800" b="1" i="0" dirty="0">
                <a:solidFill>
                  <a:srgbClr val="121E38"/>
                </a:solidFill>
                <a:latin typeface="Aptos"/>
              </a:rPr>
              <a:t>AI for workflow automation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Automation is most effective when the task is repetitive, rules are clear, and exceptions are understood.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691640"/>
            <a:ext cx="3456432" cy="1115568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621792" y="1691640"/>
            <a:ext cx="73152" cy="1115568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822960" y="1856232"/>
            <a:ext cx="31089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MAP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240280"/>
            <a:ext cx="3090672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Write each step in the current process.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3983" y="1691640"/>
            <a:ext cx="3456432" cy="1115568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4443983" y="1691640"/>
            <a:ext cx="73152" cy="1115568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4645151" y="1856232"/>
            <a:ext cx="31089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STANDARDIZE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5151" y="2240280"/>
            <a:ext cx="3090672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Agree on fields, naming rules, and decision criteria.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66175" y="1691640"/>
            <a:ext cx="3456432" cy="1115568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Rectangle 15"/>
          <p:cNvSpPr/>
          <p:nvPr/>
        </p:nvSpPr>
        <p:spPr>
          <a:xfrm>
            <a:off x="8266175" y="1691640"/>
            <a:ext cx="73152" cy="1115568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8467344" y="1856232"/>
            <a:ext cx="31089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ASSIST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67344" y="2240280"/>
            <a:ext cx="3090672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Use AI to draft templates, classify text, or suggest next steps.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" y="3108960"/>
            <a:ext cx="3456432" cy="1115568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Rectangle 19"/>
          <p:cNvSpPr/>
          <p:nvPr/>
        </p:nvSpPr>
        <p:spPr>
          <a:xfrm>
            <a:off x="621792" y="3108960"/>
            <a:ext cx="73152" cy="1115568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1" name="TextBox 20"/>
          <p:cNvSpPr txBox="1"/>
          <p:nvPr/>
        </p:nvSpPr>
        <p:spPr>
          <a:xfrm>
            <a:off x="822960" y="3273552"/>
            <a:ext cx="31089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CONNECT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3657600"/>
            <a:ext cx="3090672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Use approved automation tools or integrations where available.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43983" y="3108960"/>
            <a:ext cx="3456432" cy="1115568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ectangle 23"/>
          <p:cNvSpPr/>
          <p:nvPr/>
        </p:nvSpPr>
        <p:spPr>
          <a:xfrm>
            <a:off x="4443983" y="3108960"/>
            <a:ext cx="73152" cy="1115568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4645151" y="3273552"/>
            <a:ext cx="31089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TEST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45151" y="3657600"/>
            <a:ext cx="3090672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Check normal cases, errors, edge cases, and permissions.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66175" y="3108960"/>
            <a:ext cx="3456432" cy="1115568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8" name="Rectangle 27"/>
          <p:cNvSpPr/>
          <p:nvPr/>
        </p:nvSpPr>
        <p:spPr>
          <a:xfrm>
            <a:off x="8266175" y="3108960"/>
            <a:ext cx="73152" cy="1115568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9" name="TextBox 28"/>
          <p:cNvSpPr txBox="1"/>
          <p:nvPr/>
        </p:nvSpPr>
        <p:spPr>
          <a:xfrm>
            <a:off x="8467344" y="3273552"/>
            <a:ext cx="31089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MONITOR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67344" y="3657600"/>
            <a:ext cx="3090672" cy="84946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Track failures and keep a human approval step for important actions.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" y="4983479"/>
            <a:ext cx="10872216" cy="1115567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E5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2" name="TextBox 31"/>
          <p:cNvSpPr txBox="1"/>
          <p:nvPr/>
        </p:nvSpPr>
        <p:spPr>
          <a:xfrm>
            <a:off x="822959" y="5093208"/>
            <a:ext cx="1050645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22A4A8"/>
                </a:solidFill>
                <a:latin typeface="Aptos"/>
              </a:rPr>
              <a:t>EXAMPLE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5349240"/>
            <a:ext cx="10506456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Turn incoming requests into a standard table: request date, requester, category, priority, owner, status, and next action. Review classifications before sending or updating records.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07 • EVERYDAY ASSISTANCE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3200" b="1" i="0" dirty="0">
                <a:solidFill>
                  <a:srgbClr val="121E38"/>
                </a:solidFill>
                <a:latin typeface="Aptos"/>
              </a:rPr>
              <a:t>Chatbots &amp; virtual assistants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Use an assistant as a conversational interface for drafting, explaining, planning, and transforming information.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5303520" cy="182880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182880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495604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Useful tasks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4937759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• Explain a concept at beginner level
• Turn notes into an agenda or minutes
• Generate FAQs from approved documents
• Create checklists and action plans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303520" cy="182880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6217920" y="1691640"/>
            <a:ext cx="73152" cy="182880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6419088" y="1856232"/>
            <a:ext cx="495604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How to get better results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40280"/>
            <a:ext cx="4937759" cy="134190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• Provide relevant context and examples
• State what a good answer looks like
• Ask follow-up questions
• Request assumptions and uncertainties
• Check output before using it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3977639"/>
            <a:ext cx="10927080" cy="91440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FFF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TextBox 15"/>
          <p:cNvSpPr txBox="1"/>
          <p:nvPr/>
        </p:nvSpPr>
        <p:spPr>
          <a:xfrm>
            <a:off x="786384" y="4087368"/>
            <a:ext cx="1059789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B97D00"/>
                </a:solidFill>
                <a:latin typeface="Aptos"/>
              </a:rPr>
              <a:t>EXAMPLE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" y="4343400"/>
            <a:ext cx="10597896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“Convert these meeting notes into a table with columns: Action, Owner, Due Date, Dependency, and Status. Use ‘Not specified’ when the notes do not provide a value.”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230368"/>
            <a:ext cx="1069848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B94343"/>
                </a:solidFill>
                <a:latin typeface="Aptos"/>
              </a:rPr>
              <a:t>Do not paste passwords, personal records, confidential client details, or restricted business information into unapproved tools.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08 • WORKING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4168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800" b="1" i="0" dirty="0">
                <a:solidFill>
                  <a:srgbClr val="121E38"/>
                </a:solidFill>
                <a:latin typeface="Aptos"/>
              </a:rPr>
              <a:t>AI for team collaboration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can help teams prepare, document, and follow up on work; shared access and accountability still matter.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3520440" cy="182880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182880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Before a meeting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3154680" cy="84946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Draft an agenda, identify decisions needed, summarize background reading, and prepare questions.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691640"/>
            <a:ext cx="3520440" cy="182880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4343400" y="1691640"/>
            <a:ext cx="73152" cy="182880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454456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During / after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Where permitted, capture notes; separate decisions from discussion; create action items and owners.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91640"/>
            <a:ext cx="3520440" cy="182880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Rectangle 15"/>
          <p:cNvSpPr/>
          <p:nvPr/>
        </p:nvSpPr>
        <p:spPr>
          <a:xfrm>
            <a:off x="8092440" y="1691640"/>
            <a:ext cx="73152" cy="182880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829360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Shared documents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Use comments, version history, naming conventions, access controls, and clear document ownership.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" y="3977639"/>
            <a:ext cx="10927080" cy="91440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F4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TextBox 19"/>
          <p:cNvSpPr txBox="1"/>
          <p:nvPr/>
        </p:nvSpPr>
        <p:spPr>
          <a:xfrm>
            <a:off x="786384" y="4087368"/>
            <a:ext cx="1059789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TEAM RULE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343400"/>
            <a:ext cx="10597896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AI-generated meeting notes are drafts. Confirm names, decisions, deadlines, and action owners with participants before circulating.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230368"/>
            <a:ext cx="106070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273244"/>
                </a:solidFill>
                <a:latin typeface="Aptos"/>
              </a:rPr>
              <a:t>Good collaboration means transparent AI use, clear responsibility, and appropriate permission to access shared files.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09 • TOOL LANDSCAPE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3600" b="1" i="0" dirty="0">
                <a:solidFill>
                  <a:srgbClr val="121E38"/>
                </a:solidFill>
                <a:latin typeface="Aptos"/>
              </a:rPr>
              <a:t>Choose the right tool for the task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Capabilities change over time and may depend on account, plan, region, language, and organization settings.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00200"/>
            <a:ext cx="5257800" cy="1078992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594360" y="1600200"/>
            <a:ext cx="73152" cy="1078992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795528" y="1764792"/>
            <a:ext cx="49103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ChatGPT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148840"/>
            <a:ext cx="48920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Drafting, explanation, brainstorming, summarization, data or file analysis when supported.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00200"/>
            <a:ext cx="5257800" cy="1078992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6217920" y="1600200"/>
            <a:ext cx="73152" cy="1078992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6419088" y="1764792"/>
            <a:ext cx="49103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Google Gemini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148840"/>
            <a:ext cx="48920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AI assistance across supported Google experiences; exact integrations depend on the account and plan.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2926080"/>
            <a:ext cx="5257800" cy="1078992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Rectangle 15"/>
          <p:cNvSpPr/>
          <p:nvPr/>
        </p:nvSpPr>
        <p:spPr>
          <a:xfrm>
            <a:off x="594360" y="2926080"/>
            <a:ext cx="73152" cy="1078992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795528" y="3090672"/>
            <a:ext cx="49103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Microsoft Copilot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474720"/>
            <a:ext cx="48920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AI assistance across supported Microsoft 365 apps and services; availability varies by license.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2926080"/>
            <a:ext cx="5257800" cy="1078992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Rectangle 19"/>
          <p:cNvSpPr/>
          <p:nvPr/>
        </p:nvSpPr>
        <p:spPr>
          <a:xfrm>
            <a:off x="6217920" y="2926080"/>
            <a:ext cx="73152" cy="1078992"/>
          </a:xfrm>
          <a:prstGeom prst="rect">
            <a:avLst/>
          </a:prstGeom>
          <a:solidFill>
            <a:srgbClr val="121E38"/>
          </a:solidFill>
          <a:ln w="10160">
            <a:solidFill>
              <a:srgbClr val="121E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1" name="TextBox 20"/>
          <p:cNvSpPr txBox="1"/>
          <p:nvPr/>
        </p:nvSpPr>
        <p:spPr>
          <a:xfrm>
            <a:off x="6419088" y="3090672"/>
            <a:ext cx="49103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Google Docs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3474720"/>
            <a:ext cx="48920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Collaborative writing, comments, suggestions, document organization, and sharing controls.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" y="4251960"/>
            <a:ext cx="5257800" cy="139015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ectangle 23"/>
          <p:cNvSpPr/>
          <p:nvPr/>
        </p:nvSpPr>
        <p:spPr>
          <a:xfrm>
            <a:off x="594360" y="4251960"/>
            <a:ext cx="73152" cy="1078992"/>
          </a:xfrm>
          <a:prstGeom prst="rect">
            <a:avLst/>
          </a:prstGeom>
          <a:solidFill>
            <a:srgbClr val="121E38"/>
          </a:solidFill>
          <a:ln w="10160">
            <a:solidFill>
              <a:srgbClr val="121E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795528" y="4416552"/>
            <a:ext cx="49103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Google Sheets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800600"/>
            <a:ext cx="48920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Tables, formulas, sorting, filtering, charts, and collaborative data work.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0" y="4251960"/>
            <a:ext cx="5257800" cy="139015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8" name="Rectangle 27"/>
          <p:cNvSpPr/>
          <p:nvPr/>
        </p:nvSpPr>
        <p:spPr>
          <a:xfrm>
            <a:off x="6217920" y="4251960"/>
            <a:ext cx="73152" cy="1078992"/>
          </a:xfrm>
          <a:prstGeom prst="rect">
            <a:avLst/>
          </a:prstGeom>
          <a:solidFill>
            <a:srgbClr val="121E38"/>
          </a:solidFill>
          <a:ln w="10160">
            <a:solidFill>
              <a:srgbClr val="121E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9" name="TextBox 28"/>
          <p:cNvSpPr txBox="1"/>
          <p:nvPr/>
        </p:nvSpPr>
        <p:spPr>
          <a:xfrm>
            <a:off x="6419088" y="4416552"/>
            <a:ext cx="491032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 dirty="0">
                <a:solidFill>
                  <a:srgbClr val="121E38"/>
                </a:solidFill>
                <a:latin typeface="Aptos"/>
              </a:rPr>
              <a:t>Copilot in Excel / Sheets + AI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9088" y="4800600"/>
            <a:ext cx="4892040" cy="84946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Use AI to help reason about data, but validate formulas, totals, and outputs in the actual spreadsheet.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94360" y="5715000"/>
            <a:ext cx="10881360" cy="77724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E8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2" name="TextBox 31"/>
          <p:cNvSpPr txBox="1"/>
          <p:nvPr/>
        </p:nvSpPr>
        <p:spPr>
          <a:xfrm>
            <a:off x="804671" y="5824728"/>
            <a:ext cx="1050645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SELECTION CHECKLIST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4671" y="6080760"/>
            <a:ext cx="1050645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Fit to task • Approved by organization • Privacy settings • Source traceability • Cost and access • Human review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10 • HANDS-ON EXERCISE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3200" b="1" i="0" dirty="0">
                <a:solidFill>
                  <a:srgbClr val="121E38"/>
                </a:solidFill>
                <a:latin typeface="Aptos"/>
              </a:rPr>
              <a:t>Practice: Docs and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Complete these tasks using sample, non-sensitive information.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39"/>
            <a:ext cx="5303520" cy="3367873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594360" y="1691639"/>
            <a:ext cx="73152" cy="3367873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495604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Google Docs / document task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4937759" cy="281923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1. Ask AI for a professional email announcing a training session.
2. Paste the draft into a document.
3. Improve the subject line and paragraph structure.
4. Proofread; check date, time, audience, and tone.
5. Save with a clear file name and share only with the right people.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39"/>
            <a:ext cx="5303520" cy="3367873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6217920" y="1691639"/>
            <a:ext cx="73152" cy="3367873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6419088" y="1856232"/>
            <a:ext cx="495604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Google Sheets / spreadsheet task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40280"/>
            <a:ext cx="4937759" cy="257301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1. Create columns: Task ID, Task, Owner, Priority, Due Date, Status.
2. Add 10 fictional tasks.
3. Sort by due date and filter by status.
4. Ask AI to suggest a formula or summary, then test it.
5. Check blanks, duplicate IDs, and incorrect dates.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5074919"/>
            <a:ext cx="10927080" cy="777201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FFF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TextBox 15"/>
          <p:cNvSpPr txBox="1"/>
          <p:nvPr/>
        </p:nvSpPr>
        <p:spPr>
          <a:xfrm>
            <a:off x="786384" y="5184648"/>
            <a:ext cx="1059789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B97D00"/>
                </a:solidFill>
                <a:latin typeface="Aptos"/>
              </a:rPr>
              <a:t>DELIVERABLE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" y="5440680"/>
            <a:ext cx="1059789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One reviewed document + one clean spreadsheet + a short note listing what you verified manually.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11 • GUIDED ACTIVITY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4168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800" b="1" i="0" dirty="0">
                <a:solidFill>
                  <a:srgbClr val="121E38"/>
                </a:solidFill>
                <a:latin typeface="Aptos"/>
              </a:rPr>
              <a:t>Prompting lab: use a repeatable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Work in pairs or individually. Replace bracketed items with your own scenario.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45920"/>
            <a:ext cx="6858000" cy="356616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TextBox 7"/>
          <p:cNvSpPr txBox="1"/>
          <p:nvPr/>
        </p:nvSpPr>
        <p:spPr>
          <a:xfrm>
            <a:off x="896112" y="1874519"/>
            <a:ext cx="635508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COPY, ADAPT, AND TEST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67712"/>
            <a:ext cx="6263640" cy="208057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r>
              <a:rPr lang="en-GB" sz="1600" dirty="0">
                <a:solidFill>
                  <a:srgbClr val="273244"/>
                </a:solidFill>
                <a:latin typeface="Aptos"/>
              </a:rPr>
              <a:t>You are helping [audience/team].</a:t>
            </a:r>
            <a:endParaRPr lang="en-US" sz="1600" b="0" i="0" dirty="0">
              <a:solidFill>
                <a:srgbClr val="273244"/>
              </a:solidFill>
              <a:latin typeface="Apto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273244"/>
                </a:solidFill>
                <a:latin typeface="Aptos"/>
              </a:rPr>
              <a:t>
Task: [specific output needed].
Context: [facts and background supplied by me].
Format: [email / table / checklist / summary].
Tone and length: [requirements].
Rules: Do not invent missing facts. Mark assumptions clearly.
Quality check: List what I should verify before using the result.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18120" y="1645920"/>
            <a:ext cx="3703320" cy="100584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Rectangle 10"/>
          <p:cNvSpPr/>
          <p:nvPr/>
        </p:nvSpPr>
        <p:spPr>
          <a:xfrm>
            <a:off x="7818120" y="1645920"/>
            <a:ext cx="73152" cy="100584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TextBox 11"/>
          <p:cNvSpPr txBox="1"/>
          <p:nvPr/>
        </p:nvSpPr>
        <p:spPr>
          <a:xfrm>
            <a:off x="8019288" y="1810512"/>
            <a:ext cx="335584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Challenge 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19288" y="2194560"/>
            <a:ext cx="333756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 dirty="0">
                <a:solidFill>
                  <a:srgbClr val="273244"/>
                </a:solidFill>
                <a:latin typeface="Aptos"/>
              </a:rPr>
              <a:t>Make a 100-word staff announcement.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18120" y="2834640"/>
            <a:ext cx="3703320" cy="100584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5" name="Rectangle 14"/>
          <p:cNvSpPr/>
          <p:nvPr/>
        </p:nvSpPr>
        <p:spPr>
          <a:xfrm>
            <a:off x="7818120" y="2834640"/>
            <a:ext cx="73152" cy="100584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TextBox 15"/>
          <p:cNvSpPr txBox="1"/>
          <p:nvPr/>
        </p:nvSpPr>
        <p:spPr>
          <a:xfrm>
            <a:off x="8019288" y="2999232"/>
            <a:ext cx="335584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Challenge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19288" y="3383280"/>
            <a:ext cx="333756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Summarize notes into 5 action items.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18120" y="4023360"/>
            <a:ext cx="3703320" cy="100584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9" name="Rectangle 18"/>
          <p:cNvSpPr/>
          <p:nvPr/>
        </p:nvSpPr>
        <p:spPr>
          <a:xfrm>
            <a:off x="7818120" y="4023360"/>
            <a:ext cx="73152" cy="100584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TextBox 19"/>
          <p:cNvSpPr txBox="1"/>
          <p:nvPr/>
        </p:nvSpPr>
        <p:spPr>
          <a:xfrm>
            <a:off x="8019288" y="4187952"/>
            <a:ext cx="335584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Challenge 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19288" y="4572000"/>
            <a:ext cx="333756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Create a spreadsheet quality checklist.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" y="5486400"/>
            <a:ext cx="10881360" cy="86868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F4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TextBox 22"/>
          <p:cNvSpPr txBox="1"/>
          <p:nvPr/>
        </p:nvSpPr>
        <p:spPr>
          <a:xfrm>
            <a:off x="822959" y="5596128"/>
            <a:ext cx="1050645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REFLECTION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59" y="5852160"/>
            <a:ext cx="1050645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Which instruction improved the output most? What was incorrect, vague, or missing?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12 • SAFE 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120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600" b="1" i="0">
                <a:solidFill>
                  <a:srgbClr val="121E38"/>
                </a:solidFill>
                <a:latin typeface="Aptos"/>
              </a:rPr>
              <a:t>Responsible AI: privacy, accuracy, fairness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Use organizational policies and tool settings as the source of truth for handling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600" b="1" i="0">
                <a:solidFill>
                  <a:srgbClr val="5D6A7E"/>
                </a:solidFill>
                <a:latin typeface="Aptos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3520440" cy="214884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214884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PRIVACY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3154680" cy="134190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Do not enter sensitive or confidential information into tools unless your organization has approved that use. Minimize personal data.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691640"/>
            <a:ext cx="3520440" cy="214884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11"/>
          <p:cNvSpPr/>
          <p:nvPr/>
        </p:nvSpPr>
        <p:spPr>
          <a:xfrm>
            <a:off x="4343400" y="1691640"/>
            <a:ext cx="73152" cy="214884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454456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ACCURACY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Verify facts, citations, calculations, names, dates, and policy statements. Check the original source when possible.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91640"/>
            <a:ext cx="3520440" cy="214884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Rectangle 15"/>
          <p:cNvSpPr/>
          <p:nvPr/>
        </p:nvSpPr>
        <p:spPr>
          <a:xfrm>
            <a:off x="8092440" y="1691640"/>
            <a:ext cx="73152" cy="214884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8293608" y="1856232"/>
            <a:ext cx="3172968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21E38"/>
                </a:solidFill>
                <a:latin typeface="Aptos"/>
              </a:rPr>
              <a:t>FAIRNESS &amp; OWNERSHIP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240280"/>
            <a:ext cx="3154680" cy="109568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Look for stereotypes, exclusion, and unsupported assumptions. Follow copyright, attribution, and workplace review rules.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" y="4297680"/>
            <a:ext cx="10927080" cy="86868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F4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TextBox 19"/>
          <p:cNvSpPr txBox="1"/>
          <p:nvPr/>
        </p:nvSpPr>
        <p:spPr>
          <a:xfrm>
            <a:off x="786384" y="4407408"/>
            <a:ext cx="10597896" cy="35702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3066DC"/>
                </a:solidFill>
                <a:latin typeface="Aptos"/>
              </a:rPr>
              <a:t>BEFORE SHARING, ASK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663440"/>
            <a:ext cx="10597896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0" i="0">
                <a:solidFill>
                  <a:srgbClr val="273244"/>
                </a:solidFill>
                <a:latin typeface="Aptos"/>
              </a:rPr>
              <a:t>Is it accurate? Is the data appropriate to share? Is the output fair? Do I have permission? Would I be comfortable explaining how it was produced?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440680"/>
            <a:ext cx="1069848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B94343"/>
                </a:solidFill>
                <a:latin typeface="Aptos"/>
              </a:rPr>
              <a:t>For high-impact decisions, use qualified human judgment and established organizational procedures—not AI output alone.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00" b="1" i="0">
                <a:solidFill>
                  <a:srgbClr val="3066DC"/>
                </a:solidFill>
                <a:latin typeface="Aptos"/>
              </a:rPr>
              <a:t>13 • KNOWLEDGE 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120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600" b="1" i="0">
                <a:solidFill>
                  <a:srgbClr val="121E38"/>
                </a:solidFill>
                <a:latin typeface="Aptos"/>
              </a:rPr>
              <a:t>Turn one-off AI work into reusable knowledge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8779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>
                <a:solidFill>
                  <a:srgbClr val="5D6A7E"/>
                </a:solidFill>
                <a:latin typeface="Aptos"/>
              </a:rPr>
              <a:t>A shared knowledge base helps teams reuse reviewed information instead of repeatedly starting from scratch.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29546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1200" b="1" i="0">
                <a:solidFill>
                  <a:srgbClr val="5D6A7E"/>
                </a:solidFill>
                <a:latin typeface="Aptos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28007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0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91640"/>
            <a:ext cx="3520440" cy="1965960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73152" cy="196596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TextBox 8"/>
          <p:cNvSpPr txBox="1"/>
          <p:nvPr/>
        </p:nvSpPr>
        <p:spPr>
          <a:xfrm>
            <a:off x="795528" y="1856232"/>
            <a:ext cx="3172968" cy="48013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400" b="1" i="0">
                <a:solidFill>
                  <a:srgbClr val="121E38"/>
                </a:solidFill>
                <a:latin typeface="Aptos"/>
              </a:rPr>
              <a:t>Capture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40280"/>
            <a:ext cx="3154680" cy="121879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>
                <a:solidFill>
                  <a:srgbClr val="273244"/>
                </a:solidFill>
                <a:latin typeface="Aptos"/>
              </a:rPr>
              <a:t>Save useful prompts, templates, verified answers, and process notes in an approved shared location.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691640"/>
            <a:ext cx="3520440" cy="1965960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2" name="Rectangle 11"/>
          <p:cNvSpPr/>
          <p:nvPr/>
        </p:nvSpPr>
        <p:spPr>
          <a:xfrm>
            <a:off x="4343400" y="1691640"/>
            <a:ext cx="73152" cy="196596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3" name="TextBox 12"/>
          <p:cNvSpPr txBox="1"/>
          <p:nvPr/>
        </p:nvSpPr>
        <p:spPr>
          <a:xfrm>
            <a:off x="4544568" y="1856232"/>
            <a:ext cx="3172968" cy="48013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400" b="1" i="0">
                <a:solidFill>
                  <a:srgbClr val="121E38"/>
                </a:solidFill>
                <a:latin typeface="Aptos"/>
              </a:rPr>
              <a:t>Label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240280"/>
            <a:ext cx="3154680" cy="94179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>
                <a:solidFill>
                  <a:srgbClr val="273244"/>
                </a:solidFill>
                <a:latin typeface="Aptos"/>
              </a:rPr>
              <a:t>Add title, owner, created date, source links, version, audience, and review date.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91640"/>
            <a:ext cx="3520440" cy="1965960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Rectangle 15"/>
          <p:cNvSpPr/>
          <p:nvPr/>
        </p:nvSpPr>
        <p:spPr>
          <a:xfrm>
            <a:off x="8092440" y="1691640"/>
            <a:ext cx="73152" cy="196596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7" name="TextBox 16"/>
          <p:cNvSpPr txBox="1"/>
          <p:nvPr/>
        </p:nvSpPr>
        <p:spPr>
          <a:xfrm>
            <a:off x="8293608" y="1856232"/>
            <a:ext cx="3172968" cy="480131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400" b="1" i="0">
                <a:solidFill>
                  <a:srgbClr val="121E38"/>
                </a:solidFill>
                <a:latin typeface="Aptos"/>
              </a:rPr>
              <a:t>Maintain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240280"/>
            <a:ext cx="3154680" cy="121879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>
                <a:solidFill>
                  <a:srgbClr val="273244"/>
                </a:solidFill>
                <a:latin typeface="Aptos"/>
              </a:rPr>
              <a:t>Remove outdated copies, restrict access, review facts, and clearly mark drafts versus approved guidance.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" y="4160520"/>
            <a:ext cx="10927080" cy="914400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F4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0" name="TextBox 19"/>
          <p:cNvSpPr txBox="1"/>
          <p:nvPr/>
        </p:nvSpPr>
        <p:spPr>
          <a:xfrm>
            <a:off x="786384" y="4270248"/>
            <a:ext cx="10597896" cy="29546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3066DC"/>
                </a:solidFill>
                <a:latin typeface="Aptos"/>
              </a:rPr>
              <a:t>EXAMPLE FOLDER STRUCTURE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526280"/>
            <a:ext cx="10597896" cy="38779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>
                <a:solidFill>
                  <a:srgbClr val="273244"/>
                </a:solidFill>
                <a:latin typeface="Aptos"/>
              </a:rPr>
              <a:t>01_Templates  •  02_Approved_Guides  •  03_Process_Checklists  •  04_Training_Materials  •  05_Archive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303520"/>
            <a:ext cx="10607040" cy="72635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000" b="1" i="0">
                <a:solidFill>
                  <a:srgbClr val="273244"/>
                </a:solidFill>
                <a:latin typeface="Aptos"/>
              </a:rPr>
              <a:t>Never treat a saved AI answer as permanently correct; assign an owner and a review cycle for important guidance.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E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38779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1" i="0">
                <a:solidFill>
                  <a:srgbClr val="64D8DA"/>
                </a:solidFill>
                <a:latin typeface="Aptos"/>
              </a:rPr>
              <a:t>14 • WRAP-UP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120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ptos"/>
              </a:rPr>
              <a:t>Review, reflect, and 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8404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>
                <a:solidFill>
                  <a:srgbClr val="D7E2F3"/>
                </a:solidFill>
                <a:latin typeface="Aptos"/>
              </a:rPr>
              <a:t>The goal is better work—not simply more AI-generated content.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38779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b="1" i="0">
                <a:solidFill>
                  <a:srgbClr val="B9C7DD"/>
                </a:solidFill>
                <a:latin typeface="Aptos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91640"/>
            <a:ext cx="6400800" cy="2181623"/>
          </a:xfrm>
          <a:prstGeom prst="rect">
            <a:avLst/>
          </a:prstGeom>
          <a:noFill/>
        </p:spPr>
        <p:txBody>
          <a:bodyPr wrap="square" lIns="54864" tIns="36576" rIns="54864" bIns="18288">
            <a:spAutoFit/>
          </a:bodyPr>
          <a:lstStyle/>
          <a:p>
            <a:pPr marL="285750" indent="-285750">
              <a:spcAft>
                <a:spcPts val="1300"/>
              </a:spcAft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Aptos"/>
              </a:defRPr>
            </a:pPr>
            <a:r>
              <a:rPr dirty="0"/>
              <a:t>Can you write a prompt with task, context, format, and constraints?</a:t>
            </a:r>
          </a:p>
          <a:p>
            <a:pPr marL="285750" indent="-285750">
              <a:spcAft>
                <a:spcPts val="1300"/>
              </a:spcAft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Aptos"/>
              </a:defRPr>
            </a:pPr>
            <a:r>
              <a:rPr dirty="0"/>
              <a:t>Can you check an AI answer against trustworthy sources?</a:t>
            </a:r>
          </a:p>
          <a:p>
            <a:pPr marL="285750" indent="-285750">
              <a:spcAft>
                <a:spcPts val="1300"/>
              </a:spcAft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Aptos"/>
              </a:defRPr>
            </a:pPr>
            <a:r>
              <a:rPr dirty="0"/>
              <a:t>Can you improve a document without changing its facts?</a:t>
            </a:r>
          </a:p>
          <a:p>
            <a:pPr marL="285750" indent="-285750">
              <a:spcAft>
                <a:spcPts val="1300"/>
              </a:spcAft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Aptos"/>
              </a:defRPr>
            </a:pPr>
            <a:r>
              <a:rPr dirty="0"/>
              <a:t>Can you use a spreadsheet safely and validate formulas?</a:t>
            </a:r>
          </a:p>
          <a:p>
            <a:pPr marL="285750" indent="-285750">
              <a:spcAft>
                <a:spcPts val="1300"/>
              </a:spcAft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Aptos"/>
              </a:defRPr>
            </a:pPr>
            <a:r>
              <a:rPr dirty="0"/>
              <a:t>Can you identify data that should not be shared with an AI tool?</a:t>
            </a:r>
          </a:p>
          <a:p>
            <a:pPr marL="285750" indent="-285750">
              <a:spcAft>
                <a:spcPts val="1300"/>
              </a:spcAft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Aptos"/>
              </a:defRPr>
            </a:pPr>
            <a:r>
              <a:rPr dirty="0"/>
              <a:t>Can you explain who reviews and approves the final output?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26679" y="1783080"/>
            <a:ext cx="3657600" cy="3383280"/>
          </a:xfrm>
          <a:prstGeom prst="roundRect">
            <a:avLst/>
          </a:prstGeom>
          <a:solidFill>
            <a:srgbClr val="1B3153"/>
          </a:solidFill>
          <a:ln w="10160">
            <a:solidFill>
              <a:srgbClr val="435B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20" y="2057400"/>
            <a:ext cx="3017520" cy="38779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1" i="0">
                <a:solidFill>
                  <a:srgbClr val="64D8DA"/>
                </a:solidFill>
                <a:latin typeface="Aptos"/>
              </a:rPr>
              <a:t>TAKEAWAY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2606040"/>
            <a:ext cx="2926080" cy="1218795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1" i="0">
                <a:solidFill>
                  <a:srgbClr val="FFFFFF"/>
                </a:solidFill>
                <a:latin typeface="Aptos"/>
              </a:rPr>
              <a:t>ASK clearly
DRAFT quickly
VERIFY carefully
SHARE responsibly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852160"/>
            <a:ext cx="10241280" cy="38779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b="0" i="0" dirty="0">
                <a:solidFill>
                  <a:srgbClr val="D7E2F3"/>
                </a:solidFill>
                <a:latin typeface="Aptos"/>
              </a:rPr>
              <a:t>Prayer &amp; lunch break: 1:00–2:00 PM  •  Next session: apply these skills to real office scenarios.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510528"/>
            <a:ext cx="457200" cy="38779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b="1" i="0">
                <a:solidFill>
                  <a:srgbClr val="B9C7DD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10789920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00" b="1" i="0">
                <a:solidFill>
                  <a:srgbClr val="3066DC"/>
                </a:solidFill>
                <a:latin typeface="Aptos"/>
              </a:rPr>
              <a:t>APPENDIX • RELIABLE STARTING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064240" cy="5120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2600" b="1" i="0">
                <a:solidFill>
                  <a:srgbClr val="121E38"/>
                </a:solidFill>
                <a:latin typeface="Aptos"/>
              </a:rPr>
              <a:t>Reference points &amp; verification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0881360" cy="38404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50" b="0" i="0">
                <a:solidFill>
                  <a:srgbClr val="5D6A7E"/>
                </a:solidFill>
                <a:latin typeface="Aptos"/>
              </a:rPr>
              <a:t>Check current official help pages because product features, plan access, and availability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572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D6A7E"/>
                </a:solidFill>
                <a:latin typeface="Aptos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492240"/>
            <a:ext cx="685800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850" b="0" i="0">
                <a:solidFill>
                  <a:srgbClr val="5D6A7E"/>
                </a:solidFill>
                <a:latin typeface="Aptos"/>
              </a:rPr>
              <a:t>AI for Office &amp; Productivity • Day 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91640"/>
            <a:ext cx="10789920" cy="795528"/>
          </a:xfrm>
          <a:prstGeom prst="roundRect">
            <a:avLst/>
          </a:prstGeom>
          <a:solidFill>
            <a:srgbClr val="E8F0FF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691640"/>
            <a:ext cx="73152" cy="685800"/>
          </a:xfrm>
          <a:prstGeom prst="rect">
            <a:avLst/>
          </a:prstGeom>
          <a:solidFill>
            <a:srgbClr val="3066DC"/>
          </a:solidFill>
          <a:ln w="10160">
            <a:solidFill>
              <a:srgbClr val="306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856232"/>
            <a:ext cx="1044244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121E38"/>
                </a:solidFill>
                <a:latin typeface="Aptos"/>
              </a:rPr>
              <a:t>OpenAI Help Center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240280"/>
            <a:ext cx="10424160" cy="274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019" b="0" i="0">
                <a:solidFill>
                  <a:srgbClr val="273244"/>
                </a:solidFill>
                <a:latin typeface="Aptos"/>
              </a:rPr>
              <a:t>help.openai.com — ChatGPT features, data controls, files, and usage guidance.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560320"/>
            <a:ext cx="10789920" cy="804672"/>
          </a:xfrm>
          <a:prstGeom prst="roundRect">
            <a:avLst/>
          </a:prstGeom>
          <a:solidFill>
            <a:srgbClr val="E5F7F6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5800" y="2560320"/>
            <a:ext cx="73152" cy="685800"/>
          </a:xfrm>
          <a:prstGeom prst="rect">
            <a:avLst/>
          </a:prstGeom>
          <a:solidFill>
            <a:srgbClr val="22A4A8"/>
          </a:solidFill>
          <a:ln w="10160">
            <a:solidFill>
              <a:srgbClr val="22A4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6968" y="2724912"/>
            <a:ext cx="1044244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121E38"/>
                </a:solidFill>
                <a:latin typeface="Aptos"/>
              </a:rPr>
              <a:t>Google Workspace Learning Center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" y="3108960"/>
            <a:ext cx="10424160" cy="274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019" b="0" i="0">
                <a:solidFill>
                  <a:srgbClr val="273244"/>
                </a:solidFill>
                <a:latin typeface="Aptos"/>
              </a:rPr>
              <a:t>support.google.com/a/users — Docs, Sheets, collaboration, and Gemini help.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428999"/>
            <a:ext cx="10789920" cy="868679"/>
          </a:xfrm>
          <a:prstGeom prst="roundRect">
            <a:avLst/>
          </a:prstGeom>
          <a:solidFill>
            <a:srgbClr val="FFF7E5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3429000"/>
            <a:ext cx="73152" cy="685800"/>
          </a:xfrm>
          <a:prstGeom prst="rect">
            <a:avLst/>
          </a:prstGeom>
          <a:solidFill>
            <a:srgbClr val="B97D00"/>
          </a:solidFill>
          <a:ln w="10160">
            <a:solidFill>
              <a:srgbClr val="B97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6968" y="3593592"/>
            <a:ext cx="1044244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121E38"/>
                </a:solidFill>
                <a:latin typeface="Aptos"/>
              </a:rPr>
              <a:t>Microsoft Support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3977639"/>
            <a:ext cx="10424160" cy="274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019" b="0" i="0">
                <a:solidFill>
                  <a:srgbClr val="273244"/>
                </a:solidFill>
                <a:latin typeface="Aptos"/>
              </a:rPr>
              <a:t>support.microsoft.com — Copilot and Microsoft 365 app documentation.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297678"/>
            <a:ext cx="10789920" cy="1005841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DC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85800" y="4297679"/>
            <a:ext cx="73152" cy="685800"/>
          </a:xfrm>
          <a:prstGeom prst="rect">
            <a:avLst/>
          </a:prstGeom>
          <a:solidFill>
            <a:srgbClr val="121E38"/>
          </a:solidFill>
          <a:ln w="10160">
            <a:solidFill>
              <a:srgbClr val="121E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6968" y="4462271"/>
            <a:ext cx="10442448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121E38"/>
                </a:solidFill>
                <a:latin typeface="Aptos"/>
              </a:rPr>
              <a:t>Your organization’s policy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" y="4846319"/>
            <a:ext cx="10424160" cy="274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019" b="0" i="0">
                <a:solidFill>
                  <a:srgbClr val="273244"/>
                </a:solidFill>
                <a:latin typeface="Aptos"/>
              </a:rPr>
              <a:t>Use approved tools and follow internal rules for confidential data, retention, sharing, and review.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3232" y="5486400"/>
            <a:ext cx="10698480" cy="822962"/>
          </a:xfrm>
          <a:prstGeom prst="roundRect">
            <a:avLst/>
          </a:prstGeom>
          <a:solidFill>
            <a:srgbClr val="F4F7FC"/>
          </a:solidFill>
          <a:ln w="10160">
            <a:solidFill>
              <a:srgbClr val="F4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77824" y="5596128"/>
            <a:ext cx="10369296" cy="2194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950" b="1" i="0">
                <a:solidFill>
                  <a:srgbClr val="3066DC"/>
                </a:solidFill>
                <a:latin typeface="Aptos"/>
              </a:rPr>
              <a:t>NOTE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7824" y="5852160"/>
            <a:ext cx="10369296" cy="15544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120" b="0" i="0">
                <a:solidFill>
                  <a:srgbClr val="273244"/>
                </a:solidFill>
                <a:latin typeface="Aptos"/>
              </a:rPr>
              <a:t>This training deck explains general workflows; it does not promise that every feature is available on every account.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2317</Words>
  <Application>Microsoft Office PowerPoint</Application>
  <PresentationFormat>Widescreen</PresentationFormat>
  <Paragraphs>227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2</cp:revision>
  <dcterms:created xsi:type="dcterms:W3CDTF">2013-01-27T09:14:16Z</dcterms:created>
  <dcterms:modified xsi:type="dcterms:W3CDTF">2026-10-10T18:08:25Z</dcterms:modified>
  <cp:category/>
</cp:coreProperties>
</file>