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embeddedFontLst>
    <p:embeddedFont>
      <p:font typeface="Raleway" pitchFamily="2" charset="0"/>
      <p:regular r:id="rId14"/>
      <p:bold r:id="rId15"/>
    </p:embeddedFont>
    <p:embeddedFont>
      <p:font typeface="Raleway Light" pitchFamily="2" charset="0"/>
      <p:regular r:id="rId16"/>
    </p:embeddedFont>
    <p:embeddedFont>
      <p:font typeface="Roboto" panose="02000000000000000000" pitchFamily="2" charset="0"/>
      <p:regular r:id="rId17"/>
      <p:italic r:id="rId18"/>
    </p:embeddedFont>
    <p:embeddedFont>
      <p:font typeface="Roboto Bold" panose="02000000000000000000" charset="0"/>
      <p:regular r:id="rId1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1" d="100"/>
          <a:sy n="91" d="100"/>
        </p:scale>
        <p:origin x="341"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067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ECECF3"/>
          </a:solidFill>
          <a:ln/>
        </p:spPr>
        <p:txBody>
          <a:bodyPr/>
          <a:lstStyle/>
          <a:p>
            <a:endParaRPr lang="en-US"/>
          </a:p>
        </p:txBody>
      </p:sp>
      <p:sp>
        <p:nvSpPr>
          <p:cNvPr id="3" name="Shape 1"/>
          <p:cNvSpPr/>
          <p:nvPr/>
        </p:nvSpPr>
        <p:spPr>
          <a:xfrm>
            <a:off x="0" y="0"/>
            <a:ext cx="12191695" cy="6858000"/>
          </a:xfrm>
          <a:prstGeom prst="rect">
            <a:avLst/>
          </a:prstGeom>
          <a:solidFill>
            <a:srgbClr val="FFFFFF">
              <a:alpha val="95000"/>
            </a:srgbClr>
          </a:solidFill>
          <a:ln/>
        </p:spPr>
        <p:txBody>
          <a:bodyPr/>
          <a:lstStyle/>
          <a:p>
            <a:endParaRPr lang="en-US"/>
          </a:p>
        </p:txBody>
      </p:sp>
      <p:pic>
        <p:nvPicPr>
          <p:cNvPr id="4" name="Image 0" descr="preencoded.png">
            <a:hlinkClick r:id="rId2"/>
          </p:cNvPr>
          <p:cNvPicPr>
            <a:picLocks noChangeAspect="1"/>
          </p:cNvPicPr>
          <p:nvPr/>
        </p:nvPicPr>
        <p:blipFill>
          <a:blip r:embed="rId3"/>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kaggle.com/dataset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data.world/datasets/free" TargetMode="External"/><Relationship Id="rId4" Type="http://schemas.openxmlformats.org/officeDocument/2006/relationships/hyperlink" Target="https://datasetsearch.research.google.com/"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datasetsearch.research.google.com/" TargetMode="External"/><Relationship Id="rId3" Type="http://schemas.openxmlformats.org/officeDocument/2006/relationships/image" Target="../media/image2.png"/><Relationship Id="rId7" Type="http://schemas.openxmlformats.org/officeDocument/2006/relationships/hyperlink" Target="https://www.kaggle.com/datase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hyperlink" Target="https://data.worl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datasetsearch.research.google.com/" TargetMode="External"/><Relationship Id="rId4" Type="http://schemas.openxmlformats.org/officeDocument/2006/relationships/hyperlink" Target="https://www.kaggle.com/dataset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datasetsearch.research.google.com/" TargetMode="External"/><Relationship Id="rId4" Type="http://schemas.openxmlformats.org/officeDocument/2006/relationships/hyperlink" Target="https://www.kaggle.com/dataset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kaggle.com/datase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datasetsearch.research.google.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data.world/datasets/open-data"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datasetsearch.research.google.com/" TargetMode="External"/><Relationship Id="rId5" Type="http://schemas.openxmlformats.org/officeDocument/2006/relationships/hyperlink" Target="https://www.kaggle.com/datasets" TargetMode="Externa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hyperlink" Target="https://www.kaggle.com/dataset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data.world/" TargetMode="External"/><Relationship Id="rId4" Type="http://schemas.openxmlformats.org/officeDocument/2006/relationships/hyperlink" Target="https://datasetsearch.research.google.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kaggle.com/dataset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datasetsearch.research.google.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data.world/datasets/fre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datasetsearch.research.google.com/" TargetMode="External"/><Relationship Id="rId5" Type="http://schemas.openxmlformats.org/officeDocument/2006/relationships/hyperlink" Target="https://www.kaggle.com/datasets" TargetMode="Externa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8" Type="http://schemas.openxmlformats.org/officeDocument/2006/relationships/hyperlink" Target="https://www.kaggle.com/datasets" TargetMode="External"/><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hyperlink" Target="https://archive.ics.uci.edu/" TargetMode="External"/><Relationship Id="rId4" Type="http://schemas.openxmlformats.org/officeDocument/2006/relationships/image" Target="../media/image14.svg"/><Relationship Id="rId9" Type="http://schemas.openxmlformats.org/officeDocument/2006/relationships/hyperlink" Target="https://datasetsearch.research.google.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kaggle.com/datase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datasetsearch.research.goog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61475" y="563265"/>
            <a:ext cx="10868745" cy="373757"/>
          </a:xfrm>
          <a:prstGeom prst="rect">
            <a:avLst/>
          </a:prstGeom>
          <a:noFill/>
          <a:ln/>
        </p:spPr>
        <p:txBody>
          <a:bodyPr wrap="none" lIns="0" tIns="0" rIns="0" bIns="0" rtlCol="0" anchor="t"/>
          <a:lstStyle/>
          <a:p>
            <a:pPr marL="0" indent="0" algn="l">
              <a:lnSpc>
                <a:spcPct val="104000"/>
              </a:lnSpc>
              <a:buNone/>
            </a:pPr>
            <a:r>
              <a:rPr lang="en-US" sz="2350" dirty="0">
                <a:solidFill>
                  <a:srgbClr val="1B1B27"/>
                </a:solidFill>
                <a:latin typeface="Raleway" pitchFamily="34" charset="0"/>
                <a:ea typeface="Raleway" pitchFamily="34" charset="-122"/>
                <a:cs typeface="Raleway" pitchFamily="34" charset="-120"/>
              </a:rPr>
              <a:t>AI for Office &amp; Productivity</a:t>
            </a:r>
            <a:endParaRPr lang="en-US" sz="2350" dirty="0"/>
          </a:p>
        </p:txBody>
      </p:sp>
      <p:sp>
        <p:nvSpPr>
          <p:cNvPr id="3" name="Text 1"/>
          <p:cNvSpPr/>
          <p:nvPr/>
        </p:nvSpPr>
        <p:spPr>
          <a:xfrm>
            <a:off x="661475" y="1088330"/>
            <a:ext cx="10868745" cy="397669"/>
          </a:xfrm>
          <a:prstGeom prst="rect">
            <a:avLst/>
          </a:prstGeom>
          <a:noFill/>
          <a:ln/>
        </p:spPr>
        <p:txBody>
          <a:bodyPr wrap="square" lIns="0" tIns="0" rIns="0" bIns="0" rtlCol="0" anchor="t"/>
          <a:lstStyle/>
          <a:p>
            <a:pPr marL="0" indent="0" algn="l">
              <a:lnSpc>
                <a:spcPct val="109000"/>
              </a:lnSpc>
              <a:spcAft>
                <a:spcPts val="650"/>
              </a:spcAft>
              <a:buNone/>
            </a:pPr>
            <a:r>
              <a:rPr lang="en-US" sz="900" dirty="0">
                <a:solidFill>
                  <a:srgbClr val="3C3939"/>
                </a:solidFill>
                <a:latin typeface="Roboto" pitchFamily="34" charset="0"/>
                <a:ea typeface="Roboto" pitchFamily="34" charset="-122"/>
                <a:cs typeface="Roboto" pitchFamily="34" charset="-120"/>
              </a:rPr>
              <a:t>A hands-on, four-hour deep dive into transforming how you work — from emails to spreadsheets to dashboards — using Google Gemini, ChatGPT, and the AI tools built right into your everyday apps.</a:t>
            </a:r>
            <a:endParaRPr lang="en-US" sz="900" dirty="0"/>
          </a:p>
          <a:p>
            <a:pPr marL="0" indent="0" algn="l">
              <a:lnSpc>
                <a:spcPct val="109000"/>
              </a:lnSpc>
              <a:buNone/>
            </a:pPr>
            <a:r>
              <a:rPr lang="en-US" sz="900" dirty="0">
                <a:solidFill>
                  <a:srgbClr val="3C3939"/>
                </a:solidFill>
                <a:latin typeface="Roboto" pitchFamily="34" charset="0"/>
                <a:ea typeface="Roboto" pitchFamily="34" charset="-122"/>
                <a:cs typeface="Roboto" pitchFamily="34" charset="-120"/>
              </a:rPr>
              <a:t>Designed for practical adoption, this workshop focuses on everyday tasks you can automate, speed up, and improve immediately.</a:t>
            </a:r>
            <a:endParaRPr lang="en-US" sz="900" dirty="0"/>
          </a:p>
        </p:txBody>
      </p:sp>
      <p:sp>
        <p:nvSpPr>
          <p:cNvPr id="4" name="Text 2"/>
          <p:cNvSpPr/>
          <p:nvPr/>
        </p:nvSpPr>
        <p:spPr>
          <a:xfrm>
            <a:off x="661475" y="1571129"/>
            <a:ext cx="239210" cy="149423"/>
          </a:xfrm>
          <a:prstGeom prst="rect">
            <a:avLst/>
          </a:prstGeom>
          <a:noFill/>
          <a:ln/>
        </p:spPr>
        <p:txBody>
          <a:bodyPr wrap="none" lIns="0" tIns="0" rIns="0" bIns="0" rtlCol="0" anchor="ctr"/>
          <a:lstStyle/>
          <a:p>
            <a:pPr marL="0" indent="0" algn="l">
              <a:lnSpc>
                <a:spcPct val="100000"/>
              </a:lnSpc>
              <a:buNone/>
            </a:pPr>
            <a:r>
              <a:rPr lang="en-US" sz="900" dirty="0">
                <a:solidFill>
                  <a:srgbClr val="3C3939"/>
                </a:solidFill>
                <a:latin typeface="Raleway Light" pitchFamily="34" charset="0"/>
                <a:ea typeface="Raleway Light" pitchFamily="34" charset="-122"/>
                <a:cs typeface="Raleway Light" pitchFamily="34" charset="-120"/>
              </a:rPr>
              <a:t>01</a:t>
            </a:r>
            <a:endParaRPr lang="en-US" sz="900" dirty="0"/>
          </a:p>
        </p:txBody>
      </p:sp>
      <p:sp>
        <p:nvSpPr>
          <p:cNvPr id="5" name="Shape 3"/>
          <p:cNvSpPr/>
          <p:nvPr/>
        </p:nvSpPr>
        <p:spPr>
          <a:xfrm>
            <a:off x="661475" y="1761629"/>
            <a:ext cx="5396571" cy="12700"/>
          </a:xfrm>
          <a:prstGeom prst="rect">
            <a:avLst/>
          </a:prstGeom>
          <a:solidFill>
            <a:srgbClr val="1B1B27"/>
          </a:solidFill>
          <a:ln/>
        </p:spPr>
        <p:txBody>
          <a:bodyPr/>
          <a:lstStyle/>
          <a:p>
            <a:endParaRPr lang="en-US"/>
          </a:p>
        </p:txBody>
      </p:sp>
      <p:sp>
        <p:nvSpPr>
          <p:cNvPr id="6" name="Text 4"/>
          <p:cNvSpPr/>
          <p:nvPr/>
        </p:nvSpPr>
        <p:spPr>
          <a:xfrm>
            <a:off x="661475" y="1846759"/>
            <a:ext cx="5396571" cy="186829"/>
          </a:xfrm>
          <a:prstGeom prst="rect">
            <a:avLst/>
          </a:prstGeom>
          <a:noFill/>
          <a:ln/>
        </p:spPr>
        <p:txBody>
          <a:bodyPr wrap="none" lIns="0" tIns="0" rIns="0" bIns="0" rtlCol="0" anchor="t"/>
          <a:lstStyle/>
          <a:p>
            <a:pPr marL="0" indent="0" algn="l">
              <a:lnSpc>
                <a:spcPct val="104000"/>
              </a:lnSpc>
              <a:buNone/>
            </a:pPr>
            <a:r>
              <a:rPr lang="en-US" sz="1150" dirty="0">
                <a:solidFill>
                  <a:srgbClr val="3C3939"/>
                </a:solidFill>
                <a:latin typeface="Raleway" pitchFamily="34" charset="0"/>
                <a:ea typeface="Raleway" pitchFamily="34" charset="-122"/>
                <a:cs typeface="Raleway" pitchFamily="34" charset="-120"/>
              </a:rPr>
              <a:t>Hour 1</a:t>
            </a:r>
            <a:endParaRPr lang="en-US" sz="1150" dirty="0"/>
          </a:p>
        </p:txBody>
      </p:sp>
      <p:sp>
        <p:nvSpPr>
          <p:cNvPr id="7" name="Text 5"/>
          <p:cNvSpPr/>
          <p:nvPr/>
        </p:nvSpPr>
        <p:spPr>
          <a:xfrm>
            <a:off x="661475" y="2078930"/>
            <a:ext cx="5396571" cy="156270"/>
          </a:xfrm>
          <a:prstGeom prst="rect">
            <a:avLst/>
          </a:prstGeom>
          <a:noFill/>
          <a:ln/>
        </p:spPr>
        <p:txBody>
          <a:bodyPr wrap="none" lIns="0" tIns="0" rIns="0" bIns="0" rtlCol="0" anchor="t"/>
          <a:lstStyle/>
          <a:p>
            <a:pPr marL="0" indent="0" algn="l">
              <a:lnSpc>
                <a:spcPct val="109000"/>
              </a:lnSpc>
              <a:buNone/>
            </a:pPr>
            <a:r>
              <a:rPr lang="en-US" sz="900" b="1" dirty="0">
                <a:solidFill>
                  <a:srgbClr val="3C3939"/>
                </a:solidFill>
                <a:latin typeface="Roboto Bold" pitchFamily="34" charset="0"/>
                <a:ea typeface="Roboto Bold" pitchFamily="34" charset="-122"/>
                <a:cs typeface="Roboto Bold" pitchFamily="34" charset="-120"/>
              </a:rPr>
              <a:t>AI fundamentals for office work</a:t>
            </a:r>
            <a:endParaRPr lang="en-US" sz="900" dirty="0"/>
          </a:p>
        </p:txBody>
      </p:sp>
      <p:sp>
        <p:nvSpPr>
          <p:cNvPr id="8" name="Text 6"/>
          <p:cNvSpPr/>
          <p:nvPr/>
        </p:nvSpPr>
        <p:spPr>
          <a:xfrm>
            <a:off x="661475" y="2280543"/>
            <a:ext cx="5396571" cy="521791"/>
          </a:xfrm>
          <a:prstGeom prst="rect">
            <a:avLst/>
          </a:prstGeom>
          <a:noFill/>
          <a:ln/>
        </p:spPr>
        <p:txBody>
          <a:bodyPr wrap="square" lIns="0" tIns="0" rIns="0" bIns="0" rtlCol="0" anchor="t">
            <a:normAutofit/>
          </a:bodyPr>
          <a:lstStyle/>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What Gemini and ChatGPT are best at</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Writing better prompts for common office tasks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Turning rough notes into polished emails, summaries, and plans</a:t>
            </a:r>
            <a:endParaRPr lang="en-US" sz="900" dirty="0"/>
          </a:p>
        </p:txBody>
      </p:sp>
      <p:sp>
        <p:nvSpPr>
          <p:cNvPr id="9" name="Text 7"/>
          <p:cNvSpPr/>
          <p:nvPr/>
        </p:nvSpPr>
        <p:spPr>
          <a:xfrm>
            <a:off x="661475" y="2847677"/>
            <a:ext cx="5396571" cy="156270"/>
          </a:xfrm>
          <a:prstGeom prst="rect">
            <a:avLst/>
          </a:prstGeom>
          <a:noFill/>
          <a:ln/>
        </p:spPr>
        <p:txBody>
          <a:bodyPr wrap="none" lIns="0" tIns="0" rIns="0" bIns="0" rtlCol="0" anchor="t"/>
          <a:lstStyle/>
          <a:p>
            <a:pPr marL="0" indent="0" algn="l">
              <a:lnSpc>
                <a:spcPct val="109000"/>
              </a:lnSpc>
              <a:buNone/>
            </a:pPr>
            <a:r>
              <a:rPr lang="en-US" sz="900" b="1" dirty="0">
                <a:solidFill>
                  <a:srgbClr val="3C3939"/>
                </a:solidFill>
                <a:latin typeface="Roboto Bold" pitchFamily="34" charset="0"/>
                <a:ea typeface="Roboto Bold" pitchFamily="34" charset="-122"/>
                <a:cs typeface="Roboto Bold" pitchFamily="34" charset="-120"/>
              </a:rPr>
              <a:t>Example:</a:t>
            </a:r>
            <a:r>
              <a:rPr lang="en-US" sz="900" dirty="0">
                <a:solidFill>
                  <a:srgbClr val="3C3939"/>
                </a:solidFill>
                <a:latin typeface="Roboto" pitchFamily="34" charset="0"/>
                <a:ea typeface="Roboto" pitchFamily="34" charset="-122"/>
                <a:cs typeface="Roboto" pitchFamily="34" charset="-120"/>
              </a:rPr>
              <a:t> Draft a client update, rewrite it in a more professional tone, then shorten it for Slack.</a:t>
            </a:r>
            <a:endParaRPr lang="en-US" sz="900" dirty="0"/>
          </a:p>
        </p:txBody>
      </p:sp>
      <p:sp>
        <p:nvSpPr>
          <p:cNvPr id="10" name="Text 8"/>
          <p:cNvSpPr/>
          <p:nvPr/>
        </p:nvSpPr>
        <p:spPr>
          <a:xfrm>
            <a:off x="6133649" y="1571129"/>
            <a:ext cx="239210" cy="149423"/>
          </a:xfrm>
          <a:prstGeom prst="rect">
            <a:avLst/>
          </a:prstGeom>
          <a:noFill/>
          <a:ln/>
        </p:spPr>
        <p:txBody>
          <a:bodyPr wrap="none" lIns="0" tIns="0" rIns="0" bIns="0" rtlCol="0" anchor="ctr"/>
          <a:lstStyle/>
          <a:p>
            <a:pPr marL="0" indent="0" algn="l">
              <a:lnSpc>
                <a:spcPct val="100000"/>
              </a:lnSpc>
              <a:buNone/>
            </a:pPr>
            <a:r>
              <a:rPr lang="en-US" sz="900" dirty="0">
                <a:solidFill>
                  <a:srgbClr val="3C3939"/>
                </a:solidFill>
                <a:latin typeface="Raleway Light" pitchFamily="34" charset="0"/>
                <a:ea typeface="Raleway Light" pitchFamily="34" charset="-122"/>
                <a:cs typeface="Raleway Light" pitchFamily="34" charset="-120"/>
              </a:rPr>
              <a:t>02</a:t>
            </a:r>
            <a:endParaRPr lang="en-US" sz="900" dirty="0"/>
          </a:p>
        </p:txBody>
      </p:sp>
      <p:sp>
        <p:nvSpPr>
          <p:cNvPr id="11" name="Shape 9"/>
          <p:cNvSpPr/>
          <p:nvPr/>
        </p:nvSpPr>
        <p:spPr>
          <a:xfrm>
            <a:off x="6133649" y="1761629"/>
            <a:ext cx="5396571" cy="12700"/>
          </a:xfrm>
          <a:prstGeom prst="rect">
            <a:avLst/>
          </a:prstGeom>
          <a:solidFill>
            <a:srgbClr val="1B1B27"/>
          </a:solidFill>
          <a:ln/>
        </p:spPr>
        <p:txBody>
          <a:bodyPr/>
          <a:lstStyle/>
          <a:p>
            <a:endParaRPr lang="en-US"/>
          </a:p>
        </p:txBody>
      </p:sp>
      <p:sp>
        <p:nvSpPr>
          <p:cNvPr id="12" name="Text 10"/>
          <p:cNvSpPr/>
          <p:nvPr/>
        </p:nvSpPr>
        <p:spPr>
          <a:xfrm>
            <a:off x="6133649" y="1846759"/>
            <a:ext cx="5396571" cy="186829"/>
          </a:xfrm>
          <a:prstGeom prst="rect">
            <a:avLst/>
          </a:prstGeom>
          <a:noFill/>
          <a:ln/>
        </p:spPr>
        <p:txBody>
          <a:bodyPr wrap="none" lIns="0" tIns="0" rIns="0" bIns="0" rtlCol="0" anchor="t"/>
          <a:lstStyle/>
          <a:p>
            <a:pPr marL="0" indent="0" algn="l">
              <a:lnSpc>
                <a:spcPct val="104000"/>
              </a:lnSpc>
              <a:buNone/>
            </a:pPr>
            <a:r>
              <a:rPr lang="en-US" sz="1150" dirty="0">
                <a:solidFill>
                  <a:srgbClr val="3C3939"/>
                </a:solidFill>
                <a:latin typeface="Raleway" pitchFamily="34" charset="0"/>
                <a:ea typeface="Raleway" pitchFamily="34" charset="-122"/>
                <a:cs typeface="Raleway" pitchFamily="34" charset="-120"/>
              </a:rPr>
              <a:t>Hour 2</a:t>
            </a:r>
            <a:endParaRPr lang="en-US" sz="1150" dirty="0"/>
          </a:p>
        </p:txBody>
      </p:sp>
      <p:sp>
        <p:nvSpPr>
          <p:cNvPr id="13" name="Text 11"/>
          <p:cNvSpPr/>
          <p:nvPr/>
        </p:nvSpPr>
        <p:spPr>
          <a:xfrm>
            <a:off x="6133649" y="2078930"/>
            <a:ext cx="5396571" cy="156270"/>
          </a:xfrm>
          <a:prstGeom prst="rect">
            <a:avLst/>
          </a:prstGeom>
          <a:noFill/>
          <a:ln/>
        </p:spPr>
        <p:txBody>
          <a:bodyPr wrap="none" lIns="0" tIns="0" rIns="0" bIns="0" rtlCol="0" anchor="t"/>
          <a:lstStyle/>
          <a:p>
            <a:pPr marL="0" indent="0" algn="l">
              <a:lnSpc>
                <a:spcPct val="109000"/>
              </a:lnSpc>
              <a:buNone/>
            </a:pPr>
            <a:r>
              <a:rPr lang="en-US" sz="900" b="1" dirty="0">
                <a:solidFill>
                  <a:srgbClr val="3C3939"/>
                </a:solidFill>
                <a:latin typeface="Roboto Bold" pitchFamily="34" charset="0"/>
                <a:ea typeface="Roboto Bold" pitchFamily="34" charset="-122"/>
                <a:cs typeface="Roboto Bold" pitchFamily="34" charset="-120"/>
              </a:rPr>
              <a:t>Spreadsheet automation with AI</a:t>
            </a:r>
            <a:endParaRPr lang="en-US" sz="900" dirty="0"/>
          </a:p>
        </p:txBody>
      </p:sp>
      <p:sp>
        <p:nvSpPr>
          <p:cNvPr id="14" name="Text 12"/>
          <p:cNvSpPr/>
          <p:nvPr/>
        </p:nvSpPr>
        <p:spPr>
          <a:xfrm>
            <a:off x="6133649" y="2280543"/>
            <a:ext cx="5396571" cy="521791"/>
          </a:xfrm>
          <a:prstGeom prst="rect">
            <a:avLst/>
          </a:prstGeom>
          <a:noFill/>
          <a:ln/>
        </p:spPr>
        <p:txBody>
          <a:bodyPr wrap="square" lIns="0" tIns="0" rIns="0" bIns="0" rtlCol="0" anchor="t">
            <a:normAutofit/>
          </a:bodyPr>
          <a:lstStyle/>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Clean and categorize messy data faster</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Create formulas, summaries, and conditional logic with AI assistance</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Build faster workflows in Excel and Google Sheets</a:t>
            </a:r>
            <a:endParaRPr lang="en-US" sz="900" dirty="0"/>
          </a:p>
        </p:txBody>
      </p:sp>
      <p:sp>
        <p:nvSpPr>
          <p:cNvPr id="15" name="Text 13"/>
          <p:cNvSpPr/>
          <p:nvPr/>
        </p:nvSpPr>
        <p:spPr>
          <a:xfrm>
            <a:off x="6133649" y="2847677"/>
            <a:ext cx="5396571" cy="156270"/>
          </a:xfrm>
          <a:prstGeom prst="rect">
            <a:avLst/>
          </a:prstGeom>
          <a:noFill/>
          <a:ln/>
        </p:spPr>
        <p:txBody>
          <a:bodyPr wrap="none" lIns="0" tIns="0" rIns="0" bIns="0" rtlCol="0" anchor="t"/>
          <a:lstStyle/>
          <a:p>
            <a:pPr marL="0" indent="0" algn="l">
              <a:lnSpc>
                <a:spcPct val="109000"/>
              </a:lnSpc>
              <a:buNone/>
            </a:pPr>
            <a:r>
              <a:rPr lang="en-US" sz="900" b="1" dirty="0">
                <a:solidFill>
                  <a:srgbClr val="3C3939"/>
                </a:solidFill>
                <a:latin typeface="Roboto Bold" pitchFamily="34" charset="0"/>
                <a:ea typeface="Roboto Bold" pitchFamily="34" charset="-122"/>
                <a:cs typeface="Roboto Bold" pitchFamily="34" charset="-120"/>
              </a:rPr>
              <a:t>Example:</a:t>
            </a:r>
            <a:r>
              <a:rPr lang="en-US" sz="900" dirty="0">
                <a:solidFill>
                  <a:srgbClr val="3C3939"/>
                </a:solidFill>
                <a:latin typeface="Roboto" pitchFamily="34" charset="0"/>
                <a:ea typeface="Roboto" pitchFamily="34" charset="-122"/>
                <a:cs typeface="Roboto" pitchFamily="34" charset="-120"/>
              </a:rPr>
              <a:t> Ask AI to generate a formula for tracking overdue invoices or identifying duplicate records.</a:t>
            </a:r>
            <a:endParaRPr lang="en-US" sz="900" dirty="0"/>
          </a:p>
        </p:txBody>
      </p:sp>
      <p:sp>
        <p:nvSpPr>
          <p:cNvPr id="16" name="Text 14"/>
          <p:cNvSpPr/>
          <p:nvPr/>
        </p:nvSpPr>
        <p:spPr>
          <a:xfrm>
            <a:off x="661475" y="3169245"/>
            <a:ext cx="239210" cy="149423"/>
          </a:xfrm>
          <a:prstGeom prst="rect">
            <a:avLst/>
          </a:prstGeom>
          <a:noFill/>
          <a:ln/>
        </p:spPr>
        <p:txBody>
          <a:bodyPr wrap="none" lIns="0" tIns="0" rIns="0" bIns="0" rtlCol="0" anchor="ctr"/>
          <a:lstStyle/>
          <a:p>
            <a:pPr marL="0" indent="0" algn="l">
              <a:lnSpc>
                <a:spcPct val="100000"/>
              </a:lnSpc>
              <a:buNone/>
            </a:pPr>
            <a:r>
              <a:rPr lang="en-US" sz="900" dirty="0">
                <a:solidFill>
                  <a:srgbClr val="3C3939"/>
                </a:solidFill>
                <a:latin typeface="Raleway Light" pitchFamily="34" charset="0"/>
                <a:ea typeface="Raleway Light" pitchFamily="34" charset="-122"/>
                <a:cs typeface="Raleway Light" pitchFamily="34" charset="-120"/>
              </a:rPr>
              <a:t>03</a:t>
            </a:r>
            <a:endParaRPr lang="en-US" sz="900" dirty="0"/>
          </a:p>
        </p:txBody>
      </p:sp>
      <p:sp>
        <p:nvSpPr>
          <p:cNvPr id="17" name="Shape 15"/>
          <p:cNvSpPr/>
          <p:nvPr/>
        </p:nvSpPr>
        <p:spPr>
          <a:xfrm>
            <a:off x="661475" y="3359745"/>
            <a:ext cx="5396571" cy="12700"/>
          </a:xfrm>
          <a:prstGeom prst="rect">
            <a:avLst/>
          </a:prstGeom>
          <a:solidFill>
            <a:srgbClr val="1B1B27"/>
          </a:solidFill>
          <a:ln/>
        </p:spPr>
        <p:txBody>
          <a:bodyPr/>
          <a:lstStyle/>
          <a:p>
            <a:endParaRPr lang="en-US"/>
          </a:p>
        </p:txBody>
      </p:sp>
      <p:sp>
        <p:nvSpPr>
          <p:cNvPr id="18" name="Text 16"/>
          <p:cNvSpPr/>
          <p:nvPr/>
        </p:nvSpPr>
        <p:spPr>
          <a:xfrm>
            <a:off x="661475" y="3444875"/>
            <a:ext cx="5396571" cy="186829"/>
          </a:xfrm>
          <a:prstGeom prst="rect">
            <a:avLst/>
          </a:prstGeom>
          <a:noFill/>
          <a:ln/>
        </p:spPr>
        <p:txBody>
          <a:bodyPr wrap="none" lIns="0" tIns="0" rIns="0" bIns="0" rtlCol="0" anchor="t"/>
          <a:lstStyle/>
          <a:p>
            <a:pPr marL="0" indent="0" algn="l">
              <a:lnSpc>
                <a:spcPct val="104000"/>
              </a:lnSpc>
              <a:buNone/>
            </a:pPr>
            <a:r>
              <a:rPr lang="en-US" sz="1150" dirty="0">
                <a:solidFill>
                  <a:srgbClr val="3C3939"/>
                </a:solidFill>
                <a:latin typeface="Raleway" pitchFamily="34" charset="0"/>
                <a:ea typeface="Raleway" pitchFamily="34" charset="-122"/>
                <a:cs typeface="Raleway" pitchFamily="34" charset="-120"/>
              </a:rPr>
              <a:t>Hour 3</a:t>
            </a:r>
            <a:endParaRPr lang="en-US" sz="1150" dirty="0"/>
          </a:p>
        </p:txBody>
      </p:sp>
      <p:sp>
        <p:nvSpPr>
          <p:cNvPr id="19" name="Text 17"/>
          <p:cNvSpPr/>
          <p:nvPr/>
        </p:nvSpPr>
        <p:spPr>
          <a:xfrm>
            <a:off x="661475" y="3677047"/>
            <a:ext cx="5396571" cy="156270"/>
          </a:xfrm>
          <a:prstGeom prst="rect">
            <a:avLst/>
          </a:prstGeom>
          <a:noFill/>
          <a:ln/>
        </p:spPr>
        <p:txBody>
          <a:bodyPr wrap="none" lIns="0" tIns="0" rIns="0" bIns="0" rtlCol="0" anchor="t"/>
          <a:lstStyle/>
          <a:p>
            <a:pPr marL="0" indent="0" algn="l">
              <a:lnSpc>
                <a:spcPct val="109000"/>
              </a:lnSpc>
              <a:buNone/>
            </a:pPr>
            <a:r>
              <a:rPr lang="en-US" sz="900" b="1" dirty="0">
                <a:solidFill>
                  <a:srgbClr val="3C3939"/>
                </a:solidFill>
                <a:latin typeface="Roboto Bold" pitchFamily="34" charset="0"/>
                <a:ea typeface="Roboto Bold" pitchFamily="34" charset="-122"/>
                <a:cs typeface="Roboto Bold" pitchFamily="34" charset="-120"/>
              </a:rPr>
              <a:t>Data visualization &amp; insights</a:t>
            </a:r>
            <a:endParaRPr lang="en-US" sz="900" dirty="0"/>
          </a:p>
        </p:txBody>
      </p:sp>
      <p:sp>
        <p:nvSpPr>
          <p:cNvPr id="20" name="Text 18"/>
          <p:cNvSpPr/>
          <p:nvPr/>
        </p:nvSpPr>
        <p:spPr>
          <a:xfrm>
            <a:off x="661475" y="3878659"/>
            <a:ext cx="5396571" cy="521791"/>
          </a:xfrm>
          <a:prstGeom prst="rect">
            <a:avLst/>
          </a:prstGeom>
          <a:noFill/>
          <a:ln/>
        </p:spPr>
        <p:txBody>
          <a:bodyPr wrap="square" lIns="0" tIns="0" rIns="0" bIns="0" rtlCol="0" anchor="t">
            <a:normAutofit/>
          </a:bodyPr>
          <a:lstStyle/>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Choose the right chart for your message</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Turn tables into clear charts and dashboards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Use AI to summarize trends, outliers, and next steps</a:t>
            </a:r>
            <a:endParaRPr lang="en-US" sz="900" dirty="0"/>
          </a:p>
        </p:txBody>
      </p:sp>
      <p:sp>
        <p:nvSpPr>
          <p:cNvPr id="21" name="Text 19"/>
          <p:cNvSpPr/>
          <p:nvPr/>
        </p:nvSpPr>
        <p:spPr>
          <a:xfrm>
            <a:off x="661475" y="4445794"/>
            <a:ext cx="5396571" cy="312539"/>
          </a:xfrm>
          <a:prstGeom prst="rect">
            <a:avLst/>
          </a:prstGeom>
          <a:noFill/>
          <a:ln/>
        </p:spPr>
        <p:txBody>
          <a:bodyPr wrap="square" lIns="0" tIns="0" rIns="0" bIns="0" rtlCol="0" anchor="t">
            <a:normAutofit/>
          </a:bodyPr>
          <a:lstStyle/>
          <a:p>
            <a:pPr marL="0" indent="0" algn="l">
              <a:lnSpc>
                <a:spcPct val="109000"/>
              </a:lnSpc>
              <a:buNone/>
            </a:pPr>
            <a:r>
              <a:rPr lang="en-US" sz="900" b="1" dirty="0">
                <a:solidFill>
                  <a:srgbClr val="3C3939"/>
                </a:solidFill>
                <a:latin typeface="Roboto Bold" pitchFamily="34" charset="0"/>
                <a:ea typeface="Roboto Bold" pitchFamily="34" charset="-122"/>
                <a:cs typeface="Roboto Bold" pitchFamily="34" charset="-120"/>
              </a:rPr>
              <a:t>Example:</a:t>
            </a:r>
            <a:r>
              <a:rPr lang="en-US" sz="900" dirty="0">
                <a:solidFill>
                  <a:srgbClr val="3C3939"/>
                </a:solidFill>
                <a:latin typeface="Roboto" pitchFamily="34" charset="0"/>
                <a:ea typeface="Roboto" pitchFamily="34" charset="-122"/>
                <a:cs typeface="Roboto" pitchFamily="34" charset="-120"/>
              </a:rPr>
              <a:t> Convert a monthly sales table into a chart and ask AI to highlight the biggest change drivers.</a:t>
            </a:r>
            <a:endParaRPr lang="en-US" sz="900" dirty="0"/>
          </a:p>
        </p:txBody>
      </p:sp>
      <p:sp>
        <p:nvSpPr>
          <p:cNvPr id="22" name="Text 20"/>
          <p:cNvSpPr/>
          <p:nvPr/>
        </p:nvSpPr>
        <p:spPr>
          <a:xfrm>
            <a:off x="6133649" y="3169245"/>
            <a:ext cx="239210" cy="149423"/>
          </a:xfrm>
          <a:prstGeom prst="rect">
            <a:avLst/>
          </a:prstGeom>
          <a:noFill/>
          <a:ln/>
        </p:spPr>
        <p:txBody>
          <a:bodyPr wrap="none" lIns="0" tIns="0" rIns="0" bIns="0" rtlCol="0" anchor="ctr"/>
          <a:lstStyle/>
          <a:p>
            <a:pPr marL="0" indent="0" algn="l">
              <a:lnSpc>
                <a:spcPct val="100000"/>
              </a:lnSpc>
              <a:buNone/>
            </a:pPr>
            <a:r>
              <a:rPr lang="en-US" sz="900" dirty="0">
                <a:solidFill>
                  <a:srgbClr val="3C3939"/>
                </a:solidFill>
                <a:latin typeface="Raleway Light" pitchFamily="34" charset="0"/>
                <a:ea typeface="Raleway Light" pitchFamily="34" charset="-122"/>
                <a:cs typeface="Raleway Light" pitchFamily="34" charset="-120"/>
              </a:rPr>
              <a:t>04</a:t>
            </a:r>
            <a:endParaRPr lang="en-US" sz="900" dirty="0"/>
          </a:p>
        </p:txBody>
      </p:sp>
      <p:sp>
        <p:nvSpPr>
          <p:cNvPr id="23" name="Shape 21"/>
          <p:cNvSpPr/>
          <p:nvPr/>
        </p:nvSpPr>
        <p:spPr>
          <a:xfrm>
            <a:off x="6133649" y="3359745"/>
            <a:ext cx="5396571" cy="12700"/>
          </a:xfrm>
          <a:prstGeom prst="rect">
            <a:avLst/>
          </a:prstGeom>
          <a:solidFill>
            <a:srgbClr val="1B1B27"/>
          </a:solidFill>
          <a:ln/>
        </p:spPr>
        <p:txBody>
          <a:bodyPr/>
          <a:lstStyle/>
          <a:p>
            <a:endParaRPr lang="en-US"/>
          </a:p>
        </p:txBody>
      </p:sp>
      <p:sp>
        <p:nvSpPr>
          <p:cNvPr id="24" name="Text 22"/>
          <p:cNvSpPr/>
          <p:nvPr/>
        </p:nvSpPr>
        <p:spPr>
          <a:xfrm>
            <a:off x="6133649" y="3444875"/>
            <a:ext cx="5396571" cy="186829"/>
          </a:xfrm>
          <a:prstGeom prst="rect">
            <a:avLst/>
          </a:prstGeom>
          <a:noFill/>
          <a:ln/>
        </p:spPr>
        <p:txBody>
          <a:bodyPr wrap="none" lIns="0" tIns="0" rIns="0" bIns="0" rtlCol="0" anchor="t"/>
          <a:lstStyle/>
          <a:p>
            <a:pPr marL="0" indent="0" algn="l">
              <a:lnSpc>
                <a:spcPct val="104000"/>
              </a:lnSpc>
              <a:buNone/>
            </a:pPr>
            <a:r>
              <a:rPr lang="en-US" sz="1150" dirty="0">
                <a:solidFill>
                  <a:srgbClr val="3C3939"/>
                </a:solidFill>
                <a:latin typeface="Raleway" pitchFamily="34" charset="0"/>
                <a:ea typeface="Raleway" pitchFamily="34" charset="-122"/>
                <a:cs typeface="Raleway" pitchFamily="34" charset="-120"/>
              </a:rPr>
              <a:t>Hour 4</a:t>
            </a:r>
            <a:endParaRPr lang="en-US" sz="1150" dirty="0"/>
          </a:p>
        </p:txBody>
      </p:sp>
      <p:sp>
        <p:nvSpPr>
          <p:cNvPr id="25" name="Text 23"/>
          <p:cNvSpPr/>
          <p:nvPr/>
        </p:nvSpPr>
        <p:spPr>
          <a:xfrm>
            <a:off x="6133649" y="3677047"/>
            <a:ext cx="5396571" cy="156270"/>
          </a:xfrm>
          <a:prstGeom prst="rect">
            <a:avLst/>
          </a:prstGeom>
          <a:noFill/>
          <a:ln/>
        </p:spPr>
        <p:txBody>
          <a:bodyPr wrap="none" lIns="0" tIns="0" rIns="0" bIns="0" rtlCol="0" anchor="t"/>
          <a:lstStyle/>
          <a:p>
            <a:pPr marL="0" indent="0" algn="l">
              <a:lnSpc>
                <a:spcPct val="109000"/>
              </a:lnSpc>
              <a:buNone/>
            </a:pPr>
            <a:r>
              <a:rPr lang="en-US" sz="900" b="1" dirty="0">
                <a:solidFill>
                  <a:srgbClr val="3C3939"/>
                </a:solidFill>
                <a:latin typeface="Roboto Bold" pitchFamily="34" charset="0"/>
                <a:ea typeface="Roboto Bold" pitchFamily="34" charset="-122"/>
                <a:cs typeface="Roboto Bold" pitchFamily="34" charset="-120"/>
              </a:rPr>
              <a:t>Hands-on practice &amp; real-world applications</a:t>
            </a:r>
            <a:endParaRPr lang="en-US" sz="900" dirty="0"/>
          </a:p>
        </p:txBody>
      </p:sp>
      <p:sp>
        <p:nvSpPr>
          <p:cNvPr id="26" name="Text 24"/>
          <p:cNvSpPr/>
          <p:nvPr/>
        </p:nvSpPr>
        <p:spPr>
          <a:xfrm>
            <a:off x="6133649" y="3878659"/>
            <a:ext cx="5396571" cy="521791"/>
          </a:xfrm>
          <a:prstGeom prst="rect">
            <a:avLst/>
          </a:prstGeom>
          <a:noFill/>
          <a:ln/>
        </p:spPr>
        <p:txBody>
          <a:bodyPr wrap="square" lIns="0" tIns="0" rIns="0" bIns="0" rtlCol="0" anchor="t">
            <a:normAutofit/>
          </a:bodyPr>
          <a:lstStyle/>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Work through realistic office scenarios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Practice prompting, reviewing, and refining outputs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Apply AI to your own workflows and tools</a:t>
            </a:r>
            <a:endParaRPr lang="en-US" sz="900" dirty="0"/>
          </a:p>
        </p:txBody>
      </p:sp>
      <p:sp>
        <p:nvSpPr>
          <p:cNvPr id="27" name="Text 25"/>
          <p:cNvSpPr/>
          <p:nvPr/>
        </p:nvSpPr>
        <p:spPr>
          <a:xfrm>
            <a:off x="6133649" y="4445794"/>
            <a:ext cx="5396571" cy="156270"/>
          </a:xfrm>
          <a:prstGeom prst="rect">
            <a:avLst/>
          </a:prstGeom>
          <a:noFill/>
          <a:ln/>
        </p:spPr>
        <p:txBody>
          <a:bodyPr wrap="none" lIns="0" tIns="0" rIns="0" bIns="0" rtlCol="0" anchor="t"/>
          <a:lstStyle/>
          <a:p>
            <a:pPr marL="0" indent="0" algn="l">
              <a:lnSpc>
                <a:spcPct val="109000"/>
              </a:lnSpc>
              <a:buNone/>
            </a:pPr>
            <a:r>
              <a:rPr lang="en-US" sz="900" b="1" dirty="0">
                <a:solidFill>
                  <a:srgbClr val="3C3939"/>
                </a:solidFill>
                <a:latin typeface="Roboto Bold" pitchFamily="34" charset="0"/>
                <a:ea typeface="Roboto Bold" pitchFamily="34" charset="-122"/>
                <a:cs typeface="Roboto Bold" pitchFamily="34" charset="-120"/>
              </a:rPr>
              <a:t>Example:</a:t>
            </a:r>
            <a:r>
              <a:rPr lang="en-US" sz="900" dirty="0">
                <a:solidFill>
                  <a:srgbClr val="3C3939"/>
                </a:solidFill>
                <a:latin typeface="Roboto" pitchFamily="34" charset="0"/>
                <a:ea typeface="Roboto" pitchFamily="34" charset="-122"/>
                <a:cs typeface="Roboto" pitchFamily="34" charset="-120"/>
              </a:rPr>
              <a:t> Rework a meeting summary into action items, assign owners, and create a follow-up email.</a:t>
            </a:r>
            <a:endParaRPr lang="en-US" sz="900" dirty="0"/>
          </a:p>
        </p:txBody>
      </p:sp>
      <p:sp>
        <p:nvSpPr>
          <p:cNvPr id="28" name="Shape 26"/>
          <p:cNvSpPr/>
          <p:nvPr/>
        </p:nvSpPr>
        <p:spPr>
          <a:xfrm>
            <a:off x="661475" y="4963021"/>
            <a:ext cx="10868745" cy="12700"/>
          </a:xfrm>
          <a:prstGeom prst="roundRect">
            <a:avLst>
              <a:gd name="adj" fmla="val 49999"/>
            </a:avLst>
          </a:prstGeom>
          <a:solidFill>
            <a:srgbClr val="3C3939">
              <a:alpha val="50000"/>
            </a:srgbClr>
          </a:solidFill>
          <a:ln/>
        </p:spPr>
        <p:txBody>
          <a:bodyPr/>
          <a:lstStyle/>
          <a:p>
            <a:endParaRPr lang="en-US"/>
          </a:p>
        </p:txBody>
      </p:sp>
      <p:sp>
        <p:nvSpPr>
          <p:cNvPr id="29" name="Text 27"/>
          <p:cNvSpPr/>
          <p:nvPr/>
        </p:nvSpPr>
        <p:spPr>
          <a:xfrm>
            <a:off x="661475" y="5119092"/>
            <a:ext cx="10868745" cy="298946"/>
          </a:xfrm>
          <a:prstGeom prst="rect">
            <a:avLst/>
          </a:prstGeom>
          <a:noFill/>
          <a:ln/>
        </p:spPr>
        <p:txBody>
          <a:bodyPr wrap="none" lIns="0" tIns="0" rIns="0" bIns="0" rtlCol="0" anchor="t"/>
          <a:lstStyle/>
          <a:p>
            <a:pPr marL="0" indent="0" algn="l">
              <a:lnSpc>
                <a:spcPct val="104000"/>
              </a:lnSpc>
              <a:buNone/>
            </a:pPr>
            <a:r>
              <a:rPr lang="en-US" sz="1850" dirty="0">
                <a:solidFill>
                  <a:srgbClr val="1B1B27"/>
                </a:solidFill>
                <a:latin typeface="Raleway" pitchFamily="34" charset="0"/>
                <a:ea typeface="Raleway" pitchFamily="34" charset="-122"/>
                <a:cs typeface="Raleway" pitchFamily="34" charset="-120"/>
              </a:rPr>
              <a:t>Practice resources</a:t>
            </a:r>
            <a:endParaRPr lang="en-US" sz="1850" dirty="0"/>
          </a:p>
        </p:txBody>
      </p:sp>
      <p:sp>
        <p:nvSpPr>
          <p:cNvPr id="30" name="Text 28"/>
          <p:cNvSpPr/>
          <p:nvPr/>
        </p:nvSpPr>
        <p:spPr>
          <a:xfrm>
            <a:off x="661475" y="5531545"/>
            <a:ext cx="11478330" cy="156270"/>
          </a:xfrm>
          <a:prstGeom prst="rect">
            <a:avLst/>
          </a:prstGeom>
          <a:noFill/>
          <a:ln/>
        </p:spPr>
        <p:txBody>
          <a:bodyPr wrap="none" lIns="0" tIns="0" rIns="0" bIns="0" rtlCol="0" anchor="t"/>
          <a:lstStyle/>
          <a:p>
            <a:pPr marL="0" indent="0" algn="l">
              <a:lnSpc>
                <a:spcPct val="109000"/>
              </a:lnSpc>
              <a:buNone/>
            </a:pPr>
            <a:r>
              <a:rPr lang="en-US" sz="900" dirty="0">
                <a:solidFill>
                  <a:srgbClr val="3C3939"/>
                </a:solidFill>
                <a:latin typeface="Roboto" pitchFamily="34" charset="0"/>
                <a:ea typeface="Roboto" pitchFamily="34" charset="-122"/>
                <a:cs typeface="Roboto" pitchFamily="34" charset="-120"/>
              </a:rPr>
              <a:t>Use free public datasets to test AI prompts, spreadsheet cleanup, and dashboard building during the workshop:</a:t>
            </a:r>
            <a:endParaRPr lang="en-US" sz="900" dirty="0"/>
          </a:p>
        </p:txBody>
      </p:sp>
      <p:sp>
        <p:nvSpPr>
          <p:cNvPr id="31" name="Text 29"/>
          <p:cNvSpPr/>
          <p:nvPr/>
        </p:nvSpPr>
        <p:spPr>
          <a:xfrm>
            <a:off x="661475" y="5772944"/>
            <a:ext cx="10868745" cy="521791"/>
          </a:xfrm>
          <a:prstGeom prst="rect">
            <a:avLst/>
          </a:prstGeom>
          <a:noFill/>
          <a:ln/>
        </p:spPr>
        <p:txBody>
          <a:bodyPr wrap="square" lIns="0" tIns="0" rIns="0" bIns="0" rtlCol="0" anchor="t">
            <a:normAutofit/>
          </a:bodyPr>
          <a:lstStyle/>
          <a:p>
            <a:pPr marL="182880" indent="-182880" algn="l">
              <a:lnSpc>
                <a:spcPct val="109000"/>
              </a:lnSpc>
              <a:buSzPct val="100000"/>
              <a:buChar char="•"/>
            </a:pPr>
            <a:r>
              <a:rPr lang="en-US" sz="900" b="1" u="sng" dirty="0">
                <a:solidFill>
                  <a:srgbClr val="1B1B27"/>
                </a:solidFill>
                <a:latin typeface="Roboto Bold" pitchFamily="34" charset="0"/>
                <a:ea typeface="Roboto Bold" pitchFamily="34" charset="-122"/>
                <a:cs typeface="Roboto Bold" pitchFamily="34" charset="-120"/>
                <a:hlinkClick r:id="rId3">
                  <a:extLst>
                    <a:ext uri="{A12FA001-AC4F-418D-AE19-62706E023703}">
                      <ahyp:hlinkClr xmlns:ahyp="http://schemas.microsoft.com/office/drawing/2018/hyperlinkcolor" val="tx"/>
                    </a:ext>
                  </a:extLst>
                </a:hlinkClick>
              </a:rPr>
              <a:t>Kaggle Datasets</a:t>
            </a:r>
            <a:endParaRPr lang="en-US" sz="900" dirty="0"/>
          </a:p>
          <a:p>
            <a:pPr marL="182880" indent="-182880" algn="l">
              <a:lnSpc>
                <a:spcPct val="109000"/>
              </a:lnSpc>
              <a:buSzPct val="100000"/>
              <a:buChar char="•"/>
            </a:pPr>
            <a:r>
              <a:rPr lang="en-US" sz="900" b="1" u="sng" dirty="0">
                <a:solidFill>
                  <a:srgbClr val="1B1B27"/>
                </a:solidFill>
                <a:latin typeface="Roboto Bold" pitchFamily="34" charset="0"/>
                <a:ea typeface="Roboto Bold" pitchFamily="34" charset="-122"/>
                <a:cs typeface="Roboto Bold" pitchFamily="34" charset="-120"/>
                <a:hlinkClick r:id="rId4">
                  <a:extLst>
                    <a:ext uri="{A12FA001-AC4F-418D-AE19-62706E023703}">
                      <ahyp:hlinkClr xmlns:ahyp="http://schemas.microsoft.com/office/drawing/2018/hyperlinkcolor" val="tx"/>
                    </a:ext>
                  </a:extLst>
                </a:hlinkClick>
              </a:rPr>
              <a:t>Google Dataset Search</a:t>
            </a:r>
            <a:endParaRPr lang="en-US" sz="900" dirty="0"/>
          </a:p>
          <a:p>
            <a:pPr marL="182880" indent="-182880" algn="l">
              <a:lnSpc>
                <a:spcPct val="109000"/>
              </a:lnSpc>
              <a:buSzPct val="100000"/>
              <a:buChar char="•"/>
            </a:pPr>
            <a:r>
              <a:rPr lang="en-US" sz="900" b="1" u="sng" dirty="0">
                <a:solidFill>
                  <a:srgbClr val="1B1B27"/>
                </a:solidFill>
                <a:latin typeface="Roboto Bold" pitchFamily="34" charset="0"/>
                <a:ea typeface="Roboto Bold" pitchFamily="34" charset="-122"/>
                <a:cs typeface="Roboto Bold" pitchFamily="34" charset="-120"/>
                <a:hlinkClick r:id="rId5">
                  <a:extLst>
                    <a:ext uri="{A12FA001-AC4F-418D-AE19-62706E023703}">
                      <ahyp:hlinkClr xmlns:ahyp="http://schemas.microsoft.com/office/drawing/2018/hyperlinkcolor" val="tx"/>
                    </a:ext>
                  </a:extLst>
                </a:hlinkClick>
              </a:rPr>
              <a:t>data.world free datasets</a:t>
            </a:r>
            <a:endParaRPr lang="en-US" sz="900" dirty="0"/>
          </a:p>
        </p:txBody>
      </p:sp>
      <p:sp>
        <p:nvSpPr>
          <p:cNvPr id="32" name="TextBox 31">
            <a:extLst>
              <a:ext uri="{FF2B5EF4-FFF2-40B4-BE49-F238E27FC236}">
                <a16:creationId xmlns:a16="http://schemas.microsoft.com/office/drawing/2014/main" id="{7499D0F4-7073-CF73-9480-BB671335A28D}"/>
              </a:ext>
            </a:extLst>
          </p:cNvPr>
          <p:cNvSpPr txBox="1"/>
          <p:nvPr/>
        </p:nvSpPr>
        <p:spPr>
          <a:xfrm>
            <a:off x="0" y="6468102"/>
            <a:ext cx="12139805" cy="379778"/>
          </a:xfrm>
          <a:prstGeom prst="rect">
            <a:avLst/>
          </a:prstGeom>
          <a:solidFill>
            <a:schemeClr val="bg1"/>
          </a:solidFill>
        </p:spPr>
        <p:txBody>
          <a:bodyPr wrap="square" rtlCol="0">
            <a:spAutoFit/>
          </a:bodyPr>
          <a:lstStyle/>
          <a:p>
            <a:endParaRPr lang="en-US" dirty="0"/>
          </a:p>
        </p:txBody>
      </p:sp>
      <p:sp>
        <p:nvSpPr>
          <p:cNvPr id="33" name="TextBox 32">
            <a:extLst>
              <a:ext uri="{FF2B5EF4-FFF2-40B4-BE49-F238E27FC236}">
                <a16:creationId xmlns:a16="http://schemas.microsoft.com/office/drawing/2014/main" id="{BBE55512-FA47-6639-6CF9-D20E10F3410B}"/>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661475" y="541834"/>
            <a:ext cx="466118" cy="177899"/>
          </a:xfrm>
          <a:prstGeom prst="roundRect">
            <a:avLst>
              <a:gd name="adj" fmla="val 22117"/>
            </a:avLst>
          </a:prstGeom>
          <a:solidFill>
            <a:srgbClr val="E1E1EA"/>
          </a:solidFill>
          <a:ln/>
        </p:spPr>
        <p:txBody>
          <a:bodyPr/>
          <a:lstStyle/>
          <a:p>
            <a:endParaRPr lang="en-US"/>
          </a:p>
        </p:txBody>
      </p:sp>
      <p:sp>
        <p:nvSpPr>
          <p:cNvPr id="3" name="Text 1"/>
          <p:cNvSpPr/>
          <p:nvPr/>
        </p:nvSpPr>
        <p:spPr>
          <a:xfrm>
            <a:off x="731720" y="576957"/>
            <a:ext cx="935213" cy="107652"/>
          </a:xfrm>
          <a:prstGeom prst="rect">
            <a:avLst/>
          </a:prstGeom>
          <a:noFill/>
          <a:ln/>
        </p:spPr>
        <p:txBody>
          <a:bodyPr wrap="none" lIns="0" tIns="0" rIns="0" bIns="0" rtlCol="0" anchor="t"/>
          <a:lstStyle/>
          <a:p>
            <a:pPr marL="0" indent="0" algn="l">
              <a:lnSpc>
                <a:spcPct val="96000"/>
              </a:lnSpc>
              <a:buNone/>
            </a:pPr>
            <a:r>
              <a:rPr lang="en-US" sz="700" dirty="0">
                <a:solidFill>
                  <a:srgbClr val="3C3939"/>
                </a:solidFill>
                <a:latin typeface="Roboto" pitchFamily="34" charset="0"/>
                <a:ea typeface="Roboto" pitchFamily="34" charset="-122"/>
                <a:cs typeface="Roboto" pitchFamily="34" charset="-120"/>
              </a:rPr>
              <a:t>HOUR 1</a:t>
            </a:r>
            <a:endParaRPr lang="en-US" sz="700" dirty="0"/>
          </a:p>
        </p:txBody>
      </p:sp>
      <p:sp>
        <p:nvSpPr>
          <p:cNvPr id="4" name="Text 2"/>
          <p:cNvSpPr/>
          <p:nvPr/>
        </p:nvSpPr>
        <p:spPr>
          <a:xfrm>
            <a:off x="661475" y="748705"/>
            <a:ext cx="10868745" cy="365919"/>
          </a:xfrm>
          <a:prstGeom prst="rect">
            <a:avLst/>
          </a:prstGeom>
          <a:noFill/>
          <a:ln/>
        </p:spPr>
        <p:txBody>
          <a:bodyPr wrap="none" lIns="0" tIns="0" rIns="0" bIns="0" rtlCol="0" anchor="t"/>
          <a:lstStyle/>
          <a:p>
            <a:pPr marL="0" indent="0" algn="l">
              <a:lnSpc>
                <a:spcPct val="104000"/>
              </a:lnSpc>
              <a:buNone/>
            </a:pPr>
            <a:r>
              <a:rPr lang="en-US" sz="2300" b="1" dirty="0">
                <a:solidFill>
                  <a:srgbClr val="1B1B27"/>
                </a:solidFill>
                <a:latin typeface="Raleway" pitchFamily="34" charset="0"/>
                <a:ea typeface="Raleway" pitchFamily="34" charset="-122"/>
                <a:cs typeface="Raleway" pitchFamily="34" charset="-120"/>
              </a:rPr>
              <a:t>AI for Office &amp; Productivity</a:t>
            </a:r>
            <a:endParaRPr lang="en-US" sz="2300" b="1" dirty="0"/>
          </a:p>
        </p:txBody>
      </p:sp>
      <p:sp>
        <p:nvSpPr>
          <p:cNvPr id="5" name="Text 3"/>
          <p:cNvSpPr/>
          <p:nvPr/>
        </p:nvSpPr>
        <p:spPr>
          <a:xfrm>
            <a:off x="661475" y="1223367"/>
            <a:ext cx="10868745" cy="379214"/>
          </a:xfrm>
          <a:prstGeom prst="rect">
            <a:avLst/>
          </a:prstGeom>
          <a:noFill/>
          <a:ln/>
        </p:spPr>
        <p:txBody>
          <a:bodyPr wrap="square" lIns="0" tIns="0" rIns="0" bIns="0" rtlCol="0" anchor="t">
            <a:normAutofit/>
          </a:bodyPr>
          <a:lstStyle/>
          <a:p>
            <a:pPr marL="0" indent="0" algn="l">
              <a:lnSpc>
                <a:spcPct val="108000"/>
              </a:lnSpc>
              <a:buNone/>
            </a:pPr>
            <a:r>
              <a:rPr lang="en-US" sz="1150" dirty="0">
                <a:solidFill>
                  <a:srgbClr val="3C3939"/>
                </a:solidFill>
                <a:latin typeface="Roboto" pitchFamily="34" charset="0"/>
                <a:ea typeface="Roboto" pitchFamily="34" charset="-122"/>
                <a:cs typeface="Roboto" pitchFamily="34" charset="-120"/>
              </a:rPr>
              <a:t>AI can save time on everyday office work by drafting content, summarizing information, analyzing data, and automating repetitive tasks. In this first hour, we focus on the basics of generative AI, how models are trained, and where they fit into practical workplace workflows.</a:t>
            </a:r>
            <a:endParaRPr lang="en-US" sz="1150" dirty="0"/>
          </a:p>
        </p:txBody>
      </p:sp>
      <p:sp>
        <p:nvSpPr>
          <p:cNvPr id="6" name="Text 4"/>
          <p:cNvSpPr/>
          <p:nvPr/>
        </p:nvSpPr>
        <p:spPr>
          <a:xfrm>
            <a:off x="661475" y="1756668"/>
            <a:ext cx="5291600" cy="219472"/>
          </a:xfrm>
          <a:prstGeom prst="rect">
            <a:avLst/>
          </a:prstGeom>
          <a:noFill/>
          <a:ln/>
        </p:spPr>
        <p:txBody>
          <a:bodyPr wrap="none" lIns="0" tIns="0" rIns="0" bIns="0" rtlCol="0" anchor="t"/>
          <a:lstStyle/>
          <a:p>
            <a:pPr marL="0" indent="0" algn="l">
              <a:lnSpc>
                <a:spcPct val="104000"/>
              </a:lnSpc>
              <a:buNone/>
            </a:pPr>
            <a:r>
              <a:rPr lang="en-US" sz="1350" b="1" dirty="0">
                <a:solidFill>
                  <a:srgbClr val="1B1B27"/>
                </a:solidFill>
                <a:latin typeface="Raleway" pitchFamily="34" charset="0"/>
                <a:ea typeface="Raleway" pitchFamily="34" charset="-122"/>
                <a:cs typeface="Raleway" pitchFamily="34" charset="-120"/>
              </a:rPr>
              <a:t>What is Generative AI?</a:t>
            </a:r>
            <a:endParaRPr lang="en-US" sz="1350" b="1" dirty="0"/>
          </a:p>
        </p:txBody>
      </p:sp>
      <p:sp>
        <p:nvSpPr>
          <p:cNvPr id="7" name="Text 5"/>
          <p:cNvSpPr/>
          <p:nvPr/>
        </p:nvSpPr>
        <p:spPr>
          <a:xfrm>
            <a:off x="661475" y="2048669"/>
            <a:ext cx="5291600" cy="568821"/>
          </a:xfrm>
          <a:prstGeom prst="rect">
            <a:avLst/>
          </a:prstGeom>
          <a:noFill/>
          <a:ln/>
        </p:spPr>
        <p:txBody>
          <a:bodyPr wrap="square" lIns="0" tIns="0" rIns="0" bIns="0" rtlCol="0" anchor="t">
            <a:normAutofit/>
          </a:bodyPr>
          <a:lstStyle/>
          <a:p>
            <a:pPr marL="0" indent="0" algn="l">
              <a:lnSpc>
                <a:spcPct val="108000"/>
              </a:lnSpc>
              <a:buNone/>
            </a:pPr>
            <a:r>
              <a:rPr lang="en-US" sz="1150" dirty="0">
                <a:solidFill>
                  <a:srgbClr val="3C3939"/>
                </a:solidFill>
                <a:latin typeface="Roboto" pitchFamily="34" charset="0"/>
                <a:ea typeface="Roboto" pitchFamily="34" charset="-122"/>
                <a:cs typeface="Roboto" pitchFamily="34" charset="-120"/>
              </a:rPr>
              <a:t>Generative AI refers to systems trained on large amounts of data so they can create new text, images, code, summaries, and ideas in response to a prompt. Instead of only finding information, these tools help you </a:t>
            </a:r>
            <a:r>
              <a:rPr lang="en-US" sz="1150" b="1" dirty="0">
                <a:solidFill>
                  <a:srgbClr val="3C3939"/>
                </a:solidFill>
                <a:latin typeface="Roboto Bold" pitchFamily="34" charset="0"/>
                <a:ea typeface="Roboto Bold" pitchFamily="34" charset="-122"/>
                <a:cs typeface="Roboto Bold" pitchFamily="34" charset="-120"/>
              </a:rPr>
              <a:t>produce</a:t>
            </a:r>
            <a:r>
              <a:rPr lang="en-US" sz="1150" dirty="0">
                <a:solidFill>
                  <a:srgbClr val="3C3939"/>
                </a:solidFill>
                <a:latin typeface="Roboto" pitchFamily="34" charset="0"/>
                <a:ea typeface="Roboto" pitchFamily="34" charset="-122"/>
                <a:cs typeface="Roboto" pitchFamily="34" charset="-120"/>
              </a:rPr>
              <a:t> it.</a:t>
            </a:r>
            <a:endParaRPr lang="en-US" sz="1150" dirty="0"/>
          </a:p>
        </p:txBody>
      </p:sp>
      <p:sp>
        <p:nvSpPr>
          <p:cNvPr id="8" name="Text 6"/>
          <p:cNvSpPr/>
          <p:nvPr/>
        </p:nvSpPr>
        <p:spPr>
          <a:xfrm>
            <a:off x="661475" y="2682776"/>
            <a:ext cx="5291600" cy="1288752"/>
          </a:xfrm>
          <a:prstGeom prst="rect">
            <a:avLst/>
          </a:prstGeom>
          <a:noFill/>
          <a:ln/>
        </p:spPr>
        <p:txBody>
          <a:bodyPr wrap="square" lIns="0" tIns="0" rIns="0" bIns="0" rtlCol="0" anchor="t">
            <a:normAutofit/>
          </a:bodyPr>
          <a:lstStyle/>
          <a:p>
            <a:pPr marL="182880" indent="-182880" algn="l">
              <a:lnSpc>
                <a:spcPct val="108000"/>
              </a:lnSpc>
              <a:buSzPct val="100000"/>
              <a:buChar char="•"/>
            </a:pPr>
            <a:r>
              <a:rPr lang="en-US" sz="900" b="1" dirty="0">
                <a:solidFill>
                  <a:srgbClr val="3C3939"/>
                </a:solidFill>
                <a:latin typeface="Roboto Bold" pitchFamily="34" charset="0"/>
                <a:ea typeface="Roboto Bold" pitchFamily="34" charset="-122"/>
                <a:cs typeface="Roboto Bold" pitchFamily="34" charset="-120"/>
              </a:rPr>
              <a:t>Common office uses:</a:t>
            </a:r>
            <a:r>
              <a:rPr lang="en-US" sz="900" dirty="0">
                <a:solidFill>
                  <a:srgbClr val="3C3939"/>
                </a:solidFill>
                <a:latin typeface="Roboto" pitchFamily="34" charset="0"/>
                <a:ea typeface="Roboto" pitchFamily="34" charset="-122"/>
                <a:cs typeface="Roboto" pitchFamily="34" charset="-120"/>
              </a:rPr>
              <a:t> drafting emails, rewriting reports, summarizing meetings, brainstorming ideas, and creating slide outlines</a:t>
            </a:r>
            <a:endParaRPr lang="en-US" sz="900" dirty="0"/>
          </a:p>
          <a:p>
            <a:pPr marL="182880" indent="-182880" algn="l">
              <a:lnSpc>
                <a:spcPct val="108000"/>
              </a:lnSpc>
              <a:buSzPct val="100000"/>
              <a:buChar char="•"/>
            </a:pPr>
            <a:r>
              <a:rPr lang="en-US" sz="900" b="1" dirty="0">
                <a:solidFill>
                  <a:srgbClr val="3C3939"/>
                </a:solidFill>
                <a:latin typeface="Roboto Bold" pitchFamily="34" charset="0"/>
                <a:ea typeface="Roboto Bold" pitchFamily="34" charset="-122"/>
                <a:cs typeface="Roboto Bold" pitchFamily="34" charset="-120"/>
              </a:rPr>
              <a:t>Key models:</a:t>
            </a:r>
            <a:r>
              <a:rPr lang="en-US" sz="900" dirty="0">
                <a:solidFill>
                  <a:srgbClr val="3C3939"/>
                </a:solidFill>
                <a:latin typeface="Roboto" pitchFamily="34" charset="0"/>
                <a:ea typeface="Roboto" pitchFamily="34" charset="-122"/>
                <a:cs typeface="Roboto" pitchFamily="34" charset="-120"/>
              </a:rPr>
              <a:t> Google Gemini, ChatGPT, and Claude — each offers different strengths for writing, reasoning, and productivity</a:t>
            </a:r>
            <a:endParaRPr lang="en-US" sz="900" dirty="0"/>
          </a:p>
          <a:p>
            <a:pPr marL="182880" indent="-182880" algn="l">
              <a:lnSpc>
                <a:spcPct val="108000"/>
              </a:lnSpc>
              <a:buSzPct val="100000"/>
              <a:buChar char="•"/>
            </a:pPr>
            <a:r>
              <a:rPr lang="en-US" sz="900" b="1" dirty="0">
                <a:solidFill>
                  <a:srgbClr val="3C3939"/>
                </a:solidFill>
                <a:latin typeface="Roboto Bold" pitchFamily="34" charset="0"/>
                <a:ea typeface="Roboto Bold" pitchFamily="34" charset="-122"/>
                <a:cs typeface="Roboto Bold" pitchFamily="34" charset="-120"/>
              </a:rPr>
              <a:t>Why it matters:</a:t>
            </a:r>
            <a:r>
              <a:rPr lang="en-US" sz="900" dirty="0">
                <a:solidFill>
                  <a:srgbClr val="3C3939"/>
                </a:solidFill>
                <a:latin typeface="Roboto" pitchFamily="34" charset="0"/>
                <a:ea typeface="Roboto" pitchFamily="34" charset="-122"/>
                <a:cs typeface="Roboto" pitchFamily="34" charset="-120"/>
              </a:rPr>
              <a:t> tasks that used to take hours can often be reduced to minutes with the right prompt</a:t>
            </a:r>
            <a:endParaRPr lang="en-US" sz="900" dirty="0"/>
          </a:p>
          <a:p>
            <a:pPr marL="182880" indent="-182880" algn="l">
              <a:lnSpc>
                <a:spcPct val="108000"/>
              </a:lnSpc>
              <a:buSzPct val="100000"/>
              <a:buChar char="•"/>
            </a:pPr>
            <a:r>
              <a:rPr lang="en-US" sz="900" b="1" dirty="0">
                <a:solidFill>
                  <a:srgbClr val="3C3939"/>
                </a:solidFill>
                <a:latin typeface="Roboto Bold" pitchFamily="34" charset="0"/>
                <a:ea typeface="Roboto Bold" pitchFamily="34" charset="-122"/>
                <a:cs typeface="Roboto Bold" pitchFamily="34" charset="-120"/>
              </a:rPr>
              <a:t>Practical example:</a:t>
            </a:r>
            <a:r>
              <a:rPr lang="en-US" sz="900" dirty="0">
                <a:solidFill>
                  <a:srgbClr val="3C3939"/>
                </a:solidFill>
                <a:latin typeface="Roboto" pitchFamily="34" charset="0"/>
                <a:ea typeface="Roboto" pitchFamily="34" charset="-122"/>
                <a:cs typeface="Roboto" pitchFamily="34" charset="-120"/>
              </a:rPr>
              <a:t> ask AI to turn a rough meeting note into a polished follow-up email or to summarize a 20-page document into 5 bullet points</a:t>
            </a:r>
            <a:endParaRPr lang="en-US" sz="900" dirty="0"/>
          </a:p>
        </p:txBody>
      </p:sp>
      <p:sp>
        <p:nvSpPr>
          <p:cNvPr id="9" name="Text 7"/>
          <p:cNvSpPr/>
          <p:nvPr/>
        </p:nvSpPr>
        <p:spPr>
          <a:xfrm>
            <a:off x="661475" y="4036814"/>
            <a:ext cx="5291600" cy="568821"/>
          </a:xfrm>
          <a:prstGeom prst="rect">
            <a:avLst/>
          </a:prstGeom>
          <a:noFill/>
          <a:ln/>
        </p:spPr>
        <p:txBody>
          <a:bodyPr wrap="square" lIns="0" tIns="0" rIns="0" bIns="0" rtlCol="0" anchor="t">
            <a:normAutofit/>
          </a:bodyPr>
          <a:lstStyle/>
          <a:p>
            <a:pPr marL="0" indent="0" algn="l">
              <a:lnSpc>
                <a:spcPct val="108000"/>
              </a:lnSpc>
              <a:buNone/>
            </a:pPr>
            <a:r>
              <a:rPr lang="en-US" sz="1150" dirty="0">
                <a:solidFill>
                  <a:srgbClr val="3C3939"/>
                </a:solidFill>
                <a:latin typeface="Roboto" pitchFamily="34" charset="0"/>
                <a:ea typeface="Roboto" pitchFamily="34" charset="-122"/>
                <a:cs typeface="Roboto" pitchFamily="34" charset="-120"/>
              </a:rPr>
              <a:t>The best results come when you give the model context, a clear goal, and a preferred format. For example: </a:t>
            </a:r>
            <a:r>
              <a:rPr lang="en-US" sz="1150" i="1" dirty="0">
                <a:solidFill>
                  <a:srgbClr val="3C3939"/>
                </a:solidFill>
                <a:latin typeface="Roboto" pitchFamily="34" charset="0"/>
                <a:ea typeface="Roboto" pitchFamily="34" charset="-122"/>
                <a:cs typeface="Roboto" pitchFamily="34" charset="-120"/>
              </a:rPr>
              <a:t>"Summarize this spreadsheet for a manager in 3 bullets, using simple language."</a:t>
            </a:r>
            <a:endParaRPr lang="en-US" sz="1150" dirty="0"/>
          </a:p>
        </p:txBody>
      </p:sp>
      <p:sp>
        <p:nvSpPr>
          <p:cNvPr id="10" name="Text 8"/>
          <p:cNvSpPr/>
          <p:nvPr/>
        </p:nvSpPr>
        <p:spPr>
          <a:xfrm>
            <a:off x="6244970" y="1756668"/>
            <a:ext cx="5291600" cy="219472"/>
          </a:xfrm>
          <a:prstGeom prst="rect">
            <a:avLst/>
          </a:prstGeom>
          <a:noFill/>
          <a:ln/>
        </p:spPr>
        <p:txBody>
          <a:bodyPr wrap="none" lIns="0" tIns="0" rIns="0" bIns="0" rtlCol="0" anchor="t"/>
          <a:lstStyle/>
          <a:p>
            <a:pPr marL="0" indent="0" algn="l">
              <a:lnSpc>
                <a:spcPct val="104000"/>
              </a:lnSpc>
              <a:buNone/>
            </a:pPr>
            <a:r>
              <a:rPr lang="en-US" sz="1350" b="1" dirty="0">
                <a:solidFill>
                  <a:srgbClr val="1B1B27"/>
                </a:solidFill>
                <a:latin typeface="Raleway" pitchFamily="34" charset="0"/>
                <a:ea typeface="Raleway" pitchFamily="34" charset="-122"/>
                <a:cs typeface="Raleway" pitchFamily="34" charset="-120"/>
              </a:rPr>
              <a:t>How AI Models Are Trained</a:t>
            </a:r>
            <a:endParaRPr lang="en-US" sz="1350" b="1"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44970" y="2057698"/>
            <a:ext cx="2609487" cy="1121370"/>
          </a:xfrm>
          <a:prstGeom prst="rect">
            <a:avLst/>
          </a:prstGeom>
        </p:spPr>
      </p:pic>
      <p:sp>
        <p:nvSpPr>
          <p:cNvPr id="12" name="Text 9"/>
          <p:cNvSpPr/>
          <p:nvPr/>
        </p:nvSpPr>
        <p:spPr>
          <a:xfrm>
            <a:off x="6425543" y="2187476"/>
            <a:ext cx="2299139" cy="182860"/>
          </a:xfrm>
          <a:prstGeom prst="rect">
            <a:avLst/>
          </a:prstGeom>
          <a:noFill/>
          <a:ln/>
        </p:spPr>
        <p:txBody>
          <a:bodyPr wrap="none" lIns="0" tIns="0" rIns="0" bIns="0" rtlCol="0" anchor="t"/>
          <a:lstStyle/>
          <a:p>
            <a:pPr marL="0" indent="0" algn="l">
              <a:lnSpc>
                <a:spcPct val="104000"/>
              </a:lnSpc>
              <a:buNone/>
            </a:pPr>
            <a:r>
              <a:rPr lang="en-US" sz="1150" b="1" dirty="0">
                <a:solidFill>
                  <a:srgbClr val="3C3939"/>
                </a:solidFill>
                <a:latin typeface="Raleway" pitchFamily="34" charset="0"/>
                <a:ea typeface="Raleway" pitchFamily="34" charset="-122"/>
                <a:cs typeface="Raleway" pitchFamily="34" charset="-120"/>
              </a:rPr>
              <a:t>Data Collection</a:t>
            </a:r>
            <a:endParaRPr lang="en-US" sz="1150" b="1" dirty="0"/>
          </a:p>
        </p:txBody>
      </p:sp>
      <p:sp>
        <p:nvSpPr>
          <p:cNvPr id="13" name="Text 10"/>
          <p:cNvSpPr/>
          <p:nvPr/>
        </p:nvSpPr>
        <p:spPr>
          <a:xfrm>
            <a:off x="6425543" y="2442865"/>
            <a:ext cx="2299139" cy="606425"/>
          </a:xfrm>
          <a:prstGeom prst="rect">
            <a:avLst/>
          </a:prstGeom>
          <a:noFill/>
          <a:ln/>
        </p:spPr>
        <p:txBody>
          <a:bodyPr wrap="square" lIns="0" tIns="0" rIns="0" bIns="0" rtlCol="0" anchor="t">
            <a:normAutofit/>
          </a:bodyPr>
          <a:lstStyle/>
          <a:p>
            <a:pPr marL="0" indent="0" algn="l">
              <a:lnSpc>
                <a:spcPct val="108000"/>
              </a:lnSpc>
              <a:buNone/>
            </a:pPr>
            <a:r>
              <a:rPr lang="en-US" sz="900" dirty="0">
                <a:solidFill>
                  <a:srgbClr val="3C3939"/>
                </a:solidFill>
                <a:latin typeface="Roboto" pitchFamily="34" charset="0"/>
                <a:ea typeface="Roboto" pitchFamily="34" charset="-122"/>
                <a:cs typeface="Roboto" pitchFamily="34" charset="-120"/>
              </a:rPr>
              <a:t>Models learn from billions of text documents, code samples, and images. The broader the data, the more patterns the model can recognize.</a:t>
            </a:r>
            <a:endParaRPr lang="en-US" sz="900" dirty="0"/>
          </a:p>
        </p:txBody>
      </p:sp>
      <p:pic>
        <p:nvPicPr>
          <p:cNvPr id="14"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26984" y="2057698"/>
            <a:ext cx="2609586" cy="1121370"/>
          </a:xfrm>
          <a:prstGeom prst="rect">
            <a:avLst/>
          </a:prstGeom>
        </p:spPr>
      </p:pic>
      <p:sp>
        <p:nvSpPr>
          <p:cNvPr id="15" name="Text 11"/>
          <p:cNvSpPr/>
          <p:nvPr/>
        </p:nvSpPr>
        <p:spPr>
          <a:xfrm>
            <a:off x="9107557" y="2187476"/>
            <a:ext cx="2299238" cy="182860"/>
          </a:xfrm>
          <a:prstGeom prst="rect">
            <a:avLst/>
          </a:prstGeom>
          <a:noFill/>
          <a:ln/>
        </p:spPr>
        <p:txBody>
          <a:bodyPr wrap="none" lIns="0" tIns="0" rIns="0" bIns="0" rtlCol="0" anchor="t"/>
          <a:lstStyle/>
          <a:p>
            <a:pPr marL="0" indent="0" algn="l">
              <a:lnSpc>
                <a:spcPct val="104000"/>
              </a:lnSpc>
              <a:buNone/>
            </a:pPr>
            <a:r>
              <a:rPr lang="en-US" sz="1150" b="1" dirty="0">
                <a:solidFill>
                  <a:srgbClr val="3C3939"/>
                </a:solidFill>
                <a:latin typeface="Raleway" pitchFamily="34" charset="0"/>
                <a:ea typeface="Raleway" pitchFamily="34" charset="-122"/>
                <a:cs typeface="Raleway" pitchFamily="34" charset="-120"/>
              </a:rPr>
              <a:t>Pattern Recognition</a:t>
            </a:r>
            <a:endParaRPr lang="en-US" sz="1150" b="1" dirty="0"/>
          </a:p>
        </p:txBody>
      </p:sp>
      <p:sp>
        <p:nvSpPr>
          <p:cNvPr id="16" name="Text 12"/>
          <p:cNvSpPr/>
          <p:nvPr/>
        </p:nvSpPr>
        <p:spPr>
          <a:xfrm>
            <a:off x="9107557" y="2442865"/>
            <a:ext cx="2299238" cy="454819"/>
          </a:xfrm>
          <a:prstGeom prst="rect">
            <a:avLst/>
          </a:prstGeom>
          <a:noFill/>
          <a:ln/>
        </p:spPr>
        <p:txBody>
          <a:bodyPr wrap="square" lIns="0" tIns="0" rIns="0" bIns="0" rtlCol="0" anchor="t">
            <a:normAutofit/>
          </a:bodyPr>
          <a:lstStyle/>
          <a:p>
            <a:pPr marL="0" indent="0" algn="l">
              <a:lnSpc>
                <a:spcPct val="108000"/>
              </a:lnSpc>
              <a:buNone/>
            </a:pPr>
            <a:r>
              <a:rPr lang="en-US" sz="900" dirty="0">
                <a:solidFill>
                  <a:srgbClr val="3C3939"/>
                </a:solidFill>
                <a:latin typeface="Roboto" pitchFamily="34" charset="0"/>
                <a:ea typeface="Roboto" pitchFamily="34" charset="-122"/>
                <a:cs typeface="Roboto" pitchFamily="34" charset="-120"/>
              </a:rPr>
              <a:t>The model identifies relationships between words, ideas, and structures so it can predict likely next steps in a response.</a:t>
            </a:r>
            <a:endParaRPr lang="en-US" sz="900" dirty="0"/>
          </a:p>
        </p:txBody>
      </p:sp>
      <p:pic>
        <p:nvPicPr>
          <p:cNvPr id="17"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44970" y="3251597"/>
            <a:ext cx="2609487" cy="969764"/>
          </a:xfrm>
          <a:prstGeom prst="rect">
            <a:avLst/>
          </a:prstGeom>
        </p:spPr>
      </p:pic>
      <p:sp>
        <p:nvSpPr>
          <p:cNvPr id="18" name="Text 13"/>
          <p:cNvSpPr/>
          <p:nvPr/>
        </p:nvSpPr>
        <p:spPr>
          <a:xfrm>
            <a:off x="6425543" y="3381375"/>
            <a:ext cx="2299139" cy="182860"/>
          </a:xfrm>
          <a:prstGeom prst="rect">
            <a:avLst/>
          </a:prstGeom>
          <a:noFill/>
          <a:ln/>
        </p:spPr>
        <p:txBody>
          <a:bodyPr wrap="none" lIns="0" tIns="0" rIns="0" bIns="0" rtlCol="0" anchor="t"/>
          <a:lstStyle/>
          <a:p>
            <a:pPr marL="0" indent="0" algn="l">
              <a:lnSpc>
                <a:spcPct val="104000"/>
              </a:lnSpc>
              <a:buNone/>
            </a:pPr>
            <a:r>
              <a:rPr lang="en-US" sz="1150" b="1" dirty="0">
                <a:solidFill>
                  <a:srgbClr val="3C3939"/>
                </a:solidFill>
                <a:latin typeface="Raleway" pitchFamily="34" charset="0"/>
                <a:ea typeface="Raleway" pitchFamily="34" charset="-122"/>
                <a:cs typeface="Raleway" pitchFamily="34" charset="-120"/>
              </a:rPr>
              <a:t>Fine-Tuning</a:t>
            </a:r>
            <a:endParaRPr lang="en-US" sz="1150" b="1" dirty="0"/>
          </a:p>
        </p:txBody>
      </p:sp>
      <p:sp>
        <p:nvSpPr>
          <p:cNvPr id="19" name="Text 14"/>
          <p:cNvSpPr/>
          <p:nvPr/>
        </p:nvSpPr>
        <p:spPr>
          <a:xfrm>
            <a:off x="6425543" y="3636764"/>
            <a:ext cx="2299139" cy="454819"/>
          </a:xfrm>
          <a:prstGeom prst="rect">
            <a:avLst/>
          </a:prstGeom>
          <a:noFill/>
          <a:ln/>
        </p:spPr>
        <p:txBody>
          <a:bodyPr wrap="square" lIns="0" tIns="0" rIns="0" bIns="0" rtlCol="0" anchor="t">
            <a:normAutofit/>
          </a:bodyPr>
          <a:lstStyle/>
          <a:p>
            <a:pPr marL="0" indent="0" algn="l">
              <a:lnSpc>
                <a:spcPct val="108000"/>
              </a:lnSpc>
              <a:buNone/>
            </a:pPr>
            <a:r>
              <a:rPr lang="en-US" sz="900" dirty="0">
                <a:solidFill>
                  <a:srgbClr val="3C3939"/>
                </a:solidFill>
                <a:latin typeface="Roboto" pitchFamily="34" charset="0"/>
                <a:ea typeface="Roboto" pitchFamily="34" charset="-122"/>
                <a:cs typeface="Roboto" pitchFamily="34" charset="-120"/>
              </a:rPr>
              <a:t>Training is adjusted for specific tasks such as writing, analysis, or coding so the model becomes more useful in real workflows.</a:t>
            </a:r>
            <a:endParaRPr lang="en-US" sz="900" dirty="0"/>
          </a:p>
        </p:txBody>
      </p:sp>
      <p:pic>
        <p:nvPicPr>
          <p:cNvPr id="20" name="Image 3"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26984" y="3251597"/>
            <a:ext cx="2609586" cy="969764"/>
          </a:xfrm>
          <a:prstGeom prst="rect">
            <a:avLst/>
          </a:prstGeom>
        </p:spPr>
      </p:pic>
      <p:sp>
        <p:nvSpPr>
          <p:cNvPr id="21" name="Text 15"/>
          <p:cNvSpPr/>
          <p:nvPr/>
        </p:nvSpPr>
        <p:spPr>
          <a:xfrm>
            <a:off x="9107557" y="3381375"/>
            <a:ext cx="2299238" cy="182860"/>
          </a:xfrm>
          <a:prstGeom prst="rect">
            <a:avLst/>
          </a:prstGeom>
          <a:noFill/>
          <a:ln/>
        </p:spPr>
        <p:txBody>
          <a:bodyPr wrap="none" lIns="0" tIns="0" rIns="0" bIns="0" rtlCol="0" anchor="t"/>
          <a:lstStyle/>
          <a:p>
            <a:pPr marL="0" indent="0" algn="l">
              <a:lnSpc>
                <a:spcPct val="104000"/>
              </a:lnSpc>
              <a:buNone/>
            </a:pPr>
            <a:r>
              <a:rPr lang="en-US" sz="1150" b="1" dirty="0">
                <a:solidFill>
                  <a:srgbClr val="3C3939"/>
                </a:solidFill>
                <a:latin typeface="Raleway" pitchFamily="34" charset="0"/>
                <a:ea typeface="Raleway" pitchFamily="34" charset="-122"/>
                <a:cs typeface="Raleway" pitchFamily="34" charset="-120"/>
              </a:rPr>
              <a:t>Continuous Improvement</a:t>
            </a:r>
            <a:endParaRPr lang="en-US" sz="1150" b="1" dirty="0"/>
          </a:p>
        </p:txBody>
      </p:sp>
      <p:sp>
        <p:nvSpPr>
          <p:cNvPr id="22" name="Text 16"/>
          <p:cNvSpPr/>
          <p:nvPr/>
        </p:nvSpPr>
        <p:spPr>
          <a:xfrm>
            <a:off x="9107557" y="3636764"/>
            <a:ext cx="2299238" cy="454819"/>
          </a:xfrm>
          <a:prstGeom prst="rect">
            <a:avLst/>
          </a:prstGeom>
          <a:noFill/>
          <a:ln/>
        </p:spPr>
        <p:txBody>
          <a:bodyPr wrap="square" lIns="0" tIns="0" rIns="0" bIns="0" rtlCol="0" anchor="t">
            <a:normAutofit/>
          </a:bodyPr>
          <a:lstStyle/>
          <a:p>
            <a:pPr marL="0" indent="0" algn="l">
              <a:lnSpc>
                <a:spcPct val="108000"/>
              </a:lnSpc>
              <a:buNone/>
            </a:pPr>
            <a:r>
              <a:rPr lang="en-US" sz="900" dirty="0">
                <a:solidFill>
                  <a:srgbClr val="3C3939"/>
                </a:solidFill>
                <a:latin typeface="Roboto" pitchFamily="34" charset="0"/>
                <a:ea typeface="Roboto" pitchFamily="34" charset="-122"/>
                <a:cs typeface="Roboto" pitchFamily="34" charset="-120"/>
              </a:rPr>
              <a:t>New versions improve from feedback, fresh data, better instructions, and stronger safety guardrails.</a:t>
            </a:r>
            <a:endParaRPr lang="en-US" sz="900" dirty="0"/>
          </a:p>
        </p:txBody>
      </p:sp>
      <p:sp>
        <p:nvSpPr>
          <p:cNvPr id="23" name="Text 17"/>
          <p:cNvSpPr/>
          <p:nvPr/>
        </p:nvSpPr>
        <p:spPr>
          <a:xfrm>
            <a:off x="6244970" y="4302919"/>
            <a:ext cx="5291600" cy="182860"/>
          </a:xfrm>
          <a:prstGeom prst="rect">
            <a:avLst/>
          </a:prstGeom>
          <a:noFill/>
          <a:ln/>
        </p:spPr>
        <p:txBody>
          <a:bodyPr wrap="none" lIns="0" tIns="0" rIns="0" bIns="0" rtlCol="0" anchor="t"/>
          <a:lstStyle/>
          <a:p>
            <a:pPr marL="0" indent="0" algn="l">
              <a:lnSpc>
                <a:spcPct val="104000"/>
              </a:lnSpc>
              <a:buNone/>
            </a:pPr>
            <a:r>
              <a:rPr lang="en-US" sz="1150" dirty="0">
                <a:solidFill>
                  <a:srgbClr val="1B1B27"/>
                </a:solidFill>
                <a:latin typeface="Raleway" pitchFamily="34" charset="0"/>
                <a:ea typeface="Raleway" pitchFamily="34" charset="-122"/>
                <a:cs typeface="Raleway" pitchFamily="34" charset="-120"/>
              </a:rPr>
              <a:t>How this shows up at work</a:t>
            </a:r>
            <a:endParaRPr lang="en-US" sz="1150" dirty="0"/>
          </a:p>
        </p:txBody>
      </p:sp>
      <p:sp>
        <p:nvSpPr>
          <p:cNvPr id="24" name="Text 18"/>
          <p:cNvSpPr/>
          <p:nvPr/>
        </p:nvSpPr>
        <p:spPr>
          <a:xfrm>
            <a:off x="6244970" y="4558308"/>
            <a:ext cx="5291600" cy="682327"/>
          </a:xfrm>
          <a:prstGeom prst="rect">
            <a:avLst/>
          </a:prstGeom>
          <a:noFill/>
          <a:ln/>
        </p:spPr>
        <p:txBody>
          <a:bodyPr wrap="square" lIns="0" tIns="0" rIns="0" bIns="0" rtlCol="0" anchor="t">
            <a:normAutofit/>
          </a:bodyPr>
          <a:lstStyle/>
          <a:p>
            <a:pPr marL="182880" indent="-182880" algn="l">
              <a:lnSpc>
                <a:spcPct val="108000"/>
              </a:lnSpc>
              <a:buSzPct val="100000"/>
              <a:buChar char="•"/>
            </a:pPr>
            <a:r>
              <a:rPr lang="en-US" sz="900" dirty="0">
                <a:solidFill>
                  <a:srgbClr val="3C3939"/>
                </a:solidFill>
                <a:latin typeface="Roboto" pitchFamily="34" charset="0"/>
                <a:ea typeface="Roboto" pitchFamily="34" charset="-122"/>
                <a:cs typeface="Roboto" pitchFamily="34" charset="-120"/>
              </a:rPr>
              <a:t>Rewrite an email in a more professional tone</a:t>
            </a:r>
            <a:endParaRPr lang="en-US" sz="900" dirty="0"/>
          </a:p>
          <a:p>
            <a:pPr marL="182880" indent="-182880" algn="l">
              <a:lnSpc>
                <a:spcPct val="108000"/>
              </a:lnSpc>
              <a:buSzPct val="100000"/>
              <a:buChar char="•"/>
            </a:pPr>
            <a:r>
              <a:rPr lang="en-US" sz="900" dirty="0">
                <a:solidFill>
                  <a:srgbClr val="3C3939"/>
                </a:solidFill>
                <a:latin typeface="Roboto" pitchFamily="34" charset="0"/>
                <a:ea typeface="Roboto" pitchFamily="34" charset="-122"/>
                <a:cs typeface="Roboto" pitchFamily="34" charset="-120"/>
              </a:rPr>
              <a:t>Generate a spreadsheet formula or explain one in plain English</a:t>
            </a:r>
            <a:endParaRPr lang="en-US" sz="900" dirty="0"/>
          </a:p>
          <a:p>
            <a:pPr marL="182880" indent="-182880" algn="l">
              <a:lnSpc>
                <a:spcPct val="108000"/>
              </a:lnSpc>
              <a:buSzPct val="100000"/>
              <a:buChar char="•"/>
            </a:pPr>
            <a:r>
              <a:rPr lang="en-US" sz="900" dirty="0">
                <a:solidFill>
                  <a:srgbClr val="3C3939"/>
                </a:solidFill>
                <a:latin typeface="Roboto" pitchFamily="34" charset="0"/>
                <a:ea typeface="Roboto" pitchFamily="34" charset="-122"/>
                <a:cs typeface="Roboto" pitchFamily="34" charset="-120"/>
              </a:rPr>
              <a:t>Turn raw notes into a clean summary for a manager</a:t>
            </a:r>
            <a:endParaRPr lang="en-US" sz="900" dirty="0"/>
          </a:p>
          <a:p>
            <a:pPr marL="182880" indent="-182880" algn="l">
              <a:lnSpc>
                <a:spcPct val="108000"/>
              </a:lnSpc>
              <a:buSzPct val="100000"/>
              <a:buChar char="•"/>
            </a:pPr>
            <a:r>
              <a:rPr lang="en-US" sz="900" dirty="0">
                <a:solidFill>
                  <a:srgbClr val="3C3939"/>
                </a:solidFill>
                <a:latin typeface="Roboto" pitchFamily="34" charset="0"/>
                <a:ea typeface="Roboto" pitchFamily="34" charset="-122"/>
                <a:cs typeface="Roboto" pitchFamily="34" charset="-120"/>
              </a:rPr>
              <a:t>Create a first draft of a presentation agenda or project update</a:t>
            </a:r>
            <a:endParaRPr lang="en-US" sz="900" dirty="0"/>
          </a:p>
        </p:txBody>
      </p:sp>
      <p:sp>
        <p:nvSpPr>
          <p:cNvPr id="25" name="Text 19"/>
          <p:cNvSpPr/>
          <p:nvPr/>
        </p:nvSpPr>
        <p:spPr>
          <a:xfrm>
            <a:off x="6244970" y="5313164"/>
            <a:ext cx="5291600" cy="182860"/>
          </a:xfrm>
          <a:prstGeom prst="rect">
            <a:avLst/>
          </a:prstGeom>
          <a:noFill/>
          <a:ln/>
        </p:spPr>
        <p:txBody>
          <a:bodyPr wrap="none" lIns="0" tIns="0" rIns="0" bIns="0" rtlCol="0" anchor="t"/>
          <a:lstStyle/>
          <a:p>
            <a:pPr marL="0" indent="0" algn="l">
              <a:lnSpc>
                <a:spcPct val="104000"/>
              </a:lnSpc>
              <a:buNone/>
            </a:pPr>
            <a:r>
              <a:rPr lang="en-US" sz="1150" dirty="0">
                <a:solidFill>
                  <a:srgbClr val="1B1B27"/>
                </a:solidFill>
                <a:latin typeface="Raleway" pitchFamily="34" charset="0"/>
                <a:ea typeface="Raleway" pitchFamily="34" charset="-122"/>
                <a:cs typeface="Raleway" pitchFamily="34" charset="-120"/>
              </a:rPr>
              <a:t>Free practice data sources</a:t>
            </a:r>
            <a:endParaRPr lang="en-US" sz="1150" dirty="0"/>
          </a:p>
        </p:txBody>
      </p:sp>
      <p:sp>
        <p:nvSpPr>
          <p:cNvPr id="26" name="Text 20"/>
          <p:cNvSpPr/>
          <p:nvPr/>
        </p:nvSpPr>
        <p:spPr>
          <a:xfrm>
            <a:off x="6244970" y="5568553"/>
            <a:ext cx="5901185" cy="151606"/>
          </a:xfrm>
          <a:prstGeom prst="rect">
            <a:avLst/>
          </a:prstGeom>
          <a:noFill/>
          <a:ln/>
        </p:spPr>
        <p:txBody>
          <a:bodyPr wrap="none" lIns="0" tIns="0" rIns="0" bIns="0" rtlCol="0" anchor="t"/>
          <a:lstStyle/>
          <a:p>
            <a:pPr marL="0" indent="0" algn="l">
              <a:lnSpc>
                <a:spcPct val="108000"/>
              </a:lnSpc>
              <a:buNone/>
            </a:pPr>
            <a:r>
              <a:rPr lang="en-US" sz="900" dirty="0">
                <a:solidFill>
                  <a:srgbClr val="3C3939"/>
                </a:solidFill>
                <a:latin typeface="Roboto" pitchFamily="34" charset="0"/>
                <a:ea typeface="Roboto" pitchFamily="34" charset="-122"/>
                <a:cs typeface="Roboto" pitchFamily="34" charset="-120"/>
              </a:rPr>
              <a:t>Use free datasets to practice prompts, summaries, and analysis:</a:t>
            </a:r>
            <a:endParaRPr lang="en-US" sz="900" dirty="0"/>
          </a:p>
        </p:txBody>
      </p:sp>
      <p:sp>
        <p:nvSpPr>
          <p:cNvPr id="27" name="Text 21"/>
          <p:cNvSpPr/>
          <p:nvPr/>
        </p:nvSpPr>
        <p:spPr>
          <a:xfrm>
            <a:off x="6244970" y="5785445"/>
            <a:ext cx="5291600" cy="505420"/>
          </a:xfrm>
          <a:prstGeom prst="rect">
            <a:avLst/>
          </a:prstGeom>
          <a:noFill/>
          <a:ln/>
        </p:spPr>
        <p:txBody>
          <a:bodyPr wrap="square" lIns="0" tIns="0" rIns="0" bIns="0" rtlCol="0" anchor="t">
            <a:normAutofit/>
          </a:bodyPr>
          <a:lstStyle/>
          <a:p>
            <a:pPr marL="182880" indent="-182880" algn="l">
              <a:lnSpc>
                <a:spcPct val="108000"/>
              </a:lnSpc>
              <a:buSzPct val="100000"/>
              <a:buChar char="•"/>
            </a:pPr>
            <a:r>
              <a:rPr lang="en-US" sz="900" b="1" u="sng" dirty="0">
                <a:solidFill>
                  <a:srgbClr val="1B1B27"/>
                </a:solidFill>
                <a:latin typeface="Roboto Bold" pitchFamily="34" charset="0"/>
                <a:ea typeface="Roboto Bold" pitchFamily="34" charset="-122"/>
                <a:cs typeface="Roboto Bold" pitchFamily="34" charset="-120"/>
                <a:hlinkClick r:id="rId7">
                  <a:extLst>
                    <a:ext uri="{A12FA001-AC4F-418D-AE19-62706E023703}">
                      <ahyp:hlinkClr xmlns:ahyp="http://schemas.microsoft.com/office/drawing/2018/hyperlinkcolor" val="tx"/>
                    </a:ext>
                  </a:extLst>
                </a:hlinkClick>
              </a:rPr>
              <a:t>Kaggle Datasets</a:t>
            </a:r>
            <a:endParaRPr lang="en-US" sz="900" dirty="0"/>
          </a:p>
          <a:p>
            <a:pPr marL="182880" indent="-182880" algn="l">
              <a:lnSpc>
                <a:spcPct val="108000"/>
              </a:lnSpc>
              <a:buSzPct val="100000"/>
              <a:buChar char="•"/>
            </a:pPr>
            <a:r>
              <a:rPr lang="en-US" sz="900" b="1" u="sng" dirty="0">
                <a:solidFill>
                  <a:srgbClr val="1B1B27"/>
                </a:solidFill>
                <a:latin typeface="Roboto Bold" pitchFamily="34" charset="0"/>
                <a:ea typeface="Roboto Bold" pitchFamily="34" charset="-122"/>
                <a:cs typeface="Roboto Bold" pitchFamily="34" charset="-120"/>
                <a:hlinkClick r:id="rId8">
                  <a:extLst>
                    <a:ext uri="{A12FA001-AC4F-418D-AE19-62706E023703}">
                      <ahyp:hlinkClr xmlns:ahyp="http://schemas.microsoft.com/office/drawing/2018/hyperlinkcolor" val="tx"/>
                    </a:ext>
                  </a:extLst>
                </a:hlinkClick>
              </a:rPr>
              <a:t>Google Dataset Search</a:t>
            </a:r>
            <a:endParaRPr lang="en-US" sz="900" dirty="0"/>
          </a:p>
          <a:p>
            <a:pPr marL="182880" indent="-182880" algn="l">
              <a:lnSpc>
                <a:spcPct val="108000"/>
              </a:lnSpc>
              <a:buSzPct val="100000"/>
              <a:buChar char="•"/>
            </a:pPr>
            <a:r>
              <a:rPr lang="en-US" sz="900" b="1" u="sng" dirty="0">
                <a:solidFill>
                  <a:srgbClr val="1B1B27"/>
                </a:solidFill>
                <a:latin typeface="Roboto Bold" pitchFamily="34" charset="0"/>
                <a:ea typeface="Roboto Bold" pitchFamily="34" charset="-122"/>
                <a:cs typeface="Roboto Bold" pitchFamily="34" charset="-120"/>
                <a:hlinkClick r:id="rId9">
                  <a:extLst>
                    <a:ext uri="{A12FA001-AC4F-418D-AE19-62706E023703}">
                      <ahyp:hlinkClr xmlns:ahyp="http://schemas.microsoft.com/office/drawing/2018/hyperlinkcolor" val="tx"/>
                    </a:ext>
                  </a:extLst>
                </a:hlinkClick>
              </a:rPr>
              <a:t>data.world</a:t>
            </a:r>
            <a:endParaRPr lang="en-US" sz="900" dirty="0"/>
          </a:p>
        </p:txBody>
      </p:sp>
      <p:sp>
        <p:nvSpPr>
          <p:cNvPr id="28" name="TextBox 27">
            <a:extLst>
              <a:ext uri="{FF2B5EF4-FFF2-40B4-BE49-F238E27FC236}">
                <a16:creationId xmlns:a16="http://schemas.microsoft.com/office/drawing/2014/main" id="{24F4DCF1-7D85-7571-54CD-DB51920B0877}"/>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29" name="TextBox 28">
            <a:extLst>
              <a:ext uri="{FF2B5EF4-FFF2-40B4-BE49-F238E27FC236}">
                <a16:creationId xmlns:a16="http://schemas.microsoft.com/office/drawing/2014/main" id="{38801B4A-E6F6-6F1C-A65C-AEB8BB74890C}"/>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661475" y="608409"/>
            <a:ext cx="1520787" cy="201116"/>
          </a:xfrm>
          <a:prstGeom prst="roundRect">
            <a:avLst>
              <a:gd name="adj" fmla="val 22105"/>
            </a:avLst>
          </a:prstGeom>
          <a:noFill/>
          <a:ln w="6350">
            <a:solidFill>
              <a:srgbClr val="1B1B27"/>
            </a:solidFill>
            <a:prstDash val="solid"/>
          </a:ln>
        </p:spPr>
        <p:txBody>
          <a:bodyPr/>
          <a:lstStyle/>
          <a:p>
            <a:endParaRPr lang="en-US"/>
          </a:p>
        </p:txBody>
      </p:sp>
      <p:sp>
        <p:nvSpPr>
          <p:cNvPr id="3" name="Text 1"/>
          <p:cNvSpPr/>
          <p:nvPr/>
        </p:nvSpPr>
        <p:spPr>
          <a:xfrm>
            <a:off x="740848" y="648097"/>
            <a:ext cx="1971626" cy="121741"/>
          </a:xfrm>
          <a:prstGeom prst="rect">
            <a:avLst/>
          </a:prstGeom>
          <a:noFill/>
          <a:ln/>
        </p:spPr>
        <p:txBody>
          <a:bodyPr wrap="none" lIns="0" tIns="0" rIns="0" bIns="0" rtlCol="0" anchor="t"/>
          <a:lstStyle/>
          <a:p>
            <a:pPr marL="0" indent="0" algn="l">
              <a:lnSpc>
                <a:spcPct val="96000"/>
              </a:lnSpc>
              <a:buNone/>
            </a:pPr>
            <a:r>
              <a:rPr lang="en-US" sz="800" dirty="0">
                <a:solidFill>
                  <a:srgbClr val="1B1B27"/>
                </a:solidFill>
                <a:latin typeface="Roboto" pitchFamily="34" charset="0"/>
                <a:ea typeface="Roboto" pitchFamily="34" charset="-122"/>
                <a:cs typeface="Roboto" pitchFamily="34" charset="-120"/>
              </a:rPr>
              <a:t>HOUR 1 — TOOLS DEEP DIVE</a:t>
            </a:r>
            <a:endParaRPr lang="en-US" sz="800" dirty="0"/>
          </a:p>
        </p:txBody>
      </p:sp>
      <p:sp>
        <p:nvSpPr>
          <p:cNvPr id="4" name="Text 2"/>
          <p:cNvSpPr/>
          <p:nvPr/>
        </p:nvSpPr>
        <p:spPr>
          <a:xfrm>
            <a:off x="661475" y="846534"/>
            <a:ext cx="10868745" cy="413445"/>
          </a:xfrm>
          <a:prstGeom prst="rect">
            <a:avLst/>
          </a:prstGeom>
          <a:noFill/>
          <a:ln/>
        </p:spPr>
        <p:txBody>
          <a:bodyPr wrap="none" lIns="0" tIns="0" rIns="0" bIns="0" rtlCol="0" anchor="t"/>
          <a:lstStyle/>
          <a:p>
            <a:pPr marL="0" indent="0" algn="l">
              <a:lnSpc>
                <a:spcPct val="104000"/>
              </a:lnSpc>
              <a:buNone/>
            </a:pPr>
            <a:r>
              <a:rPr lang="en-US" sz="2600" dirty="0">
                <a:solidFill>
                  <a:srgbClr val="1B1B27"/>
                </a:solidFill>
                <a:latin typeface="Raleway" pitchFamily="34" charset="0"/>
                <a:ea typeface="Raleway" pitchFamily="34" charset="-122"/>
                <a:cs typeface="Raleway" pitchFamily="34" charset="-120"/>
              </a:rPr>
              <a:t>Google Gemini &amp; AI Knowledge Cutoffs</a:t>
            </a:r>
            <a:endParaRPr lang="en-US" sz="2600" dirty="0"/>
          </a:p>
        </p:txBody>
      </p:sp>
      <p:sp>
        <p:nvSpPr>
          <p:cNvPr id="5" name="Text 3"/>
          <p:cNvSpPr/>
          <p:nvPr/>
        </p:nvSpPr>
        <p:spPr>
          <a:xfrm>
            <a:off x="661475" y="2434828"/>
            <a:ext cx="5832528" cy="206673"/>
          </a:xfrm>
          <a:prstGeom prst="rect">
            <a:avLst/>
          </a:prstGeom>
          <a:noFill/>
          <a:ln/>
        </p:spPr>
        <p:txBody>
          <a:bodyPr wrap="none" lIns="0" tIns="0" rIns="0" bIns="0" rtlCol="0" anchor="t"/>
          <a:lstStyle/>
          <a:p>
            <a:pPr marL="0" indent="0" algn="l">
              <a:lnSpc>
                <a:spcPct val="104000"/>
              </a:lnSpc>
              <a:buNone/>
            </a:pPr>
            <a:r>
              <a:rPr lang="en-US" sz="1300" b="1" dirty="0">
                <a:solidFill>
                  <a:srgbClr val="1B1B27"/>
                </a:solidFill>
                <a:latin typeface="Raleway" pitchFamily="34" charset="0"/>
                <a:ea typeface="Raleway" pitchFamily="34" charset="-122"/>
                <a:cs typeface="Raleway" pitchFamily="34" charset="-120"/>
              </a:rPr>
              <a:t>Gemini for Workspace</a:t>
            </a:r>
            <a:endParaRPr lang="en-US" sz="1300" b="1" dirty="0"/>
          </a:p>
        </p:txBody>
      </p:sp>
      <p:sp>
        <p:nvSpPr>
          <p:cNvPr id="6" name="Text 4"/>
          <p:cNvSpPr/>
          <p:nvPr/>
        </p:nvSpPr>
        <p:spPr>
          <a:xfrm>
            <a:off x="661475" y="2734072"/>
            <a:ext cx="5832528" cy="674787"/>
          </a:xfrm>
          <a:prstGeom prst="rect">
            <a:avLst/>
          </a:prstGeom>
          <a:noFill/>
          <a:ln/>
        </p:spPr>
        <p:txBody>
          <a:bodyPr wrap="square" lIns="0" tIns="0" rIns="0" bIns="0" rtlCol="0" anchor="t">
            <a:normAutofit/>
          </a:bodyPr>
          <a:lstStyle/>
          <a:p>
            <a:pPr marL="0" indent="0" algn="l">
              <a:lnSpc>
                <a:spcPct val="113000"/>
              </a:lnSpc>
              <a:buNone/>
            </a:pPr>
            <a:r>
              <a:rPr lang="en-US" sz="1300" dirty="0">
                <a:solidFill>
                  <a:srgbClr val="3C3939"/>
                </a:solidFill>
                <a:latin typeface="Roboto" pitchFamily="34" charset="0"/>
                <a:ea typeface="Roboto" pitchFamily="34" charset="-122"/>
                <a:cs typeface="Roboto" pitchFamily="34" charset="-120"/>
              </a:rPr>
              <a:t>Gemini is built directly into Google Workspace, so you can draft, analyze, summarize, and organize without leaving the apps people already use every day.</a:t>
            </a:r>
            <a:endParaRPr lang="en-US" sz="1300" dirty="0"/>
          </a:p>
        </p:txBody>
      </p:sp>
      <p:sp>
        <p:nvSpPr>
          <p:cNvPr id="7" name="Text 5"/>
          <p:cNvSpPr/>
          <p:nvPr/>
        </p:nvSpPr>
        <p:spPr>
          <a:xfrm>
            <a:off x="661475" y="3492202"/>
            <a:ext cx="5832528" cy="1781572"/>
          </a:xfrm>
          <a:prstGeom prst="rect">
            <a:avLst/>
          </a:prstGeom>
          <a:noFill/>
          <a:ln/>
        </p:spPr>
        <p:txBody>
          <a:bodyPr wrap="square" lIns="0" tIns="0" rIns="0" bIns="0" rtlCol="0" anchor="t">
            <a:normAutofit/>
          </a:bodyPr>
          <a:lstStyle/>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Works inside familiar tools:</a:t>
            </a:r>
            <a:r>
              <a:rPr lang="en-US" sz="1000" dirty="0">
                <a:solidFill>
                  <a:srgbClr val="3C3939"/>
                </a:solidFill>
                <a:latin typeface="Roboto" pitchFamily="34" charset="0"/>
                <a:ea typeface="Roboto" pitchFamily="34" charset="-122"/>
                <a:cs typeface="Roboto" pitchFamily="34" charset="-120"/>
              </a:rPr>
              <a:t> Gmail, Docs, Sheets, Slides, and Drive</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Practical examples:</a:t>
            </a:r>
            <a:r>
              <a:rPr lang="en-US" sz="1000" dirty="0">
                <a:solidFill>
                  <a:srgbClr val="3C3939"/>
                </a:solidFill>
                <a:latin typeface="Roboto" pitchFamily="34" charset="0"/>
                <a:ea typeface="Roboto" pitchFamily="34" charset="-122"/>
                <a:cs typeface="Roboto" pitchFamily="34" charset="-120"/>
              </a:rPr>
              <a:t> Draft an email reply in Gmail, summarize meeting notes in Docs, create a slide outline in Slides, or analyze spreadsheet trends in Sheets</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Time saved:</a:t>
            </a:r>
            <a:r>
              <a:rPr lang="en-US" sz="1000" dirty="0">
                <a:solidFill>
                  <a:srgbClr val="3C3939"/>
                </a:solidFill>
                <a:latin typeface="Roboto" pitchFamily="34" charset="0"/>
                <a:ea typeface="Roboto" pitchFamily="34" charset="-122"/>
                <a:cs typeface="Roboto" pitchFamily="34" charset="-120"/>
              </a:rPr>
              <a:t> Turns repetitive writing and formatting tasks into a quick prompt-and-review workflow</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Key features:</a:t>
            </a:r>
            <a:r>
              <a:rPr lang="en-US" sz="1000" dirty="0">
                <a:solidFill>
                  <a:srgbClr val="3C3939"/>
                </a:solidFill>
                <a:latin typeface="Roboto" pitchFamily="34" charset="0"/>
                <a:ea typeface="Roboto" pitchFamily="34" charset="-122"/>
                <a:cs typeface="Roboto" pitchFamily="34" charset="-120"/>
              </a:rPr>
              <a:t> Help me write, Help me design, Help me organize</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Gemini Business:</a:t>
            </a:r>
            <a:r>
              <a:rPr lang="en-US" sz="1000" dirty="0">
                <a:solidFill>
                  <a:srgbClr val="3C3939"/>
                </a:solidFill>
                <a:latin typeface="Roboto" pitchFamily="34" charset="0"/>
                <a:ea typeface="Roboto" pitchFamily="34" charset="-122"/>
                <a:cs typeface="Roboto" pitchFamily="34" charset="-120"/>
              </a:rPr>
              <a:t> $20/user/month — </a:t>
            </a:r>
            <a:r>
              <a:rPr lang="en-US" sz="1000" b="1" dirty="0">
                <a:solidFill>
                  <a:srgbClr val="3C3939"/>
                </a:solidFill>
                <a:latin typeface="Roboto Bold" pitchFamily="34" charset="0"/>
                <a:ea typeface="Roboto Bold" pitchFamily="34" charset="-122"/>
                <a:cs typeface="Roboto Bold" pitchFamily="34" charset="-120"/>
              </a:rPr>
              <a:t>Enterprise:</a:t>
            </a:r>
            <a:r>
              <a:rPr lang="en-US" sz="1000" dirty="0">
                <a:solidFill>
                  <a:srgbClr val="3C3939"/>
                </a:solidFill>
                <a:latin typeface="Roboto" pitchFamily="34" charset="0"/>
                <a:ea typeface="Roboto" pitchFamily="34" charset="-122"/>
                <a:cs typeface="Roboto" pitchFamily="34" charset="-120"/>
              </a:rPr>
              <a:t> $30/user/month</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Large context window:</a:t>
            </a:r>
            <a:r>
              <a:rPr lang="en-US" sz="1000" dirty="0">
                <a:solidFill>
                  <a:srgbClr val="3C3939"/>
                </a:solidFill>
                <a:latin typeface="Roboto" pitchFamily="34" charset="0"/>
                <a:ea typeface="Roboto" pitchFamily="34" charset="-122"/>
                <a:cs typeface="Roboto" pitchFamily="34" charset="-120"/>
              </a:rPr>
              <a:t> Gemini 1.5 Pro supports up to </a:t>
            </a:r>
            <a:r>
              <a:rPr lang="en-US" sz="1000" b="1" dirty="0">
                <a:solidFill>
                  <a:srgbClr val="3C3939"/>
                </a:solidFill>
                <a:latin typeface="Roboto Bold" pitchFamily="34" charset="0"/>
                <a:ea typeface="Roboto Bold" pitchFamily="34" charset="-122"/>
                <a:cs typeface="Roboto Bold" pitchFamily="34" charset="-120"/>
              </a:rPr>
              <a:t>1 million tokens</a:t>
            </a:r>
            <a:r>
              <a:rPr lang="en-US" sz="1000" dirty="0">
                <a:solidFill>
                  <a:srgbClr val="3C3939"/>
                </a:solidFill>
                <a:latin typeface="Roboto" pitchFamily="34" charset="0"/>
                <a:ea typeface="Roboto" pitchFamily="34" charset="-122"/>
                <a:cs typeface="Roboto" pitchFamily="34" charset="-120"/>
              </a:rPr>
              <a:t>, which helps with long documents, transcripts, and complex reference material</a:t>
            </a:r>
            <a:endParaRPr lang="en-US" sz="1000" dirty="0"/>
          </a:p>
        </p:txBody>
      </p:sp>
      <p:sp>
        <p:nvSpPr>
          <p:cNvPr id="8" name="Text 6"/>
          <p:cNvSpPr/>
          <p:nvPr/>
        </p:nvSpPr>
        <p:spPr>
          <a:xfrm>
            <a:off x="6823004" y="1491456"/>
            <a:ext cx="4713467" cy="206673"/>
          </a:xfrm>
          <a:prstGeom prst="rect">
            <a:avLst/>
          </a:prstGeom>
          <a:noFill/>
          <a:ln/>
        </p:spPr>
        <p:txBody>
          <a:bodyPr wrap="none" lIns="0" tIns="0" rIns="0" bIns="0" rtlCol="0" anchor="t"/>
          <a:lstStyle/>
          <a:p>
            <a:pPr marL="0" indent="0" algn="l">
              <a:lnSpc>
                <a:spcPct val="104000"/>
              </a:lnSpc>
              <a:buNone/>
            </a:pPr>
            <a:r>
              <a:rPr lang="en-US" sz="1300" b="1" dirty="0">
                <a:solidFill>
                  <a:srgbClr val="1B1B27"/>
                </a:solidFill>
                <a:latin typeface="Raleway" pitchFamily="34" charset="0"/>
                <a:ea typeface="Raleway" pitchFamily="34" charset="-122"/>
                <a:cs typeface="Raleway" pitchFamily="34" charset="-120"/>
              </a:rPr>
              <a:t>Knowledge Cutoffs — What AI Doesn't Know</a:t>
            </a:r>
            <a:endParaRPr lang="en-US" sz="1300" b="1" dirty="0"/>
          </a:p>
        </p:txBody>
      </p:sp>
      <p:sp>
        <p:nvSpPr>
          <p:cNvPr id="9" name="Text 7"/>
          <p:cNvSpPr/>
          <p:nvPr/>
        </p:nvSpPr>
        <p:spPr>
          <a:xfrm>
            <a:off x="6823004" y="1790700"/>
            <a:ext cx="4713467" cy="899716"/>
          </a:xfrm>
          <a:prstGeom prst="rect">
            <a:avLst/>
          </a:prstGeom>
          <a:noFill/>
          <a:ln/>
        </p:spPr>
        <p:txBody>
          <a:bodyPr wrap="square" lIns="0" tIns="0" rIns="0" bIns="0" rtlCol="0" anchor="t">
            <a:normAutofit/>
          </a:bodyPr>
          <a:lstStyle/>
          <a:p>
            <a:pPr marL="0" indent="0" algn="l">
              <a:lnSpc>
                <a:spcPct val="113000"/>
              </a:lnSpc>
              <a:buNone/>
            </a:pPr>
            <a:r>
              <a:rPr lang="en-US" sz="1300" dirty="0">
                <a:solidFill>
                  <a:srgbClr val="3C3939"/>
                </a:solidFill>
                <a:latin typeface="Roboto" pitchFamily="34" charset="0"/>
                <a:ea typeface="Roboto" pitchFamily="34" charset="-122"/>
                <a:cs typeface="Roboto" pitchFamily="34" charset="-120"/>
              </a:rPr>
              <a:t>A knowledge cutoff is the point after which a model may not reliably know new facts, product changes, or current events. That is why recent claims should always be checked against a trusted source.</a:t>
            </a:r>
            <a:endParaRPr lang="en-US" sz="1300" dirty="0"/>
          </a:p>
        </p:txBody>
      </p:sp>
      <p:sp>
        <p:nvSpPr>
          <p:cNvPr id="10" name="Text 8"/>
          <p:cNvSpPr/>
          <p:nvPr/>
        </p:nvSpPr>
        <p:spPr>
          <a:xfrm>
            <a:off x="6823004" y="2773759"/>
            <a:ext cx="4713467" cy="1961555"/>
          </a:xfrm>
          <a:prstGeom prst="rect">
            <a:avLst/>
          </a:prstGeom>
          <a:noFill/>
          <a:ln/>
        </p:spPr>
        <p:txBody>
          <a:bodyPr wrap="square" lIns="0" tIns="0" rIns="0" bIns="0" rtlCol="0" anchor="t">
            <a:normAutofit/>
          </a:bodyPr>
          <a:lstStyle/>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Gemini 1.5 Pro:</a:t>
            </a:r>
            <a:r>
              <a:rPr lang="en-US" sz="1000" dirty="0">
                <a:solidFill>
                  <a:srgbClr val="3C3939"/>
                </a:solidFill>
                <a:latin typeface="Roboto" pitchFamily="34" charset="0"/>
                <a:ea typeface="Roboto" pitchFamily="34" charset="-122"/>
                <a:cs typeface="Roboto" pitchFamily="34" charset="-120"/>
              </a:rPr>
              <a:t> Trained through early 2024</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ChatGPT-4:</a:t>
            </a:r>
            <a:r>
              <a:rPr lang="en-US" sz="1000" dirty="0">
                <a:solidFill>
                  <a:srgbClr val="3C3939"/>
                </a:solidFill>
                <a:latin typeface="Roboto" pitchFamily="34" charset="0"/>
                <a:ea typeface="Roboto" pitchFamily="34" charset="-122"/>
                <a:cs typeface="Roboto" pitchFamily="34" charset="-120"/>
              </a:rPr>
              <a:t> Cutoff April 2024; can browse the web for current information when enabled</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Claude 3:</a:t>
            </a:r>
            <a:r>
              <a:rPr lang="en-US" sz="1000" dirty="0">
                <a:solidFill>
                  <a:srgbClr val="3C3939"/>
                </a:solidFill>
                <a:latin typeface="Roboto" pitchFamily="34" charset="0"/>
                <a:ea typeface="Roboto" pitchFamily="34" charset="-122"/>
                <a:cs typeface="Roboto" pitchFamily="34" charset="-120"/>
              </a:rPr>
              <a:t> Early 2024; especially strong for long-form analysis and reasoning</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Best practice:</a:t>
            </a:r>
            <a:r>
              <a:rPr lang="en-US" sz="1000" dirty="0">
                <a:solidFill>
                  <a:srgbClr val="3C3939"/>
                </a:solidFill>
                <a:latin typeface="Roboto" pitchFamily="34" charset="0"/>
                <a:ea typeface="Roboto" pitchFamily="34" charset="-122"/>
                <a:cs typeface="Roboto" pitchFamily="34" charset="-120"/>
              </a:rPr>
              <a:t> Use AI for first drafts, then verify dates, pricing, policies, and any fast-changing facts</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Example:</a:t>
            </a:r>
            <a:r>
              <a:rPr lang="en-US" sz="1000" dirty="0">
                <a:solidFill>
                  <a:srgbClr val="3C3939"/>
                </a:solidFill>
                <a:latin typeface="Roboto" pitchFamily="34" charset="0"/>
                <a:ea typeface="Roboto" pitchFamily="34" charset="-122"/>
                <a:cs typeface="Roboto" pitchFamily="34" charset="-120"/>
              </a:rPr>
              <a:t> Ask AI to summarize a policy change, then confirm the final details on the official website before sharing it</a:t>
            </a:r>
            <a:endParaRPr lang="en-US" sz="1000" dirty="0"/>
          </a:p>
          <a:p>
            <a:pPr marL="203200" indent="-203200" algn="l">
              <a:lnSpc>
                <a:spcPct val="113000"/>
              </a:lnSpc>
              <a:buSzPct val="100000"/>
              <a:buChar char="•"/>
            </a:pPr>
            <a:r>
              <a:rPr lang="en-US" sz="1000" b="1" dirty="0">
                <a:solidFill>
                  <a:srgbClr val="3C3939"/>
                </a:solidFill>
                <a:latin typeface="Roboto Bold" pitchFamily="34" charset="0"/>
                <a:ea typeface="Roboto Bold" pitchFamily="34" charset="-122"/>
                <a:cs typeface="Roboto Bold" pitchFamily="34" charset="-120"/>
              </a:rPr>
              <a:t>Example:</a:t>
            </a:r>
            <a:r>
              <a:rPr lang="en-US" sz="1000" dirty="0">
                <a:solidFill>
                  <a:srgbClr val="3C3939"/>
                </a:solidFill>
                <a:latin typeface="Roboto" pitchFamily="34" charset="0"/>
                <a:ea typeface="Roboto" pitchFamily="34" charset="-122"/>
                <a:cs typeface="Roboto" pitchFamily="34" charset="-120"/>
              </a:rPr>
              <a:t> For market research, use AI to structure the analysis, but validate numbers with a live dataset or recent report</a:t>
            </a:r>
            <a:endParaRPr lang="en-US" sz="1000" dirty="0"/>
          </a:p>
        </p:txBody>
      </p:sp>
      <p:sp>
        <p:nvSpPr>
          <p:cNvPr id="11" name="Shape 9"/>
          <p:cNvSpPr/>
          <p:nvPr/>
        </p:nvSpPr>
        <p:spPr>
          <a:xfrm>
            <a:off x="6823004" y="4839494"/>
            <a:ext cx="4713467" cy="772716"/>
          </a:xfrm>
          <a:prstGeom prst="roundRect">
            <a:avLst>
              <a:gd name="adj" fmla="val 7192"/>
            </a:avLst>
          </a:prstGeom>
          <a:solidFill>
            <a:srgbClr val="E1E1EA"/>
          </a:solidFill>
          <a:ln/>
        </p:spPr>
        <p:txBody>
          <a:bodyPr/>
          <a:lstStyle/>
          <a:p>
            <a:endParaRPr lang="en-US"/>
          </a:p>
        </p:txBody>
      </p:sp>
      <p:pic>
        <p:nvPicPr>
          <p:cNvPr id="12" name="Image 0" descr="preencoded.png"/>
          <p:cNvPicPr>
            <a:picLocks noChangeAspect="1"/>
          </p:cNvPicPr>
          <p:nvPr/>
        </p:nvPicPr>
        <p:blipFill>
          <a:blip r:embed="rId3"/>
          <a:stretch>
            <a:fillRect/>
          </a:stretch>
        </p:blipFill>
        <p:spPr>
          <a:xfrm>
            <a:off x="6955259" y="4982666"/>
            <a:ext cx="165294" cy="132259"/>
          </a:xfrm>
          <a:prstGeom prst="rect">
            <a:avLst/>
          </a:prstGeom>
        </p:spPr>
      </p:pic>
      <p:sp>
        <p:nvSpPr>
          <p:cNvPr id="13" name="Text 10"/>
          <p:cNvSpPr/>
          <p:nvPr/>
        </p:nvSpPr>
        <p:spPr>
          <a:xfrm>
            <a:off x="7252808" y="4955877"/>
            <a:ext cx="4151407" cy="539948"/>
          </a:xfrm>
          <a:prstGeom prst="rect">
            <a:avLst/>
          </a:prstGeom>
          <a:noFill/>
          <a:ln/>
        </p:spPr>
        <p:txBody>
          <a:bodyPr wrap="square" lIns="0" tIns="0" rIns="0" bIns="0" rtlCol="0" anchor="t">
            <a:normAutofit/>
          </a:bodyPr>
          <a:lstStyle/>
          <a:p>
            <a:pPr marL="0" indent="0" algn="l">
              <a:lnSpc>
                <a:spcPct val="113000"/>
              </a:lnSpc>
              <a:buNone/>
            </a:pPr>
            <a:r>
              <a:rPr lang="en-US" sz="1000" dirty="0">
                <a:solidFill>
                  <a:srgbClr val="000000"/>
                </a:solidFill>
                <a:latin typeface="Roboto" pitchFamily="34" charset="0"/>
                <a:ea typeface="Roboto" pitchFamily="34" charset="-122"/>
                <a:cs typeface="Roboto" pitchFamily="34" charset="-120"/>
              </a:rPr>
              <a:t>Training tip: For practice, use free data sources like Kaggle or Google Dataset Search to test prompts and verify answers against real datasets.</a:t>
            </a:r>
            <a:endParaRPr lang="en-US" sz="1000" dirty="0"/>
          </a:p>
        </p:txBody>
      </p:sp>
      <p:sp>
        <p:nvSpPr>
          <p:cNvPr id="14" name="Text 11"/>
          <p:cNvSpPr/>
          <p:nvPr/>
        </p:nvSpPr>
        <p:spPr>
          <a:xfrm>
            <a:off x="6823004" y="5716389"/>
            <a:ext cx="4713467" cy="449858"/>
          </a:xfrm>
          <a:prstGeom prst="rect">
            <a:avLst/>
          </a:prstGeom>
          <a:noFill/>
          <a:ln/>
        </p:spPr>
        <p:txBody>
          <a:bodyPr wrap="square" lIns="0" tIns="0" rIns="0" bIns="0" rtlCol="0" anchor="t">
            <a:normAutofit/>
          </a:bodyPr>
          <a:lstStyle/>
          <a:p>
            <a:pPr marL="0" indent="0" algn="l">
              <a:lnSpc>
                <a:spcPct val="113000"/>
              </a:lnSpc>
              <a:buNone/>
            </a:pPr>
            <a:r>
              <a:rPr lang="en-US" sz="1300" dirty="0">
                <a:solidFill>
                  <a:srgbClr val="3C3939"/>
                </a:solidFill>
                <a:latin typeface="Roboto" pitchFamily="34" charset="0"/>
                <a:ea typeface="Roboto" pitchFamily="34" charset="-122"/>
                <a:cs typeface="Roboto" pitchFamily="34" charset="-120"/>
              </a:rPr>
              <a:t>Source links for practice: </a:t>
            </a:r>
            <a:r>
              <a:rPr lang="en-US" sz="1300" b="1" u="sng" dirty="0">
                <a:solidFill>
                  <a:srgbClr val="1B1B27"/>
                </a:solidFill>
                <a:latin typeface="Roboto Bold" pitchFamily="34" charset="0"/>
                <a:ea typeface="Roboto Bold" pitchFamily="34" charset="-122"/>
                <a:cs typeface="Roboto Bold" pitchFamily="34" charset="-120"/>
                <a:hlinkClick r:id="rId4">
                  <a:extLst>
                    <a:ext uri="{A12FA001-AC4F-418D-AE19-62706E023703}">
                      <ahyp:hlinkClr xmlns:ahyp="http://schemas.microsoft.com/office/drawing/2018/hyperlinkcolor" val="tx"/>
                    </a:ext>
                  </a:extLst>
                </a:hlinkClick>
              </a:rPr>
              <a:t>Kaggle Datasets</a:t>
            </a:r>
            <a:r>
              <a:rPr lang="en-US" sz="1300" dirty="0">
                <a:solidFill>
                  <a:srgbClr val="3C3939"/>
                </a:solidFill>
                <a:latin typeface="Roboto" pitchFamily="34" charset="0"/>
                <a:ea typeface="Roboto" pitchFamily="34" charset="-122"/>
                <a:cs typeface="Roboto" pitchFamily="34" charset="-120"/>
              </a:rPr>
              <a:t> and </a:t>
            </a:r>
            <a:r>
              <a:rPr lang="en-US" sz="1300" b="1" u="sng" dirty="0">
                <a:solidFill>
                  <a:srgbClr val="1B1B27"/>
                </a:solidFill>
                <a:latin typeface="Roboto Bold" pitchFamily="34" charset="0"/>
                <a:ea typeface="Roboto Bold" pitchFamily="34" charset="-122"/>
                <a:cs typeface="Roboto Bold" pitchFamily="34" charset="-120"/>
                <a:hlinkClick r:id="rId5">
                  <a:extLst>
                    <a:ext uri="{A12FA001-AC4F-418D-AE19-62706E023703}">
                      <ahyp:hlinkClr xmlns:ahyp="http://schemas.microsoft.com/office/drawing/2018/hyperlinkcolor" val="tx"/>
                    </a:ext>
                  </a:extLst>
                </a:hlinkClick>
              </a:rPr>
              <a:t>Google Dataset Search</a:t>
            </a:r>
            <a:r>
              <a:rPr lang="en-US" sz="1300" dirty="0">
                <a:solidFill>
                  <a:srgbClr val="3C3939"/>
                </a:solidFill>
                <a:latin typeface="Roboto" pitchFamily="34" charset="0"/>
                <a:ea typeface="Roboto" pitchFamily="34" charset="-122"/>
                <a:cs typeface="Roboto" pitchFamily="34" charset="-120"/>
              </a:rPr>
              <a:t>.</a:t>
            </a:r>
            <a:endParaRPr lang="en-US" sz="1300" dirty="0"/>
          </a:p>
        </p:txBody>
      </p:sp>
      <p:sp>
        <p:nvSpPr>
          <p:cNvPr id="15" name="TextBox 14">
            <a:extLst>
              <a:ext uri="{FF2B5EF4-FFF2-40B4-BE49-F238E27FC236}">
                <a16:creationId xmlns:a16="http://schemas.microsoft.com/office/drawing/2014/main" id="{8A5799DF-3EE5-697F-FCE6-84943E791979}"/>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16" name="TextBox 15">
            <a:extLst>
              <a:ext uri="{FF2B5EF4-FFF2-40B4-BE49-F238E27FC236}">
                <a16:creationId xmlns:a16="http://schemas.microsoft.com/office/drawing/2014/main" id="{FA8CBE32-C0DF-7C91-5CFF-B1C8F3365B14}"/>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661475" y="572393"/>
            <a:ext cx="1175911" cy="151507"/>
          </a:xfrm>
          <a:prstGeom prst="roundRect">
            <a:avLst>
              <a:gd name="adj" fmla="val 22138"/>
            </a:avLst>
          </a:prstGeom>
          <a:noFill/>
          <a:ln w="6350">
            <a:solidFill>
              <a:srgbClr val="1B1B27"/>
            </a:solidFill>
            <a:prstDash val="solid"/>
          </a:ln>
        </p:spPr>
        <p:txBody>
          <a:bodyPr/>
          <a:lstStyle/>
          <a:p>
            <a:endParaRPr lang="en-US"/>
          </a:p>
        </p:txBody>
      </p:sp>
      <p:sp>
        <p:nvSpPr>
          <p:cNvPr id="3" name="Text 1"/>
          <p:cNvSpPr/>
          <p:nvPr/>
        </p:nvSpPr>
        <p:spPr>
          <a:xfrm>
            <a:off x="721302" y="602258"/>
            <a:ext cx="1665841" cy="91777"/>
          </a:xfrm>
          <a:prstGeom prst="rect">
            <a:avLst/>
          </a:prstGeom>
          <a:noFill/>
          <a:ln/>
        </p:spPr>
        <p:txBody>
          <a:bodyPr wrap="none" lIns="0" tIns="0" rIns="0" bIns="0" rtlCol="0" anchor="t"/>
          <a:lstStyle/>
          <a:p>
            <a:pPr marL="0" indent="0" algn="l">
              <a:lnSpc>
                <a:spcPct val="96000"/>
              </a:lnSpc>
              <a:buNone/>
            </a:pPr>
            <a:r>
              <a:rPr lang="en-US" sz="600" dirty="0">
                <a:solidFill>
                  <a:srgbClr val="1B1B27"/>
                </a:solidFill>
                <a:latin typeface="Roboto" pitchFamily="34" charset="0"/>
                <a:ea typeface="Roboto" pitchFamily="34" charset="-122"/>
                <a:cs typeface="Roboto" pitchFamily="34" charset="-120"/>
              </a:rPr>
              <a:t>HOUR 1 — WORKFLOW DEMO</a:t>
            </a:r>
            <a:endParaRPr lang="en-US" sz="600" dirty="0"/>
          </a:p>
        </p:txBody>
      </p:sp>
      <p:sp>
        <p:nvSpPr>
          <p:cNvPr id="4" name="Text 2"/>
          <p:cNvSpPr/>
          <p:nvPr/>
        </p:nvSpPr>
        <p:spPr>
          <a:xfrm>
            <a:off x="661475" y="744934"/>
            <a:ext cx="10868745" cy="311845"/>
          </a:xfrm>
          <a:prstGeom prst="rect">
            <a:avLst/>
          </a:prstGeom>
          <a:noFill/>
          <a:ln/>
        </p:spPr>
        <p:txBody>
          <a:bodyPr wrap="none" lIns="0" tIns="0" rIns="0" bIns="0" rtlCol="0" anchor="t"/>
          <a:lstStyle/>
          <a:p>
            <a:pPr marL="0" indent="0" algn="l">
              <a:lnSpc>
                <a:spcPct val="104000"/>
              </a:lnSpc>
              <a:buNone/>
            </a:pPr>
            <a:r>
              <a:rPr lang="en-US" sz="1950" b="1" dirty="0">
                <a:solidFill>
                  <a:srgbClr val="1B1B27"/>
                </a:solidFill>
                <a:latin typeface="Raleway" pitchFamily="34" charset="0"/>
                <a:ea typeface="Raleway" pitchFamily="34" charset="-122"/>
                <a:cs typeface="Raleway" pitchFamily="34" charset="-120"/>
              </a:rPr>
              <a:t>ChatGPT for Office Work: Email Drafting Step-by-Step</a:t>
            </a:r>
            <a:endParaRPr lang="en-US" sz="1950" b="1" dirty="0"/>
          </a:p>
        </p:txBody>
      </p:sp>
      <p:sp>
        <p:nvSpPr>
          <p:cNvPr id="5" name="Text 3"/>
          <p:cNvSpPr/>
          <p:nvPr/>
        </p:nvSpPr>
        <p:spPr>
          <a:xfrm>
            <a:off x="661475" y="1135856"/>
            <a:ext cx="11478330" cy="152499"/>
          </a:xfrm>
          <a:prstGeom prst="rect">
            <a:avLst/>
          </a:prstGeom>
          <a:noFill/>
          <a:ln/>
        </p:spPr>
        <p:txBody>
          <a:bodyPr wrap="none" lIns="0" tIns="0" rIns="0" bIns="0" rtlCol="0" anchor="t"/>
          <a:lstStyle/>
          <a:p>
            <a:pPr marL="0" indent="0" algn="l">
              <a:lnSpc>
                <a:spcPct val="102000"/>
              </a:lnSpc>
              <a:buNone/>
            </a:pPr>
            <a:r>
              <a:rPr lang="en-US" sz="950" dirty="0">
                <a:solidFill>
                  <a:srgbClr val="3C3939"/>
                </a:solidFill>
                <a:latin typeface="Roboto" pitchFamily="34" charset="0"/>
                <a:ea typeface="Roboto" pitchFamily="34" charset="-122"/>
                <a:cs typeface="Roboto" pitchFamily="34" charset="-120"/>
              </a:rPr>
              <a:t>Use ChatGPT to turn a rough complaint, request, or internal note into a polished professional email in minutes — with better tone, clearer structure, and less back-and-forth.</a:t>
            </a:r>
            <a:endParaRPr lang="en-US" sz="950" dirty="0"/>
          </a:p>
        </p:txBody>
      </p:sp>
      <p:sp>
        <p:nvSpPr>
          <p:cNvPr id="6" name="Shape 4"/>
          <p:cNvSpPr/>
          <p:nvPr/>
        </p:nvSpPr>
        <p:spPr>
          <a:xfrm>
            <a:off x="661475" y="1347589"/>
            <a:ext cx="5407981" cy="955873"/>
          </a:xfrm>
          <a:prstGeom prst="roundRect">
            <a:avLst>
              <a:gd name="adj" fmla="val 4386"/>
            </a:avLst>
          </a:prstGeom>
          <a:solidFill>
            <a:srgbClr val="E1E1EA"/>
          </a:solidFill>
          <a:ln w="6350">
            <a:solidFill>
              <a:srgbClr val="C7C7D0"/>
            </a:solidFill>
            <a:prstDash val="solid"/>
          </a:ln>
        </p:spPr>
        <p:txBody>
          <a:bodyPr/>
          <a:lstStyle/>
          <a:p>
            <a:endParaRPr lang="en-US"/>
          </a:p>
        </p:txBody>
      </p:sp>
      <p:sp>
        <p:nvSpPr>
          <p:cNvPr id="7" name="Text 5"/>
          <p:cNvSpPr/>
          <p:nvPr/>
        </p:nvSpPr>
        <p:spPr>
          <a:xfrm>
            <a:off x="767636" y="1453753"/>
            <a:ext cx="5195658" cy="155972"/>
          </a:xfrm>
          <a:prstGeom prst="rect">
            <a:avLst/>
          </a:prstGeom>
          <a:noFill/>
          <a:ln/>
        </p:spPr>
        <p:txBody>
          <a:bodyPr wrap="none" lIns="0" tIns="0" rIns="0" bIns="0" rtlCol="0" anchor="t"/>
          <a:lstStyle/>
          <a:p>
            <a:pPr marL="0" indent="0" algn="l">
              <a:lnSpc>
                <a:spcPct val="104000"/>
              </a:lnSpc>
              <a:buNone/>
            </a:pPr>
            <a:r>
              <a:rPr lang="en-US" sz="950" dirty="0">
                <a:solidFill>
                  <a:srgbClr val="3C3939"/>
                </a:solidFill>
                <a:latin typeface="Raleway" pitchFamily="34" charset="0"/>
                <a:ea typeface="Raleway" pitchFamily="34" charset="-122"/>
                <a:cs typeface="Raleway" pitchFamily="34" charset="-120"/>
              </a:rPr>
              <a:t>1. Paste the source text</a:t>
            </a:r>
            <a:endParaRPr lang="en-US" sz="950" dirty="0"/>
          </a:p>
        </p:txBody>
      </p:sp>
      <p:sp>
        <p:nvSpPr>
          <p:cNvPr id="8" name="Text 6"/>
          <p:cNvSpPr/>
          <p:nvPr/>
        </p:nvSpPr>
        <p:spPr>
          <a:xfrm>
            <a:off x="767636" y="1641277"/>
            <a:ext cx="5195658" cy="121940"/>
          </a:xfrm>
          <a:prstGeom prst="rect">
            <a:avLst/>
          </a:prstGeom>
          <a:noFill/>
          <a:ln/>
        </p:spPr>
        <p:txBody>
          <a:bodyPr wrap="none" lIns="0" tIns="0" rIns="0" bIns="0" rtlCol="0" anchor="t"/>
          <a:lstStyle/>
          <a:p>
            <a:pPr marL="0" indent="0" algn="l">
              <a:lnSpc>
                <a:spcPct val="102000"/>
              </a:lnSpc>
              <a:buNone/>
            </a:pPr>
            <a:r>
              <a:rPr lang="en-US" sz="750" dirty="0">
                <a:solidFill>
                  <a:srgbClr val="3C3939"/>
                </a:solidFill>
                <a:latin typeface="Roboto" pitchFamily="34" charset="0"/>
                <a:ea typeface="Roboto" pitchFamily="34" charset="-122"/>
                <a:cs typeface="Roboto" pitchFamily="34" charset="-120"/>
              </a:rPr>
              <a:t>Start with the messy input: a customer complaint, an internal note, a chat message, or a rough outline.</a:t>
            </a:r>
            <a:endParaRPr lang="en-US" sz="750" dirty="0"/>
          </a:p>
        </p:txBody>
      </p:sp>
      <p:sp>
        <p:nvSpPr>
          <p:cNvPr id="9" name="Text 7"/>
          <p:cNvSpPr/>
          <p:nvPr/>
        </p:nvSpPr>
        <p:spPr>
          <a:xfrm>
            <a:off x="767636" y="1794768"/>
            <a:ext cx="5195658" cy="402530"/>
          </a:xfrm>
          <a:prstGeom prst="rect">
            <a:avLst/>
          </a:prstGeom>
          <a:noFill/>
          <a:ln/>
        </p:spPr>
        <p:txBody>
          <a:bodyPr wrap="square" lIns="0" tIns="0" rIns="0" bIns="0" rtlCol="0" anchor="t">
            <a:normAutofit/>
          </a:bodyPr>
          <a:lstStyle/>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Keep the original wording so the model can preserve facts</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Include the audience if you know it: customer, manager, vendor, or teammate</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Example: “Draft a reply to this upset customer about a delayed order.”</a:t>
            </a:r>
            <a:endParaRPr lang="en-US" sz="750" dirty="0"/>
          </a:p>
        </p:txBody>
      </p:sp>
      <p:sp>
        <p:nvSpPr>
          <p:cNvPr id="10" name="Shape 8"/>
          <p:cNvSpPr/>
          <p:nvPr/>
        </p:nvSpPr>
        <p:spPr>
          <a:xfrm>
            <a:off x="6122140" y="1347589"/>
            <a:ext cx="5408080" cy="955873"/>
          </a:xfrm>
          <a:prstGeom prst="roundRect">
            <a:avLst>
              <a:gd name="adj" fmla="val 4386"/>
            </a:avLst>
          </a:prstGeom>
          <a:solidFill>
            <a:srgbClr val="E1E1EA"/>
          </a:solidFill>
          <a:ln w="6350">
            <a:solidFill>
              <a:srgbClr val="C7C7D0"/>
            </a:solidFill>
            <a:prstDash val="solid"/>
          </a:ln>
        </p:spPr>
        <p:txBody>
          <a:bodyPr/>
          <a:lstStyle/>
          <a:p>
            <a:endParaRPr lang="en-US"/>
          </a:p>
        </p:txBody>
      </p:sp>
      <p:sp>
        <p:nvSpPr>
          <p:cNvPr id="11" name="Text 9"/>
          <p:cNvSpPr/>
          <p:nvPr/>
        </p:nvSpPr>
        <p:spPr>
          <a:xfrm>
            <a:off x="6228301" y="1453753"/>
            <a:ext cx="5195758" cy="155972"/>
          </a:xfrm>
          <a:prstGeom prst="rect">
            <a:avLst/>
          </a:prstGeom>
          <a:noFill/>
          <a:ln/>
        </p:spPr>
        <p:txBody>
          <a:bodyPr wrap="none" lIns="0" tIns="0" rIns="0" bIns="0" rtlCol="0" anchor="t"/>
          <a:lstStyle/>
          <a:p>
            <a:pPr marL="0" indent="0" algn="l">
              <a:lnSpc>
                <a:spcPct val="104000"/>
              </a:lnSpc>
              <a:buNone/>
            </a:pPr>
            <a:r>
              <a:rPr lang="en-US" sz="950" dirty="0">
                <a:solidFill>
                  <a:srgbClr val="3C3939"/>
                </a:solidFill>
                <a:latin typeface="Raleway" pitchFamily="34" charset="0"/>
                <a:ea typeface="Raleway" pitchFamily="34" charset="-122"/>
                <a:cs typeface="Raleway" pitchFamily="34" charset="-120"/>
              </a:rPr>
              <a:t>2. Add clear instructions</a:t>
            </a:r>
            <a:endParaRPr lang="en-US" sz="950" dirty="0"/>
          </a:p>
        </p:txBody>
      </p:sp>
      <p:sp>
        <p:nvSpPr>
          <p:cNvPr id="12" name="Text 10"/>
          <p:cNvSpPr/>
          <p:nvPr/>
        </p:nvSpPr>
        <p:spPr>
          <a:xfrm>
            <a:off x="6228301" y="1641277"/>
            <a:ext cx="5195758" cy="121940"/>
          </a:xfrm>
          <a:prstGeom prst="rect">
            <a:avLst/>
          </a:prstGeom>
          <a:noFill/>
          <a:ln/>
        </p:spPr>
        <p:txBody>
          <a:bodyPr wrap="none" lIns="0" tIns="0" rIns="0" bIns="0" rtlCol="0" anchor="t"/>
          <a:lstStyle/>
          <a:p>
            <a:pPr marL="0" indent="0" algn="l">
              <a:lnSpc>
                <a:spcPct val="102000"/>
              </a:lnSpc>
              <a:buNone/>
            </a:pPr>
            <a:r>
              <a:rPr lang="en-US" sz="750" dirty="0">
                <a:solidFill>
                  <a:srgbClr val="3C3939"/>
                </a:solidFill>
                <a:latin typeface="Roboto" pitchFamily="34" charset="0"/>
                <a:ea typeface="Roboto" pitchFamily="34" charset="-122"/>
                <a:cs typeface="Roboto" pitchFamily="34" charset="-120"/>
              </a:rPr>
              <a:t>Tell ChatGPT the tone, length, and purpose so the draft matches the situation.</a:t>
            </a:r>
            <a:endParaRPr lang="en-US" sz="750" dirty="0"/>
          </a:p>
        </p:txBody>
      </p:sp>
      <p:sp>
        <p:nvSpPr>
          <p:cNvPr id="13" name="Text 11"/>
          <p:cNvSpPr/>
          <p:nvPr/>
        </p:nvSpPr>
        <p:spPr>
          <a:xfrm>
            <a:off x="6228301" y="1794768"/>
            <a:ext cx="5195758" cy="402530"/>
          </a:xfrm>
          <a:prstGeom prst="rect">
            <a:avLst/>
          </a:prstGeom>
          <a:noFill/>
          <a:ln/>
        </p:spPr>
        <p:txBody>
          <a:bodyPr wrap="square" lIns="0" tIns="0" rIns="0" bIns="0" rtlCol="0" anchor="t">
            <a:normAutofit/>
          </a:bodyPr>
          <a:lstStyle/>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Tone: calm, apologetic, firm, friendly, or executive</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Length: short reply, detailed explanation, or bullet summary</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Goal: reassure, request approval, explain a delay, or confirm next steps</a:t>
            </a:r>
            <a:endParaRPr lang="en-US" sz="750" dirty="0"/>
          </a:p>
        </p:txBody>
      </p:sp>
      <p:sp>
        <p:nvSpPr>
          <p:cNvPr id="14" name="Shape 12"/>
          <p:cNvSpPr/>
          <p:nvPr/>
        </p:nvSpPr>
        <p:spPr>
          <a:xfrm>
            <a:off x="661475" y="2356148"/>
            <a:ext cx="5407981" cy="955873"/>
          </a:xfrm>
          <a:prstGeom prst="roundRect">
            <a:avLst>
              <a:gd name="adj" fmla="val 4386"/>
            </a:avLst>
          </a:prstGeom>
          <a:solidFill>
            <a:srgbClr val="E1E1EA"/>
          </a:solidFill>
          <a:ln w="6350">
            <a:solidFill>
              <a:srgbClr val="C7C7D0"/>
            </a:solidFill>
            <a:prstDash val="solid"/>
          </a:ln>
        </p:spPr>
        <p:txBody>
          <a:bodyPr/>
          <a:lstStyle/>
          <a:p>
            <a:endParaRPr lang="en-US"/>
          </a:p>
        </p:txBody>
      </p:sp>
      <p:sp>
        <p:nvSpPr>
          <p:cNvPr id="15" name="Text 13"/>
          <p:cNvSpPr/>
          <p:nvPr/>
        </p:nvSpPr>
        <p:spPr>
          <a:xfrm>
            <a:off x="767636" y="2462312"/>
            <a:ext cx="5195658" cy="155972"/>
          </a:xfrm>
          <a:prstGeom prst="rect">
            <a:avLst/>
          </a:prstGeom>
          <a:noFill/>
          <a:ln/>
        </p:spPr>
        <p:txBody>
          <a:bodyPr wrap="none" lIns="0" tIns="0" rIns="0" bIns="0" rtlCol="0" anchor="t"/>
          <a:lstStyle/>
          <a:p>
            <a:pPr marL="0" indent="0" algn="l">
              <a:lnSpc>
                <a:spcPct val="104000"/>
              </a:lnSpc>
              <a:buNone/>
            </a:pPr>
            <a:r>
              <a:rPr lang="en-US" sz="950" dirty="0">
                <a:solidFill>
                  <a:srgbClr val="3C3939"/>
                </a:solidFill>
                <a:latin typeface="Raleway" pitchFamily="34" charset="0"/>
                <a:ea typeface="Raleway" pitchFamily="34" charset="-122"/>
                <a:cs typeface="Raleway" pitchFamily="34" charset="-120"/>
              </a:rPr>
              <a:t>3. Review 3–4 options</a:t>
            </a:r>
            <a:endParaRPr lang="en-US" sz="950" dirty="0"/>
          </a:p>
        </p:txBody>
      </p:sp>
      <p:sp>
        <p:nvSpPr>
          <p:cNvPr id="16" name="Text 14"/>
          <p:cNvSpPr/>
          <p:nvPr/>
        </p:nvSpPr>
        <p:spPr>
          <a:xfrm>
            <a:off x="767636" y="2649835"/>
            <a:ext cx="5195658" cy="121940"/>
          </a:xfrm>
          <a:prstGeom prst="rect">
            <a:avLst/>
          </a:prstGeom>
          <a:noFill/>
          <a:ln/>
        </p:spPr>
        <p:txBody>
          <a:bodyPr wrap="none" lIns="0" tIns="0" rIns="0" bIns="0" rtlCol="0" anchor="t"/>
          <a:lstStyle/>
          <a:p>
            <a:pPr marL="0" indent="0" algn="l">
              <a:lnSpc>
                <a:spcPct val="102000"/>
              </a:lnSpc>
              <a:buNone/>
            </a:pPr>
            <a:r>
              <a:rPr lang="en-US" sz="750" dirty="0">
                <a:solidFill>
                  <a:srgbClr val="3C3939"/>
                </a:solidFill>
                <a:latin typeface="Roboto" pitchFamily="34" charset="0"/>
                <a:ea typeface="Roboto" pitchFamily="34" charset="-122"/>
                <a:cs typeface="Roboto" pitchFamily="34" charset="-120"/>
              </a:rPr>
              <a:t>Ask for multiple versions when the message is sensitive or important.</a:t>
            </a:r>
            <a:endParaRPr lang="en-US" sz="750" dirty="0"/>
          </a:p>
        </p:txBody>
      </p:sp>
      <p:sp>
        <p:nvSpPr>
          <p:cNvPr id="17" name="Text 15"/>
          <p:cNvSpPr/>
          <p:nvPr/>
        </p:nvSpPr>
        <p:spPr>
          <a:xfrm>
            <a:off x="767636" y="2803327"/>
            <a:ext cx="5195658" cy="402530"/>
          </a:xfrm>
          <a:prstGeom prst="rect">
            <a:avLst/>
          </a:prstGeom>
          <a:noFill/>
          <a:ln/>
        </p:spPr>
        <p:txBody>
          <a:bodyPr wrap="square" lIns="0" tIns="0" rIns="0" bIns="0" rtlCol="0" anchor="t">
            <a:normAutofit/>
          </a:bodyPr>
          <a:lstStyle/>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Choose the one that best fits the relationship and urgency</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Blend parts from different versions if needed</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Example: one version can be warmer, another more concise, another more formal</a:t>
            </a:r>
            <a:endParaRPr lang="en-US" sz="750" dirty="0"/>
          </a:p>
        </p:txBody>
      </p:sp>
      <p:sp>
        <p:nvSpPr>
          <p:cNvPr id="18" name="Shape 16"/>
          <p:cNvSpPr/>
          <p:nvPr/>
        </p:nvSpPr>
        <p:spPr>
          <a:xfrm>
            <a:off x="6122140" y="2356148"/>
            <a:ext cx="5408080" cy="955873"/>
          </a:xfrm>
          <a:prstGeom prst="roundRect">
            <a:avLst>
              <a:gd name="adj" fmla="val 4386"/>
            </a:avLst>
          </a:prstGeom>
          <a:solidFill>
            <a:srgbClr val="E1E1EA"/>
          </a:solidFill>
          <a:ln w="6350">
            <a:solidFill>
              <a:srgbClr val="C7C7D0"/>
            </a:solidFill>
            <a:prstDash val="solid"/>
          </a:ln>
        </p:spPr>
        <p:txBody>
          <a:bodyPr/>
          <a:lstStyle/>
          <a:p>
            <a:endParaRPr lang="en-US"/>
          </a:p>
        </p:txBody>
      </p:sp>
      <p:sp>
        <p:nvSpPr>
          <p:cNvPr id="19" name="Text 17"/>
          <p:cNvSpPr/>
          <p:nvPr/>
        </p:nvSpPr>
        <p:spPr>
          <a:xfrm>
            <a:off x="6228301" y="2462312"/>
            <a:ext cx="5195758" cy="155972"/>
          </a:xfrm>
          <a:prstGeom prst="rect">
            <a:avLst/>
          </a:prstGeom>
          <a:noFill/>
          <a:ln/>
        </p:spPr>
        <p:txBody>
          <a:bodyPr wrap="none" lIns="0" tIns="0" rIns="0" bIns="0" rtlCol="0" anchor="t"/>
          <a:lstStyle/>
          <a:p>
            <a:pPr marL="0" indent="0" algn="l">
              <a:lnSpc>
                <a:spcPct val="104000"/>
              </a:lnSpc>
              <a:buNone/>
            </a:pPr>
            <a:r>
              <a:rPr lang="en-US" sz="950" dirty="0">
                <a:solidFill>
                  <a:srgbClr val="3C3939"/>
                </a:solidFill>
                <a:latin typeface="Raleway" pitchFamily="34" charset="0"/>
                <a:ea typeface="Raleway" pitchFamily="34" charset="-122"/>
                <a:cs typeface="Raleway" pitchFamily="34" charset="-120"/>
              </a:rPr>
              <a:t>4. Customize and send</a:t>
            </a:r>
            <a:endParaRPr lang="en-US" sz="950" dirty="0"/>
          </a:p>
        </p:txBody>
      </p:sp>
      <p:sp>
        <p:nvSpPr>
          <p:cNvPr id="20" name="Text 18"/>
          <p:cNvSpPr/>
          <p:nvPr/>
        </p:nvSpPr>
        <p:spPr>
          <a:xfrm>
            <a:off x="6228301" y="2649835"/>
            <a:ext cx="5195758" cy="121940"/>
          </a:xfrm>
          <a:prstGeom prst="rect">
            <a:avLst/>
          </a:prstGeom>
          <a:noFill/>
          <a:ln/>
        </p:spPr>
        <p:txBody>
          <a:bodyPr wrap="none" lIns="0" tIns="0" rIns="0" bIns="0" rtlCol="0" anchor="t"/>
          <a:lstStyle/>
          <a:p>
            <a:pPr marL="0" indent="0" algn="l">
              <a:lnSpc>
                <a:spcPct val="102000"/>
              </a:lnSpc>
              <a:buNone/>
            </a:pPr>
            <a:r>
              <a:rPr lang="en-US" sz="750" dirty="0">
                <a:solidFill>
                  <a:srgbClr val="3C3939"/>
                </a:solidFill>
                <a:latin typeface="Roboto" pitchFamily="34" charset="0"/>
                <a:ea typeface="Roboto" pitchFamily="34" charset="-122"/>
                <a:cs typeface="Roboto" pitchFamily="34" charset="-120"/>
              </a:rPr>
              <a:t>Check names, dates, promises, and policy details before sending.</a:t>
            </a:r>
            <a:endParaRPr lang="en-US" sz="750" dirty="0"/>
          </a:p>
        </p:txBody>
      </p:sp>
      <p:sp>
        <p:nvSpPr>
          <p:cNvPr id="21" name="Text 19"/>
          <p:cNvSpPr/>
          <p:nvPr/>
        </p:nvSpPr>
        <p:spPr>
          <a:xfrm>
            <a:off x="6228301" y="2803327"/>
            <a:ext cx="5195758" cy="402530"/>
          </a:xfrm>
          <a:prstGeom prst="rect">
            <a:avLst/>
          </a:prstGeom>
          <a:noFill/>
          <a:ln/>
        </p:spPr>
        <p:txBody>
          <a:bodyPr wrap="square" lIns="0" tIns="0" rIns="0" bIns="0" rtlCol="0" anchor="t">
            <a:normAutofit/>
          </a:bodyPr>
          <a:lstStyle/>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Replace placeholders with real facts</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Make sure the action request is specific</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Read aloud once to catch awkward phrasing</a:t>
            </a:r>
            <a:endParaRPr lang="en-US" sz="750" dirty="0"/>
          </a:p>
        </p:txBody>
      </p:sp>
      <p:sp>
        <p:nvSpPr>
          <p:cNvPr id="22" name="Text 20"/>
          <p:cNvSpPr/>
          <p:nvPr/>
        </p:nvSpPr>
        <p:spPr>
          <a:xfrm>
            <a:off x="661475" y="3371255"/>
            <a:ext cx="11478330" cy="152499"/>
          </a:xfrm>
          <a:prstGeom prst="rect">
            <a:avLst/>
          </a:prstGeom>
          <a:noFill/>
          <a:ln/>
        </p:spPr>
        <p:txBody>
          <a:bodyPr wrap="none" lIns="0" tIns="0" rIns="0" bIns="0" rtlCol="0" anchor="t"/>
          <a:lstStyle/>
          <a:p>
            <a:pPr marL="0" indent="0" algn="l">
              <a:lnSpc>
                <a:spcPct val="102000"/>
              </a:lnSpc>
              <a:buNone/>
            </a:pPr>
            <a:r>
              <a:rPr lang="en-US" sz="950" dirty="0">
                <a:solidFill>
                  <a:srgbClr val="3C3939"/>
                </a:solidFill>
                <a:latin typeface="Roboto" pitchFamily="34" charset="0"/>
                <a:ea typeface="Roboto" pitchFamily="34" charset="-122"/>
                <a:cs typeface="Roboto" pitchFamily="34" charset="-120"/>
              </a:rPr>
              <a:t>Professional response in </a:t>
            </a:r>
            <a:r>
              <a:rPr lang="en-US" sz="950" b="1" dirty="0">
                <a:solidFill>
                  <a:srgbClr val="3C3939"/>
                </a:solidFill>
                <a:latin typeface="Roboto Bold" pitchFamily="34" charset="0"/>
                <a:ea typeface="Roboto Bold" pitchFamily="34" charset="-122"/>
                <a:cs typeface="Roboto Bold" pitchFamily="34" charset="-120"/>
              </a:rPr>
              <a:t>2 minutes</a:t>
            </a:r>
            <a:r>
              <a:rPr lang="en-US" sz="950" dirty="0">
                <a:solidFill>
                  <a:srgbClr val="3C3939"/>
                </a:solidFill>
                <a:latin typeface="Roboto" pitchFamily="34" charset="0"/>
                <a:ea typeface="Roboto" pitchFamily="34" charset="-122"/>
                <a:cs typeface="Roboto" pitchFamily="34" charset="-120"/>
              </a:rPr>
              <a:t> instead of 15 minutes of writing from scratch. The same workflow works for meeting prep, vendor comparisons, and product announcements.</a:t>
            </a:r>
            <a:endParaRPr lang="en-US" sz="950" dirty="0"/>
          </a:p>
        </p:txBody>
      </p:sp>
      <p:sp>
        <p:nvSpPr>
          <p:cNvPr id="23" name="Text 21"/>
          <p:cNvSpPr/>
          <p:nvPr/>
        </p:nvSpPr>
        <p:spPr>
          <a:xfrm>
            <a:off x="661475" y="3602831"/>
            <a:ext cx="10868745" cy="249535"/>
          </a:xfrm>
          <a:prstGeom prst="rect">
            <a:avLst/>
          </a:prstGeom>
          <a:noFill/>
          <a:ln/>
        </p:spPr>
        <p:txBody>
          <a:bodyPr wrap="none" lIns="0" tIns="0" rIns="0" bIns="0" rtlCol="0" anchor="t"/>
          <a:lstStyle/>
          <a:p>
            <a:pPr marL="0" indent="0" algn="l">
              <a:lnSpc>
                <a:spcPct val="104000"/>
              </a:lnSpc>
              <a:buNone/>
            </a:pPr>
            <a:r>
              <a:rPr lang="en-US" sz="1550" b="1" dirty="0">
                <a:solidFill>
                  <a:srgbClr val="1B1B27"/>
                </a:solidFill>
                <a:latin typeface="Raleway" pitchFamily="34" charset="0"/>
                <a:ea typeface="Raleway" pitchFamily="34" charset="-122"/>
                <a:cs typeface="Raleway" pitchFamily="34" charset="-120"/>
              </a:rPr>
              <a:t>Practical prompt examples</a:t>
            </a:r>
            <a:endParaRPr lang="en-US" sz="1550" b="1" dirty="0"/>
          </a:p>
        </p:txBody>
      </p:sp>
      <p:sp>
        <p:nvSpPr>
          <p:cNvPr id="24" name="Text 22"/>
          <p:cNvSpPr/>
          <p:nvPr/>
        </p:nvSpPr>
        <p:spPr>
          <a:xfrm>
            <a:off x="661475" y="3931444"/>
            <a:ext cx="10868745" cy="542826"/>
          </a:xfrm>
          <a:prstGeom prst="rect">
            <a:avLst/>
          </a:prstGeom>
          <a:noFill/>
          <a:ln/>
        </p:spPr>
        <p:txBody>
          <a:bodyPr wrap="square" lIns="0" tIns="0" rIns="0" bIns="0" rtlCol="0" anchor="t">
            <a:normAutofit/>
          </a:bodyPr>
          <a:lstStyle/>
          <a:p>
            <a:pPr marL="152400" indent="-152400" algn="l">
              <a:lnSpc>
                <a:spcPct val="102000"/>
              </a:lnSpc>
              <a:buSzPct val="100000"/>
              <a:buChar char="•"/>
            </a:pPr>
            <a:r>
              <a:rPr lang="en-US" sz="750" b="1" dirty="0">
                <a:solidFill>
                  <a:srgbClr val="3C3939"/>
                </a:solidFill>
                <a:latin typeface="Roboto Bold" pitchFamily="34" charset="0"/>
                <a:ea typeface="Roboto Bold" pitchFamily="34" charset="-122"/>
                <a:cs typeface="Roboto Bold" pitchFamily="34" charset="-120"/>
              </a:rPr>
              <a:t>Email drafting:</a:t>
            </a:r>
            <a:r>
              <a:rPr lang="en-US" sz="750" dirty="0">
                <a:solidFill>
                  <a:srgbClr val="3C3939"/>
                </a:solidFill>
                <a:latin typeface="Roboto" pitchFamily="34" charset="0"/>
                <a:ea typeface="Roboto" pitchFamily="34" charset="-122"/>
                <a:cs typeface="Roboto" pitchFamily="34" charset="-120"/>
              </a:rPr>
              <a:t> “Draft a professional response to this client complaint. Keep it calm, acknowledge the issue, and offer next steps.”</a:t>
            </a:r>
            <a:endParaRPr lang="en-US" sz="750" dirty="0"/>
          </a:p>
          <a:p>
            <a:pPr marL="152400" indent="-152400" algn="l">
              <a:lnSpc>
                <a:spcPct val="102000"/>
              </a:lnSpc>
              <a:buSzPct val="100000"/>
              <a:buChar char="•"/>
            </a:pPr>
            <a:r>
              <a:rPr lang="en-US" sz="750" b="1" dirty="0">
                <a:solidFill>
                  <a:srgbClr val="3C3939"/>
                </a:solidFill>
                <a:latin typeface="Roboto Bold" pitchFamily="34" charset="0"/>
                <a:ea typeface="Roboto Bold" pitchFamily="34" charset="-122"/>
                <a:cs typeface="Roboto Bold" pitchFamily="34" charset="-120"/>
              </a:rPr>
              <a:t>Meeting prep:</a:t>
            </a:r>
            <a:r>
              <a:rPr lang="en-US" sz="750" dirty="0">
                <a:solidFill>
                  <a:srgbClr val="3C3939"/>
                </a:solidFill>
                <a:latin typeface="Roboto" pitchFamily="34" charset="0"/>
                <a:ea typeface="Roboto" pitchFamily="34" charset="-122"/>
                <a:cs typeface="Roboto" pitchFamily="34" charset="-120"/>
              </a:rPr>
              <a:t> “Summarize these 5 emails into 3 talking points for tomorrow’s call.”</a:t>
            </a:r>
            <a:endParaRPr lang="en-US" sz="750" dirty="0"/>
          </a:p>
          <a:p>
            <a:pPr marL="152400" indent="-152400" algn="l">
              <a:lnSpc>
                <a:spcPct val="102000"/>
              </a:lnSpc>
              <a:buSzPct val="100000"/>
              <a:buChar char="•"/>
            </a:pPr>
            <a:r>
              <a:rPr lang="en-US" sz="750" b="1" dirty="0">
                <a:solidFill>
                  <a:srgbClr val="3C3939"/>
                </a:solidFill>
                <a:latin typeface="Roboto Bold" pitchFamily="34" charset="0"/>
                <a:ea typeface="Roboto Bold" pitchFamily="34" charset="-122"/>
                <a:cs typeface="Roboto Bold" pitchFamily="34" charset="-120"/>
              </a:rPr>
              <a:t>Content creation:</a:t>
            </a:r>
            <a:r>
              <a:rPr lang="en-US" sz="750" dirty="0">
                <a:solidFill>
                  <a:srgbClr val="3C3939"/>
                </a:solidFill>
                <a:latin typeface="Roboto" pitchFamily="34" charset="0"/>
                <a:ea typeface="Roboto" pitchFamily="34" charset="-122"/>
                <a:cs typeface="Roboto" pitchFamily="34" charset="-120"/>
              </a:rPr>
              <a:t> “Write a product announcement for our new feature in a clear, upbeat tone.”</a:t>
            </a:r>
            <a:endParaRPr lang="en-US" sz="750" dirty="0"/>
          </a:p>
          <a:p>
            <a:pPr marL="152400" indent="-152400" algn="l">
              <a:lnSpc>
                <a:spcPct val="102000"/>
              </a:lnSpc>
              <a:buSzPct val="100000"/>
              <a:buChar char="•"/>
            </a:pPr>
            <a:r>
              <a:rPr lang="en-US" sz="750" b="1" dirty="0">
                <a:solidFill>
                  <a:srgbClr val="3C3939"/>
                </a:solidFill>
                <a:latin typeface="Roboto Bold" pitchFamily="34" charset="0"/>
                <a:ea typeface="Roboto Bold" pitchFamily="34" charset="-122"/>
                <a:cs typeface="Roboto Bold" pitchFamily="34" charset="-120"/>
              </a:rPr>
              <a:t>Research:</a:t>
            </a:r>
            <a:r>
              <a:rPr lang="en-US" sz="750" dirty="0">
                <a:solidFill>
                  <a:srgbClr val="3C3939"/>
                </a:solidFill>
                <a:latin typeface="Roboto" pitchFamily="34" charset="0"/>
                <a:ea typeface="Roboto" pitchFamily="34" charset="-122"/>
                <a:cs typeface="Roboto" pitchFamily="34" charset="-120"/>
              </a:rPr>
              <a:t> “Compare these three vendors and give a recommendation with pros, cons, and risks.”</a:t>
            </a:r>
            <a:endParaRPr lang="en-US" sz="750" dirty="0"/>
          </a:p>
        </p:txBody>
      </p:sp>
      <p:sp>
        <p:nvSpPr>
          <p:cNvPr id="25" name="Text 23"/>
          <p:cNvSpPr/>
          <p:nvPr/>
        </p:nvSpPr>
        <p:spPr>
          <a:xfrm>
            <a:off x="661475" y="4553347"/>
            <a:ext cx="10868745" cy="249535"/>
          </a:xfrm>
          <a:prstGeom prst="rect">
            <a:avLst/>
          </a:prstGeom>
          <a:noFill/>
          <a:ln/>
        </p:spPr>
        <p:txBody>
          <a:bodyPr wrap="none" lIns="0" tIns="0" rIns="0" bIns="0" rtlCol="0" anchor="t"/>
          <a:lstStyle/>
          <a:p>
            <a:pPr marL="0" indent="0" algn="l">
              <a:lnSpc>
                <a:spcPct val="104000"/>
              </a:lnSpc>
              <a:buNone/>
            </a:pPr>
            <a:r>
              <a:rPr lang="en-US" sz="1550" b="1" dirty="0">
                <a:solidFill>
                  <a:srgbClr val="1B1B27"/>
                </a:solidFill>
                <a:latin typeface="Raleway" pitchFamily="34" charset="0"/>
                <a:ea typeface="Raleway" pitchFamily="34" charset="-122"/>
                <a:cs typeface="Raleway" pitchFamily="34" charset="-120"/>
              </a:rPr>
              <a:t>Best practices for training and practice</a:t>
            </a:r>
            <a:endParaRPr lang="en-US" sz="1550" b="1" dirty="0"/>
          </a:p>
        </p:txBody>
      </p:sp>
      <p:sp>
        <p:nvSpPr>
          <p:cNvPr id="26" name="Text 24"/>
          <p:cNvSpPr/>
          <p:nvPr/>
        </p:nvSpPr>
        <p:spPr>
          <a:xfrm>
            <a:off x="661475" y="4881959"/>
            <a:ext cx="10868745" cy="542826"/>
          </a:xfrm>
          <a:prstGeom prst="rect">
            <a:avLst/>
          </a:prstGeom>
          <a:noFill/>
          <a:ln/>
        </p:spPr>
        <p:txBody>
          <a:bodyPr wrap="square" lIns="0" tIns="0" rIns="0" bIns="0" rtlCol="0" anchor="t">
            <a:normAutofit/>
          </a:bodyPr>
          <a:lstStyle/>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Use realistic examples from work: complaints, approvals, scheduling, or status updates</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Test the same prompt with different tones to see how output changes</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Have learners rewrite the prompt once to improve clarity and specificity</a:t>
            </a:r>
            <a:endParaRPr lang="en-US" sz="750" dirty="0"/>
          </a:p>
          <a:p>
            <a:pPr marL="152400" indent="-152400" algn="l">
              <a:lnSpc>
                <a:spcPct val="102000"/>
              </a:lnSpc>
              <a:buSzPct val="100000"/>
              <a:buChar char="•"/>
            </a:pPr>
            <a:r>
              <a:rPr lang="en-US" sz="750" dirty="0">
                <a:solidFill>
                  <a:srgbClr val="3C3939"/>
                </a:solidFill>
                <a:latin typeface="Roboto" pitchFamily="34" charset="0"/>
                <a:ea typeface="Roboto" pitchFamily="34" charset="-122"/>
                <a:cs typeface="Roboto" pitchFamily="34" charset="-120"/>
              </a:rPr>
              <a:t>Always verify facts, commitments, and deadlines before sending</a:t>
            </a:r>
            <a:endParaRPr lang="en-US" sz="750" dirty="0"/>
          </a:p>
        </p:txBody>
      </p:sp>
      <p:sp>
        <p:nvSpPr>
          <p:cNvPr id="27" name="Shape 25"/>
          <p:cNvSpPr/>
          <p:nvPr/>
        </p:nvSpPr>
        <p:spPr>
          <a:xfrm>
            <a:off x="661475" y="5484019"/>
            <a:ext cx="10868745" cy="271859"/>
          </a:xfrm>
          <a:prstGeom prst="roundRect">
            <a:avLst>
              <a:gd name="adj" fmla="val 15422"/>
            </a:avLst>
          </a:prstGeom>
          <a:solidFill>
            <a:srgbClr val="E1E1EA"/>
          </a:solidFill>
          <a:ln/>
        </p:spPr>
        <p:txBody>
          <a:bodyPr/>
          <a:lstStyle/>
          <a:p>
            <a:endParaRPr lang="en-US"/>
          </a:p>
        </p:txBody>
      </p:sp>
      <p:pic>
        <p:nvPicPr>
          <p:cNvPr id="28" name="Image 0" descr="preencoded.png"/>
          <p:cNvPicPr>
            <a:picLocks noChangeAspect="1"/>
          </p:cNvPicPr>
          <p:nvPr/>
        </p:nvPicPr>
        <p:blipFill>
          <a:blip r:embed="rId3"/>
          <a:stretch>
            <a:fillRect/>
          </a:stretch>
        </p:blipFill>
        <p:spPr>
          <a:xfrm>
            <a:off x="761286" y="5563096"/>
            <a:ext cx="124715" cy="99814"/>
          </a:xfrm>
          <a:prstGeom prst="rect">
            <a:avLst/>
          </a:prstGeom>
        </p:spPr>
      </p:pic>
      <p:sp>
        <p:nvSpPr>
          <p:cNvPr id="29" name="Text 26"/>
          <p:cNvSpPr/>
          <p:nvPr/>
        </p:nvSpPr>
        <p:spPr>
          <a:xfrm>
            <a:off x="985813" y="5561608"/>
            <a:ext cx="11054180" cy="121940"/>
          </a:xfrm>
          <a:prstGeom prst="rect">
            <a:avLst/>
          </a:prstGeom>
          <a:noFill/>
          <a:ln/>
        </p:spPr>
        <p:txBody>
          <a:bodyPr wrap="none" lIns="0" tIns="0" rIns="0" bIns="0" rtlCol="0" anchor="t"/>
          <a:lstStyle/>
          <a:p>
            <a:pPr marL="0" indent="0" algn="l">
              <a:lnSpc>
                <a:spcPct val="102000"/>
              </a:lnSpc>
              <a:buNone/>
            </a:pPr>
            <a:r>
              <a:rPr lang="en-US" sz="750" dirty="0">
                <a:solidFill>
                  <a:srgbClr val="000000"/>
                </a:solidFill>
                <a:latin typeface="Roboto" pitchFamily="34" charset="0"/>
                <a:ea typeface="Roboto" pitchFamily="34" charset="-122"/>
                <a:cs typeface="Roboto" pitchFamily="34" charset="-120"/>
              </a:rPr>
              <a:t>Free dataset sources for practice: </a:t>
            </a:r>
            <a:r>
              <a:rPr lang="en-US" sz="750" b="1" u="sng" dirty="0">
                <a:solidFill>
                  <a:srgbClr val="1B1B27"/>
                </a:solidFill>
                <a:latin typeface="Roboto Bold" pitchFamily="34" charset="0"/>
                <a:ea typeface="Roboto Bold" pitchFamily="34" charset="-122"/>
                <a:cs typeface="Roboto Bold" pitchFamily="34" charset="-120"/>
                <a:hlinkClick r:id="rId4">
                  <a:extLst>
                    <a:ext uri="{A12FA001-AC4F-418D-AE19-62706E023703}">
                      <ahyp:hlinkClr xmlns:ahyp="http://schemas.microsoft.com/office/drawing/2018/hyperlinkcolor" val="tx"/>
                    </a:ext>
                  </a:extLst>
                </a:hlinkClick>
              </a:rPr>
              <a:t>Kaggle Datasets</a:t>
            </a:r>
            <a:r>
              <a:rPr lang="en-US" sz="750" dirty="0">
                <a:solidFill>
                  <a:srgbClr val="000000"/>
                </a:solidFill>
                <a:latin typeface="Roboto" pitchFamily="34" charset="0"/>
                <a:ea typeface="Roboto" pitchFamily="34" charset="-122"/>
                <a:cs typeface="Roboto" pitchFamily="34" charset="-120"/>
              </a:rPr>
              <a:t> and </a:t>
            </a:r>
            <a:r>
              <a:rPr lang="en-US" sz="750" b="1" u="sng" dirty="0">
                <a:solidFill>
                  <a:srgbClr val="1B1B27"/>
                </a:solidFill>
                <a:latin typeface="Roboto Bold" pitchFamily="34" charset="0"/>
                <a:ea typeface="Roboto Bold" pitchFamily="34" charset="-122"/>
                <a:cs typeface="Roboto Bold" pitchFamily="34" charset="-120"/>
                <a:hlinkClick r:id="rId5">
                  <a:extLst>
                    <a:ext uri="{A12FA001-AC4F-418D-AE19-62706E023703}">
                      <ahyp:hlinkClr xmlns:ahyp="http://schemas.microsoft.com/office/drawing/2018/hyperlinkcolor" val="tx"/>
                    </a:ext>
                  </a:extLst>
                </a:hlinkClick>
              </a:rPr>
              <a:t>Google Dataset Search</a:t>
            </a:r>
            <a:r>
              <a:rPr lang="en-US" sz="750" dirty="0">
                <a:solidFill>
                  <a:srgbClr val="000000"/>
                </a:solidFill>
                <a:latin typeface="Roboto" pitchFamily="34" charset="0"/>
                <a:ea typeface="Roboto" pitchFamily="34" charset="-122"/>
                <a:cs typeface="Roboto" pitchFamily="34" charset="-120"/>
              </a:rPr>
              <a:t>.</a:t>
            </a:r>
            <a:endParaRPr lang="en-US" sz="750" dirty="0"/>
          </a:p>
        </p:txBody>
      </p:sp>
      <p:sp>
        <p:nvSpPr>
          <p:cNvPr id="30" name="Text 27"/>
          <p:cNvSpPr/>
          <p:nvPr/>
        </p:nvSpPr>
        <p:spPr>
          <a:xfrm>
            <a:off x="661475" y="5834955"/>
            <a:ext cx="10868745" cy="249535"/>
          </a:xfrm>
          <a:prstGeom prst="rect">
            <a:avLst/>
          </a:prstGeom>
          <a:noFill/>
          <a:ln/>
        </p:spPr>
        <p:txBody>
          <a:bodyPr wrap="none" lIns="0" tIns="0" rIns="0" bIns="0" rtlCol="0" anchor="t"/>
          <a:lstStyle/>
          <a:p>
            <a:pPr marL="0" indent="0" algn="l">
              <a:lnSpc>
                <a:spcPct val="104000"/>
              </a:lnSpc>
              <a:buNone/>
            </a:pPr>
            <a:r>
              <a:rPr lang="en-US" sz="1550" b="1" dirty="0">
                <a:solidFill>
                  <a:srgbClr val="1B1B27"/>
                </a:solidFill>
                <a:latin typeface="Raleway" pitchFamily="34" charset="0"/>
                <a:ea typeface="Raleway" pitchFamily="34" charset="-122"/>
                <a:cs typeface="Raleway" pitchFamily="34" charset="-120"/>
              </a:rPr>
              <a:t>Example workflow in one prompt</a:t>
            </a:r>
            <a:endParaRPr lang="en-US" sz="1550" b="1" dirty="0"/>
          </a:p>
        </p:txBody>
      </p:sp>
      <p:sp>
        <p:nvSpPr>
          <p:cNvPr id="31" name="Text 28"/>
          <p:cNvSpPr/>
          <p:nvPr/>
        </p:nvSpPr>
        <p:spPr>
          <a:xfrm>
            <a:off x="661475" y="6163568"/>
            <a:ext cx="11478330" cy="121940"/>
          </a:xfrm>
          <a:prstGeom prst="rect">
            <a:avLst/>
          </a:prstGeom>
          <a:noFill/>
          <a:ln/>
        </p:spPr>
        <p:txBody>
          <a:bodyPr wrap="none" lIns="0" tIns="0" rIns="0" bIns="0" rtlCol="0" anchor="t"/>
          <a:lstStyle/>
          <a:p>
            <a:pPr marL="0" indent="0" algn="l">
              <a:lnSpc>
                <a:spcPct val="102000"/>
              </a:lnSpc>
              <a:buNone/>
            </a:pPr>
            <a:r>
              <a:rPr lang="en-US" sz="750" dirty="0">
                <a:solidFill>
                  <a:srgbClr val="3C3939"/>
                </a:solidFill>
                <a:latin typeface="Roboto" pitchFamily="34" charset="0"/>
                <a:ea typeface="Roboto" pitchFamily="34" charset="-122"/>
                <a:cs typeface="Roboto" pitchFamily="34" charset="-120"/>
              </a:rPr>
              <a:t>“Use the complaint below, draft 3 email reply options for a customer support manager, keep each under 120 words, and make one version more empathetic, one more formal, and one more concise.”</a:t>
            </a:r>
            <a:endParaRPr lang="en-US" sz="750" dirty="0"/>
          </a:p>
        </p:txBody>
      </p:sp>
      <p:sp>
        <p:nvSpPr>
          <p:cNvPr id="32" name="TextBox 31">
            <a:extLst>
              <a:ext uri="{FF2B5EF4-FFF2-40B4-BE49-F238E27FC236}">
                <a16:creationId xmlns:a16="http://schemas.microsoft.com/office/drawing/2014/main" id="{C830FB65-FDF9-CC09-2EFD-506C6F7E8976}"/>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33" name="TextBox 32">
            <a:extLst>
              <a:ext uri="{FF2B5EF4-FFF2-40B4-BE49-F238E27FC236}">
                <a16:creationId xmlns:a16="http://schemas.microsoft.com/office/drawing/2014/main" id="{3B45BF57-87C6-19B2-E048-15ADEE27A8A3}"/>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661475" y="581223"/>
            <a:ext cx="481000" cy="183654"/>
          </a:xfrm>
          <a:prstGeom prst="roundRect">
            <a:avLst>
              <a:gd name="adj" fmla="val 22127"/>
            </a:avLst>
          </a:prstGeom>
          <a:solidFill>
            <a:srgbClr val="E1E1EA"/>
          </a:solidFill>
          <a:ln/>
        </p:spPr>
        <p:txBody>
          <a:bodyPr/>
          <a:lstStyle/>
          <a:p>
            <a:endParaRPr lang="en-US"/>
          </a:p>
        </p:txBody>
      </p:sp>
      <p:sp>
        <p:nvSpPr>
          <p:cNvPr id="3" name="Text 1"/>
          <p:cNvSpPr/>
          <p:nvPr/>
        </p:nvSpPr>
        <p:spPr>
          <a:xfrm>
            <a:off x="734002" y="617438"/>
            <a:ext cx="945531" cy="111224"/>
          </a:xfrm>
          <a:prstGeom prst="rect">
            <a:avLst/>
          </a:prstGeom>
          <a:noFill/>
          <a:ln/>
        </p:spPr>
        <p:txBody>
          <a:bodyPr wrap="none" lIns="0" tIns="0" rIns="0" bIns="0" rtlCol="0" anchor="t"/>
          <a:lstStyle/>
          <a:p>
            <a:pPr marL="0" indent="0" algn="l">
              <a:lnSpc>
                <a:spcPct val="96000"/>
              </a:lnSpc>
              <a:buNone/>
            </a:pPr>
            <a:r>
              <a:rPr lang="en-US" sz="750" dirty="0">
                <a:solidFill>
                  <a:srgbClr val="3C3939"/>
                </a:solidFill>
                <a:latin typeface="Roboto" pitchFamily="34" charset="0"/>
                <a:ea typeface="Roboto" pitchFamily="34" charset="-122"/>
                <a:cs typeface="Roboto" pitchFamily="34" charset="-120"/>
              </a:rPr>
              <a:t>HOUR 2</a:t>
            </a:r>
            <a:endParaRPr lang="en-US" sz="750" dirty="0"/>
          </a:p>
        </p:txBody>
      </p:sp>
      <p:sp>
        <p:nvSpPr>
          <p:cNvPr id="4" name="Text 2"/>
          <p:cNvSpPr/>
          <p:nvPr/>
        </p:nvSpPr>
        <p:spPr>
          <a:xfrm>
            <a:off x="661475" y="795734"/>
            <a:ext cx="10868745" cy="377825"/>
          </a:xfrm>
          <a:prstGeom prst="rect">
            <a:avLst/>
          </a:prstGeom>
          <a:noFill/>
          <a:ln/>
        </p:spPr>
        <p:txBody>
          <a:bodyPr wrap="none" lIns="0" tIns="0" rIns="0" bIns="0" rtlCol="0" anchor="t"/>
          <a:lstStyle/>
          <a:p>
            <a:pPr marL="0" indent="0" algn="l">
              <a:lnSpc>
                <a:spcPct val="104000"/>
              </a:lnSpc>
              <a:buNone/>
            </a:pPr>
            <a:r>
              <a:rPr lang="en-US" sz="2350" b="1" dirty="0">
                <a:solidFill>
                  <a:srgbClr val="1B1B27"/>
                </a:solidFill>
                <a:latin typeface="Raleway" pitchFamily="34" charset="0"/>
                <a:ea typeface="Raleway" pitchFamily="34" charset="-122"/>
                <a:cs typeface="Raleway" pitchFamily="34" charset="-120"/>
              </a:rPr>
              <a:t>AI in Spreadsheets</a:t>
            </a:r>
            <a:endParaRPr lang="en-US" sz="2350" b="1" dirty="0"/>
          </a:p>
        </p:txBody>
      </p:sp>
      <p:sp>
        <p:nvSpPr>
          <p:cNvPr id="5" name="Text 3"/>
          <p:cNvSpPr/>
          <p:nvPr/>
        </p:nvSpPr>
        <p:spPr>
          <a:xfrm>
            <a:off x="661475" y="1289546"/>
            <a:ext cx="10868745" cy="396677"/>
          </a:xfrm>
          <a:prstGeom prst="rect">
            <a:avLst/>
          </a:prstGeom>
          <a:noFill/>
          <a:ln/>
        </p:spPr>
        <p:txBody>
          <a:bodyPr wrap="square" lIns="0" tIns="0" rIns="0" bIns="0" rtlCol="0" anchor="t">
            <a:normAutofit/>
          </a:bodyPr>
          <a:lstStyle/>
          <a:p>
            <a:pPr marL="0" indent="0" algn="l">
              <a:lnSpc>
                <a:spcPct val="109000"/>
              </a:lnSpc>
              <a:buNone/>
            </a:pPr>
            <a:r>
              <a:rPr lang="en-US" sz="1150" dirty="0">
                <a:solidFill>
                  <a:srgbClr val="3C3939"/>
                </a:solidFill>
                <a:latin typeface="Roboto" pitchFamily="34" charset="0"/>
                <a:ea typeface="Roboto" pitchFamily="34" charset="-122"/>
                <a:cs typeface="Roboto" pitchFamily="34" charset="-120"/>
              </a:rPr>
              <a:t>Use AI to turn spreadsheet work from repetitive setup into a faster, more reliable workflow. Instead of building everything by hand, you can ask Gemini in Sheets to create structure, formulas, formatting, and summaries for you.</a:t>
            </a:r>
            <a:endParaRPr lang="en-US" sz="1150" dirty="0"/>
          </a:p>
        </p:txBody>
      </p:sp>
      <p:sp>
        <p:nvSpPr>
          <p:cNvPr id="6" name="Shape 4"/>
          <p:cNvSpPr/>
          <p:nvPr/>
        </p:nvSpPr>
        <p:spPr>
          <a:xfrm>
            <a:off x="574363" y="1773238"/>
            <a:ext cx="5461062" cy="4503539"/>
          </a:xfrm>
          <a:prstGeom prst="roundRect">
            <a:avLst>
              <a:gd name="adj" fmla="val 1934"/>
            </a:avLst>
          </a:prstGeom>
          <a:solidFill>
            <a:srgbClr val="1B1B27">
              <a:alpha val="95000"/>
            </a:srgbClr>
          </a:solidFill>
          <a:ln/>
        </p:spPr>
        <p:txBody>
          <a:bodyPr/>
          <a:lstStyle/>
          <a:p>
            <a:endParaRPr lang="en-US"/>
          </a:p>
        </p:txBody>
      </p:sp>
      <p:sp>
        <p:nvSpPr>
          <p:cNvPr id="7" name="Text 5"/>
          <p:cNvSpPr/>
          <p:nvPr/>
        </p:nvSpPr>
        <p:spPr>
          <a:xfrm>
            <a:off x="695208" y="1850529"/>
            <a:ext cx="5219371" cy="189012"/>
          </a:xfrm>
          <a:prstGeom prst="rect">
            <a:avLst/>
          </a:prstGeom>
          <a:noFill/>
          <a:ln/>
        </p:spPr>
        <p:txBody>
          <a:bodyPr wrap="none" lIns="0" tIns="0" rIns="0" bIns="0" rtlCol="0" anchor="t"/>
          <a:lstStyle/>
          <a:p>
            <a:pPr marL="0" indent="0" algn="l">
              <a:lnSpc>
                <a:spcPct val="104000"/>
              </a:lnSpc>
              <a:buNone/>
            </a:pPr>
            <a:r>
              <a:rPr lang="en-US" sz="1150" dirty="0">
                <a:solidFill>
                  <a:srgbClr val="FFFFFF"/>
                </a:solidFill>
                <a:latin typeface="Raleway" pitchFamily="34" charset="0"/>
                <a:ea typeface="Raleway" pitchFamily="34" charset="-122"/>
                <a:cs typeface="Raleway" pitchFamily="34" charset="-120"/>
              </a:rPr>
              <a:t>Before AI</a:t>
            </a:r>
            <a:endParaRPr lang="en-US" sz="1150" dirty="0"/>
          </a:p>
        </p:txBody>
      </p:sp>
      <p:sp>
        <p:nvSpPr>
          <p:cNvPr id="8" name="Text 6"/>
          <p:cNvSpPr/>
          <p:nvPr/>
        </p:nvSpPr>
        <p:spPr>
          <a:xfrm>
            <a:off x="695208" y="2116832"/>
            <a:ext cx="5828956" cy="198338"/>
          </a:xfrm>
          <a:prstGeom prst="rect">
            <a:avLst/>
          </a:prstGeom>
          <a:noFill/>
          <a:ln/>
        </p:spPr>
        <p:txBody>
          <a:bodyPr wrap="none" lIns="0" tIns="0" rIns="0" bIns="0" rtlCol="0" anchor="t"/>
          <a:lstStyle/>
          <a:p>
            <a:pPr marL="0" indent="0" algn="l">
              <a:lnSpc>
                <a:spcPct val="109000"/>
              </a:lnSpc>
              <a:buNone/>
            </a:pPr>
            <a:r>
              <a:rPr lang="en-US" sz="1150" dirty="0">
                <a:solidFill>
                  <a:srgbClr val="FFFFFF"/>
                </a:solidFill>
                <a:latin typeface="Roboto" pitchFamily="34" charset="0"/>
                <a:ea typeface="Roboto" pitchFamily="34" charset="-122"/>
                <a:cs typeface="Roboto" pitchFamily="34" charset="-120"/>
              </a:rPr>
              <a:t>Typical spreadsheet work often means:</a:t>
            </a:r>
            <a:endParaRPr lang="en-US" sz="1150" dirty="0"/>
          </a:p>
        </p:txBody>
      </p:sp>
      <p:sp>
        <p:nvSpPr>
          <p:cNvPr id="9" name="Text 7"/>
          <p:cNvSpPr/>
          <p:nvPr/>
        </p:nvSpPr>
        <p:spPr>
          <a:xfrm>
            <a:off x="695208" y="2384723"/>
            <a:ext cx="5219371" cy="715566"/>
          </a:xfrm>
          <a:prstGeom prst="rect">
            <a:avLst/>
          </a:prstGeom>
          <a:noFill/>
          <a:ln/>
        </p:spPr>
        <p:txBody>
          <a:bodyPr wrap="square" lIns="0" tIns="0" rIns="0" bIns="0" rtlCol="0" anchor="t">
            <a:normAutofit/>
          </a:bodyPr>
          <a:lstStyle/>
          <a:p>
            <a:pPr marL="193040" indent="-193040" algn="l">
              <a:lnSpc>
                <a:spcPct val="109000"/>
              </a:lnSpc>
              <a:buSzPct val="100000"/>
              <a:buChar char="•"/>
            </a:pPr>
            <a:r>
              <a:rPr lang="en-US" sz="950" dirty="0">
                <a:solidFill>
                  <a:srgbClr val="FFFFFF"/>
                </a:solidFill>
                <a:latin typeface="Roboto" pitchFamily="34" charset="0"/>
                <a:ea typeface="Roboto" pitchFamily="34" charset="-122"/>
                <a:cs typeface="Roboto" pitchFamily="34" charset="-120"/>
              </a:rPr>
              <a:t>Enter or clean hundreds of rows manually</a:t>
            </a:r>
            <a:endParaRPr lang="en-US" sz="950" dirty="0"/>
          </a:p>
          <a:p>
            <a:pPr marL="193040" indent="-193040" algn="l">
              <a:lnSpc>
                <a:spcPct val="109000"/>
              </a:lnSpc>
              <a:buSzPct val="100000"/>
              <a:buChar char="•"/>
            </a:pPr>
            <a:r>
              <a:rPr lang="en-US" sz="950" dirty="0">
                <a:solidFill>
                  <a:srgbClr val="FFFFFF"/>
                </a:solidFill>
                <a:latin typeface="Roboto" pitchFamily="34" charset="0"/>
                <a:ea typeface="Roboto" pitchFamily="34" charset="-122"/>
                <a:cs typeface="Roboto" pitchFamily="34" charset="-120"/>
              </a:rPr>
              <a:t>Build formulas one cell at a time</a:t>
            </a:r>
            <a:endParaRPr lang="en-US" sz="950" dirty="0"/>
          </a:p>
          <a:p>
            <a:pPr marL="193040" indent="-193040" algn="l">
              <a:lnSpc>
                <a:spcPct val="109000"/>
              </a:lnSpc>
              <a:buSzPct val="100000"/>
              <a:buChar char="•"/>
            </a:pPr>
            <a:r>
              <a:rPr lang="en-US" sz="950" dirty="0">
                <a:solidFill>
                  <a:srgbClr val="FFFFFF"/>
                </a:solidFill>
                <a:latin typeface="Roboto" pitchFamily="34" charset="0"/>
                <a:ea typeface="Roboto" pitchFamily="34" charset="-122"/>
                <a:cs typeface="Roboto" pitchFamily="34" charset="-120"/>
              </a:rPr>
              <a:t>Apply formatting and conditional rules by hand</a:t>
            </a:r>
            <a:endParaRPr lang="en-US" sz="950" dirty="0"/>
          </a:p>
          <a:p>
            <a:pPr marL="193040" indent="-193040" algn="l">
              <a:lnSpc>
                <a:spcPct val="109000"/>
              </a:lnSpc>
              <a:buSzPct val="100000"/>
              <a:buChar char="•"/>
            </a:pPr>
            <a:r>
              <a:rPr lang="en-US" sz="950" dirty="0">
                <a:solidFill>
                  <a:srgbClr val="FFFFFF"/>
                </a:solidFill>
                <a:latin typeface="Roboto" pitchFamily="34" charset="0"/>
                <a:ea typeface="Roboto" pitchFamily="34" charset="-122"/>
                <a:cs typeface="Roboto" pitchFamily="34" charset="-120"/>
              </a:rPr>
              <a:t>Check totals and fix formula mistakes</a:t>
            </a:r>
            <a:endParaRPr lang="en-US" sz="950" dirty="0"/>
          </a:p>
        </p:txBody>
      </p:sp>
      <p:sp>
        <p:nvSpPr>
          <p:cNvPr id="10" name="Text 8"/>
          <p:cNvSpPr/>
          <p:nvPr/>
        </p:nvSpPr>
        <p:spPr>
          <a:xfrm>
            <a:off x="695208" y="3177580"/>
            <a:ext cx="5219371" cy="755848"/>
          </a:xfrm>
          <a:prstGeom prst="rect">
            <a:avLst/>
          </a:prstGeom>
          <a:noFill/>
          <a:ln/>
        </p:spPr>
        <p:txBody>
          <a:bodyPr wrap="none" lIns="0" tIns="0" rIns="0" bIns="0" rtlCol="0" anchor="t"/>
          <a:lstStyle/>
          <a:p>
            <a:pPr marL="0" indent="0" algn="l">
              <a:lnSpc>
                <a:spcPct val="104000"/>
              </a:lnSpc>
              <a:buNone/>
            </a:pPr>
            <a:r>
              <a:rPr lang="en-US" sz="4750" dirty="0">
                <a:solidFill>
                  <a:srgbClr val="FFFFFF"/>
                </a:solidFill>
                <a:latin typeface="Raleway" pitchFamily="34" charset="0"/>
                <a:ea typeface="Raleway" pitchFamily="34" charset="-122"/>
                <a:cs typeface="Raleway" pitchFamily="34" charset="-120"/>
              </a:rPr>
              <a:t>2 hrs</a:t>
            </a:r>
            <a:endParaRPr lang="en-US" sz="4750" dirty="0"/>
          </a:p>
        </p:txBody>
      </p:sp>
      <p:sp>
        <p:nvSpPr>
          <p:cNvPr id="11" name="Text 9"/>
          <p:cNvSpPr/>
          <p:nvPr/>
        </p:nvSpPr>
        <p:spPr>
          <a:xfrm>
            <a:off x="695208" y="4010720"/>
            <a:ext cx="5219371" cy="664567"/>
          </a:xfrm>
          <a:prstGeom prst="rect">
            <a:avLst/>
          </a:prstGeom>
          <a:noFill/>
          <a:ln/>
        </p:spPr>
        <p:txBody>
          <a:bodyPr wrap="square" lIns="0" tIns="0" rIns="0" bIns="0" rtlCol="0" anchor="t"/>
          <a:lstStyle/>
          <a:p>
            <a:pPr marL="0" indent="0" algn="l">
              <a:lnSpc>
                <a:spcPct val="109000"/>
              </a:lnSpc>
              <a:spcAft>
                <a:spcPts val="500"/>
              </a:spcAft>
              <a:buNone/>
            </a:pPr>
            <a:r>
              <a:rPr lang="en-US" sz="1150" dirty="0">
                <a:solidFill>
                  <a:srgbClr val="FFFFFF"/>
                </a:solidFill>
                <a:latin typeface="Roboto" pitchFamily="34" charset="0"/>
                <a:ea typeface="Roboto" pitchFamily="34" charset="-122"/>
                <a:cs typeface="Roboto" pitchFamily="34" charset="-120"/>
              </a:rPr>
              <a:t>of tedious manual work</a:t>
            </a:r>
            <a:endParaRPr lang="en-US" sz="1150" dirty="0"/>
          </a:p>
          <a:p>
            <a:pPr marL="0" indent="0" algn="l">
              <a:lnSpc>
                <a:spcPct val="109000"/>
              </a:lnSpc>
              <a:buNone/>
            </a:pPr>
            <a:r>
              <a:rPr lang="en-US" sz="1150" dirty="0">
                <a:solidFill>
                  <a:srgbClr val="FFFFFF"/>
                </a:solidFill>
                <a:latin typeface="Roboto" pitchFamily="34" charset="0"/>
                <a:ea typeface="Roboto" pitchFamily="34" charset="-122"/>
                <a:cs typeface="Roboto" pitchFamily="34" charset="-120"/>
              </a:rPr>
              <a:t>Example: creating a weekly expense tracker from scratch, then copying formulas across multiple tabs.</a:t>
            </a:r>
            <a:endParaRPr lang="en-US" sz="1150" dirty="0"/>
          </a:p>
        </p:txBody>
      </p:sp>
      <p:sp>
        <p:nvSpPr>
          <p:cNvPr id="12" name="Text 10"/>
          <p:cNvSpPr/>
          <p:nvPr/>
        </p:nvSpPr>
        <p:spPr>
          <a:xfrm>
            <a:off x="6249732" y="1850529"/>
            <a:ext cx="5286838" cy="189012"/>
          </a:xfrm>
          <a:prstGeom prst="rect">
            <a:avLst/>
          </a:prstGeom>
          <a:noFill/>
          <a:ln/>
        </p:spPr>
        <p:txBody>
          <a:bodyPr wrap="none" lIns="0" tIns="0" rIns="0" bIns="0" rtlCol="0" anchor="t"/>
          <a:lstStyle/>
          <a:p>
            <a:pPr marL="0" indent="0" algn="l">
              <a:lnSpc>
                <a:spcPct val="104000"/>
              </a:lnSpc>
              <a:buNone/>
            </a:pPr>
            <a:r>
              <a:rPr lang="en-US" sz="1150" dirty="0">
                <a:solidFill>
                  <a:srgbClr val="1B1B27"/>
                </a:solidFill>
                <a:latin typeface="Raleway" pitchFamily="34" charset="0"/>
                <a:ea typeface="Raleway" pitchFamily="34" charset="-122"/>
                <a:cs typeface="Raleway" pitchFamily="34" charset="-120"/>
              </a:rPr>
              <a:t>With Gemini in Sheets</a:t>
            </a:r>
            <a:endParaRPr lang="en-US" sz="1150" dirty="0"/>
          </a:p>
        </p:txBody>
      </p:sp>
      <p:sp>
        <p:nvSpPr>
          <p:cNvPr id="13" name="Text 11"/>
          <p:cNvSpPr/>
          <p:nvPr/>
        </p:nvSpPr>
        <p:spPr>
          <a:xfrm>
            <a:off x="6249732" y="2116832"/>
            <a:ext cx="5286838" cy="396677"/>
          </a:xfrm>
          <a:prstGeom prst="rect">
            <a:avLst/>
          </a:prstGeom>
          <a:noFill/>
          <a:ln/>
        </p:spPr>
        <p:txBody>
          <a:bodyPr wrap="square" lIns="0" tIns="0" rIns="0" bIns="0" rtlCol="0" anchor="t">
            <a:normAutofit/>
          </a:bodyPr>
          <a:lstStyle/>
          <a:p>
            <a:pPr marL="0" indent="0" algn="l">
              <a:lnSpc>
                <a:spcPct val="109000"/>
              </a:lnSpc>
              <a:buNone/>
            </a:pPr>
            <a:r>
              <a:rPr lang="en-US" sz="1150" dirty="0">
                <a:solidFill>
                  <a:srgbClr val="3C3939"/>
                </a:solidFill>
                <a:latin typeface="Roboto" pitchFamily="34" charset="0"/>
                <a:ea typeface="Roboto" pitchFamily="34" charset="-122"/>
                <a:cs typeface="Roboto" pitchFamily="34" charset="-120"/>
              </a:rPr>
              <a:t>Prompt: </a:t>
            </a:r>
            <a:r>
              <a:rPr lang="en-US" sz="1150" i="1" dirty="0">
                <a:solidFill>
                  <a:srgbClr val="3C3939"/>
                </a:solidFill>
                <a:latin typeface="Roboto" pitchFamily="34" charset="0"/>
                <a:ea typeface="Roboto" pitchFamily="34" charset="-122"/>
                <a:cs typeface="Roboto" pitchFamily="34" charset="-120"/>
              </a:rPr>
              <a:t>"Create a sales tracker with columns for date, product, amount, region, and calculate totals by region."</a:t>
            </a:r>
            <a:endParaRPr lang="en-US" sz="1150" dirty="0"/>
          </a:p>
        </p:txBody>
      </p:sp>
      <p:sp>
        <p:nvSpPr>
          <p:cNvPr id="14" name="Text 12"/>
          <p:cNvSpPr/>
          <p:nvPr/>
        </p:nvSpPr>
        <p:spPr>
          <a:xfrm>
            <a:off x="6249732" y="2583061"/>
            <a:ext cx="5286838" cy="715566"/>
          </a:xfrm>
          <a:prstGeom prst="rect">
            <a:avLst/>
          </a:prstGeom>
          <a:noFill/>
          <a:ln/>
        </p:spPr>
        <p:txBody>
          <a:bodyPr wrap="square" lIns="0" tIns="0" rIns="0" bIns="0" rtlCol="0" anchor="t">
            <a:normAutofit/>
          </a:bodyPr>
          <a:lstStyle/>
          <a:p>
            <a:pPr marL="193040" indent="-193040" algn="l">
              <a:lnSpc>
                <a:spcPct val="109000"/>
              </a:lnSpc>
              <a:buSzPct val="100000"/>
              <a:buChar char="•"/>
            </a:pPr>
            <a:r>
              <a:rPr lang="en-US" sz="950" dirty="0">
                <a:solidFill>
                  <a:srgbClr val="3C3939"/>
                </a:solidFill>
                <a:latin typeface="Roboto" pitchFamily="34" charset="0"/>
                <a:ea typeface="Roboto" pitchFamily="34" charset="-122"/>
                <a:cs typeface="Roboto" pitchFamily="34" charset="-120"/>
              </a:rPr>
              <a:t>Create a full table layout automatically</a:t>
            </a:r>
            <a:endParaRPr lang="en-US" sz="950" dirty="0"/>
          </a:p>
          <a:p>
            <a:pPr marL="193040" indent="-193040" algn="l">
              <a:lnSpc>
                <a:spcPct val="109000"/>
              </a:lnSpc>
              <a:buSzPct val="100000"/>
              <a:buChar char="•"/>
            </a:pPr>
            <a:r>
              <a:rPr lang="en-US" sz="950" dirty="0">
                <a:solidFill>
                  <a:srgbClr val="3C3939"/>
                </a:solidFill>
                <a:latin typeface="Roboto" pitchFamily="34" charset="0"/>
                <a:ea typeface="Roboto" pitchFamily="34" charset="-122"/>
                <a:cs typeface="Roboto" pitchFamily="34" charset="-120"/>
              </a:rPr>
              <a:t>Generate SUM, IF, and other formulas correctly</a:t>
            </a:r>
            <a:endParaRPr lang="en-US" sz="950" dirty="0"/>
          </a:p>
          <a:p>
            <a:pPr marL="193040" indent="-193040" algn="l">
              <a:lnSpc>
                <a:spcPct val="109000"/>
              </a:lnSpc>
              <a:buSzPct val="100000"/>
              <a:buChar char="•"/>
            </a:pPr>
            <a:r>
              <a:rPr lang="en-US" sz="950" dirty="0">
                <a:solidFill>
                  <a:srgbClr val="3C3939"/>
                </a:solidFill>
                <a:latin typeface="Roboto" pitchFamily="34" charset="0"/>
                <a:ea typeface="Roboto" pitchFamily="34" charset="-122"/>
                <a:cs typeface="Roboto" pitchFamily="34" charset="-120"/>
              </a:rPr>
              <a:t>Suggest pivot tables and charts for analysis</a:t>
            </a:r>
            <a:endParaRPr lang="en-US" sz="950" dirty="0"/>
          </a:p>
          <a:p>
            <a:pPr marL="193040" indent="-193040" algn="l">
              <a:lnSpc>
                <a:spcPct val="109000"/>
              </a:lnSpc>
              <a:buSzPct val="100000"/>
              <a:buChar char="•"/>
            </a:pPr>
            <a:r>
              <a:rPr lang="en-US" sz="950" dirty="0">
                <a:solidFill>
                  <a:srgbClr val="3C3939"/>
                </a:solidFill>
                <a:latin typeface="Roboto" pitchFamily="34" charset="0"/>
                <a:ea typeface="Roboto" pitchFamily="34" charset="-122"/>
                <a:cs typeface="Roboto" pitchFamily="34" charset="-120"/>
              </a:rPr>
              <a:t>Apply conditional formatting to highlight trends</a:t>
            </a:r>
            <a:endParaRPr lang="en-US" sz="950" dirty="0"/>
          </a:p>
        </p:txBody>
      </p:sp>
      <p:sp>
        <p:nvSpPr>
          <p:cNvPr id="15" name="Text 13"/>
          <p:cNvSpPr/>
          <p:nvPr/>
        </p:nvSpPr>
        <p:spPr>
          <a:xfrm>
            <a:off x="6249732" y="3375918"/>
            <a:ext cx="5286838" cy="755848"/>
          </a:xfrm>
          <a:prstGeom prst="rect">
            <a:avLst/>
          </a:prstGeom>
          <a:noFill/>
          <a:ln/>
        </p:spPr>
        <p:txBody>
          <a:bodyPr wrap="none" lIns="0" tIns="0" rIns="0" bIns="0" rtlCol="0" anchor="t"/>
          <a:lstStyle/>
          <a:p>
            <a:pPr marL="0" indent="0" algn="l">
              <a:lnSpc>
                <a:spcPct val="104000"/>
              </a:lnSpc>
              <a:buNone/>
            </a:pPr>
            <a:r>
              <a:rPr lang="en-US" sz="4750" dirty="0">
                <a:solidFill>
                  <a:srgbClr val="1B1B27"/>
                </a:solidFill>
                <a:latin typeface="Raleway" pitchFamily="34" charset="0"/>
                <a:ea typeface="Raleway" pitchFamily="34" charset="-122"/>
                <a:cs typeface="Raleway" pitchFamily="34" charset="-120"/>
              </a:rPr>
              <a:t>2 min</a:t>
            </a:r>
            <a:endParaRPr lang="en-US" sz="4750" dirty="0"/>
          </a:p>
        </p:txBody>
      </p:sp>
      <p:sp>
        <p:nvSpPr>
          <p:cNvPr id="16" name="Text 14"/>
          <p:cNvSpPr/>
          <p:nvPr/>
        </p:nvSpPr>
        <p:spPr>
          <a:xfrm>
            <a:off x="6249732" y="4209058"/>
            <a:ext cx="5286838" cy="932458"/>
          </a:xfrm>
          <a:prstGeom prst="rect">
            <a:avLst/>
          </a:prstGeom>
          <a:noFill/>
          <a:ln/>
        </p:spPr>
        <p:txBody>
          <a:bodyPr wrap="square" lIns="0" tIns="0" rIns="0" bIns="0" rtlCol="0" anchor="t"/>
          <a:lstStyle/>
          <a:p>
            <a:pPr marL="0" indent="0" algn="l">
              <a:lnSpc>
                <a:spcPct val="109000"/>
              </a:lnSpc>
              <a:spcAft>
                <a:spcPts val="500"/>
              </a:spcAft>
              <a:buNone/>
            </a:pPr>
            <a:r>
              <a:rPr lang="en-US" sz="1150" dirty="0">
                <a:solidFill>
                  <a:srgbClr val="3C3939"/>
                </a:solidFill>
                <a:latin typeface="Roboto" pitchFamily="34" charset="0"/>
                <a:ea typeface="Roboto" pitchFamily="34" charset="-122"/>
                <a:cs typeface="Roboto" pitchFamily="34" charset="-120"/>
              </a:rPr>
              <a:t>Full table, SUM formulas, pivot table, and conditional formatting — done.</a:t>
            </a:r>
            <a:endParaRPr lang="en-US" sz="1150" dirty="0"/>
          </a:p>
          <a:p>
            <a:pPr marL="0" indent="0" algn="l">
              <a:lnSpc>
                <a:spcPct val="109000"/>
              </a:lnSpc>
              <a:spcAft>
                <a:spcPts val="500"/>
              </a:spcAft>
              <a:buNone/>
            </a:pPr>
            <a:r>
              <a:rPr lang="en-US" sz="1150" dirty="0">
                <a:solidFill>
                  <a:srgbClr val="3C3939"/>
                </a:solidFill>
                <a:latin typeface="Roboto" pitchFamily="34" charset="0"/>
                <a:ea typeface="Roboto" pitchFamily="34" charset="-122"/>
                <a:cs typeface="Roboto" pitchFamily="34" charset="-120"/>
              </a:rPr>
              <a:t>Gemini in Sheets can create new sheets, complete end-to-end tasks on existing sheets, and generate precise formulas automatically.</a:t>
            </a:r>
            <a:endParaRPr lang="en-US" sz="1150" dirty="0"/>
          </a:p>
          <a:p>
            <a:pPr marL="0" indent="0" algn="l">
              <a:lnSpc>
                <a:spcPct val="109000"/>
              </a:lnSpc>
              <a:buNone/>
            </a:pPr>
            <a:r>
              <a:rPr lang="en-US" sz="1150" dirty="0">
                <a:solidFill>
                  <a:srgbClr val="3C3939"/>
                </a:solidFill>
                <a:latin typeface="Roboto" pitchFamily="34" charset="0"/>
                <a:ea typeface="Roboto" pitchFamily="34" charset="-122"/>
                <a:cs typeface="Roboto" pitchFamily="34" charset="-120"/>
              </a:rPr>
              <a:t>Practical examples:</a:t>
            </a:r>
            <a:endParaRPr lang="en-US" sz="1150" dirty="0"/>
          </a:p>
        </p:txBody>
      </p:sp>
      <p:sp>
        <p:nvSpPr>
          <p:cNvPr id="17" name="Text 15"/>
          <p:cNvSpPr/>
          <p:nvPr/>
        </p:nvSpPr>
        <p:spPr>
          <a:xfrm>
            <a:off x="6249732" y="5211068"/>
            <a:ext cx="5286838" cy="529927"/>
          </a:xfrm>
          <a:prstGeom prst="rect">
            <a:avLst/>
          </a:prstGeom>
          <a:noFill/>
          <a:ln/>
        </p:spPr>
        <p:txBody>
          <a:bodyPr wrap="square" lIns="0" tIns="0" rIns="0" bIns="0" rtlCol="0" anchor="t">
            <a:normAutofit/>
          </a:bodyPr>
          <a:lstStyle/>
          <a:p>
            <a:pPr marL="193040" indent="-193040" algn="l">
              <a:lnSpc>
                <a:spcPct val="109000"/>
              </a:lnSpc>
              <a:buSzPct val="100000"/>
              <a:buChar char="•"/>
            </a:pPr>
            <a:r>
              <a:rPr lang="en-US" sz="950" dirty="0">
                <a:solidFill>
                  <a:srgbClr val="3C3939"/>
                </a:solidFill>
                <a:latin typeface="Roboto" pitchFamily="34" charset="0"/>
                <a:ea typeface="Roboto" pitchFamily="34" charset="-122"/>
                <a:cs typeface="Roboto" pitchFamily="34" charset="-120"/>
              </a:rPr>
              <a:t>Build a budget tracker with category totals</a:t>
            </a:r>
            <a:endParaRPr lang="en-US" sz="950" dirty="0"/>
          </a:p>
          <a:p>
            <a:pPr marL="193040" indent="-193040" algn="l">
              <a:lnSpc>
                <a:spcPct val="109000"/>
              </a:lnSpc>
              <a:buSzPct val="100000"/>
              <a:buChar char="•"/>
            </a:pPr>
            <a:r>
              <a:rPr lang="en-US" sz="950" dirty="0">
                <a:solidFill>
                  <a:srgbClr val="3C3939"/>
                </a:solidFill>
                <a:latin typeface="Roboto" pitchFamily="34" charset="0"/>
                <a:ea typeface="Roboto" pitchFamily="34" charset="-122"/>
                <a:cs typeface="Roboto" pitchFamily="34" charset="-120"/>
              </a:rPr>
              <a:t>Summarize customer feedback by sentiment or region</a:t>
            </a:r>
            <a:endParaRPr lang="en-US" sz="950" dirty="0"/>
          </a:p>
          <a:p>
            <a:pPr marL="193040" indent="-193040" algn="l">
              <a:lnSpc>
                <a:spcPct val="109000"/>
              </a:lnSpc>
              <a:buSzPct val="100000"/>
              <a:buChar char="•"/>
            </a:pPr>
            <a:r>
              <a:rPr lang="en-US" sz="950" dirty="0">
                <a:solidFill>
                  <a:srgbClr val="3C3939"/>
                </a:solidFill>
                <a:latin typeface="Roboto" pitchFamily="34" charset="0"/>
                <a:ea typeface="Roboto" pitchFamily="34" charset="-122"/>
                <a:cs typeface="Roboto" pitchFamily="34" charset="-120"/>
              </a:rPr>
              <a:t>Prepare a project status sheet with overdue items highlighted</a:t>
            </a:r>
            <a:endParaRPr lang="en-US" sz="950" dirty="0"/>
          </a:p>
        </p:txBody>
      </p:sp>
      <p:sp>
        <p:nvSpPr>
          <p:cNvPr id="18" name="Text 16"/>
          <p:cNvSpPr/>
          <p:nvPr/>
        </p:nvSpPr>
        <p:spPr>
          <a:xfrm>
            <a:off x="6249732" y="5810548"/>
            <a:ext cx="5286838" cy="396677"/>
          </a:xfrm>
          <a:prstGeom prst="rect">
            <a:avLst/>
          </a:prstGeom>
          <a:noFill/>
          <a:ln/>
        </p:spPr>
        <p:txBody>
          <a:bodyPr wrap="square" lIns="0" tIns="0" rIns="0" bIns="0" rtlCol="0" anchor="t">
            <a:normAutofit/>
          </a:bodyPr>
          <a:lstStyle/>
          <a:p>
            <a:pPr marL="0" indent="0" algn="l">
              <a:lnSpc>
                <a:spcPct val="109000"/>
              </a:lnSpc>
              <a:buNone/>
            </a:pPr>
            <a:r>
              <a:rPr lang="en-US" sz="1150" dirty="0">
                <a:solidFill>
                  <a:srgbClr val="3C3939"/>
                </a:solidFill>
                <a:latin typeface="Roboto" pitchFamily="34" charset="0"/>
                <a:ea typeface="Roboto" pitchFamily="34" charset="-122"/>
                <a:cs typeface="Roboto" pitchFamily="34" charset="-120"/>
              </a:rPr>
              <a:t>For practice data, try free datasets from Kaggle or Google Dataset Search: </a:t>
            </a:r>
            <a:r>
              <a:rPr lang="en-US" sz="1150" b="1" u="sng" dirty="0">
                <a:solidFill>
                  <a:srgbClr val="1B1B27"/>
                </a:solidFill>
                <a:latin typeface="Roboto Bold" pitchFamily="34" charset="0"/>
                <a:ea typeface="Roboto Bold" pitchFamily="34" charset="-122"/>
                <a:cs typeface="Roboto Bold" pitchFamily="34" charset="-120"/>
                <a:hlinkClick r:id="rId3">
                  <a:extLst>
                    <a:ext uri="{A12FA001-AC4F-418D-AE19-62706E023703}">
                      <ahyp:hlinkClr xmlns:ahyp="http://schemas.microsoft.com/office/drawing/2018/hyperlinkcolor" val="tx"/>
                    </a:ext>
                  </a:extLst>
                </a:hlinkClick>
              </a:rPr>
              <a:t>Kaggle Datasets</a:t>
            </a:r>
            <a:r>
              <a:rPr lang="en-US" sz="1150" dirty="0">
                <a:solidFill>
                  <a:srgbClr val="3C3939"/>
                </a:solidFill>
                <a:latin typeface="Roboto" pitchFamily="34" charset="0"/>
                <a:ea typeface="Roboto" pitchFamily="34" charset="-122"/>
                <a:cs typeface="Roboto" pitchFamily="34" charset="-120"/>
              </a:rPr>
              <a:t> and </a:t>
            </a:r>
            <a:r>
              <a:rPr lang="en-US" sz="1150" b="1" u="sng" dirty="0">
                <a:solidFill>
                  <a:srgbClr val="1B1B27"/>
                </a:solidFill>
                <a:latin typeface="Roboto Bold" pitchFamily="34" charset="0"/>
                <a:ea typeface="Roboto Bold" pitchFamily="34" charset="-122"/>
                <a:cs typeface="Roboto Bold" pitchFamily="34" charset="-120"/>
                <a:hlinkClick r:id="rId4">
                  <a:extLst>
                    <a:ext uri="{A12FA001-AC4F-418D-AE19-62706E023703}">
                      <ahyp:hlinkClr xmlns:ahyp="http://schemas.microsoft.com/office/drawing/2018/hyperlinkcolor" val="tx"/>
                    </a:ext>
                  </a:extLst>
                </a:hlinkClick>
              </a:rPr>
              <a:t>Google Dataset Search</a:t>
            </a:r>
            <a:r>
              <a:rPr lang="en-US" sz="1150" dirty="0">
                <a:solidFill>
                  <a:srgbClr val="3C3939"/>
                </a:solidFill>
                <a:latin typeface="Roboto" pitchFamily="34" charset="0"/>
                <a:ea typeface="Roboto" pitchFamily="34" charset="-122"/>
                <a:cs typeface="Roboto" pitchFamily="34" charset="-120"/>
              </a:rPr>
              <a:t>.</a:t>
            </a:r>
            <a:endParaRPr lang="en-US" sz="1150" dirty="0"/>
          </a:p>
        </p:txBody>
      </p:sp>
      <p:sp>
        <p:nvSpPr>
          <p:cNvPr id="19" name="TextBox 18">
            <a:extLst>
              <a:ext uri="{FF2B5EF4-FFF2-40B4-BE49-F238E27FC236}">
                <a16:creationId xmlns:a16="http://schemas.microsoft.com/office/drawing/2014/main" id="{554B04E7-7F36-F716-2048-4049E743D334}"/>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20" name="TextBox 19">
            <a:extLst>
              <a:ext uri="{FF2B5EF4-FFF2-40B4-BE49-F238E27FC236}">
                <a16:creationId xmlns:a16="http://schemas.microsoft.com/office/drawing/2014/main" id="{E3E0134A-2DF1-8008-4D26-2DBD3F1A12CD}"/>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61475" y="569416"/>
            <a:ext cx="887192" cy="180777"/>
          </a:xfrm>
          <a:prstGeom prst="roundRect">
            <a:avLst>
              <a:gd name="adj" fmla="val 22122"/>
            </a:avLst>
          </a:prstGeom>
          <a:noFill/>
          <a:ln w="6350">
            <a:solidFill>
              <a:srgbClr val="1B1B27"/>
            </a:solidFill>
            <a:prstDash val="solid"/>
          </a:ln>
        </p:spPr>
        <p:txBody>
          <a:bodyPr/>
          <a:lstStyle/>
          <a:p>
            <a:endParaRPr lang="en-US"/>
          </a:p>
        </p:txBody>
      </p:sp>
      <p:sp>
        <p:nvSpPr>
          <p:cNvPr id="3" name="Text 1"/>
          <p:cNvSpPr/>
          <p:nvPr/>
        </p:nvSpPr>
        <p:spPr>
          <a:xfrm>
            <a:off x="732811" y="605036"/>
            <a:ext cx="1354104" cy="109538"/>
          </a:xfrm>
          <a:prstGeom prst="rect">
            <a:avLst/>
          </a:prstGeom>
          <a:noFill/>
          <a:ln/>
        </p:spPr>
        <p:txBody>
          <a:bodyPr wrap="none" lIns="0" tIns="0" rIns="0" bIns="0" rtlCol="0" anchor="t"/>
          <a:lstStyle/>
          <a:p>
            <a:pPr marL="0" indent="0" algn="l">
              <a:lnSpc>
                <a:spcPct val="96000"/>
              </a:lnSpc>
              <a:buNone/>
            </a:pPr>
            <a:r>
              <a:rPr lang="en-US" sz="700" dirty="0">
                <a:solidFill>
                  <a:srgbClr val="1B1B27"/>
                </a:solidFill>
                <a:latin typeface="Roboto" pitchFamily="34" charset="0"/>
                <a:ea typeface="Roboto" pitchFamily="34" charset="-122"/>
                <a:cs typeface="Roboto" pitchFamily="34" charset="-120"/>
              </a:rPr>
              <a:t>HOUR 2 — TOOLS</a:t>
            </a:r>
            <a:endParaRPr lang="en-US" sz="700" dirty="0"/>
          </a:p>
        </p:txBody>
      </p:sp>
      <p:sp>
        <p:nvSpPr>
          <p:cNvPr id="4" name="Text 2"/>
          <p:cNvSpPr/>
          <p:nvPr/>
        </p:nvSpPr>
        <p:spPr>
          <a:xfrm>
            <a:off x="661475" y="780157"/>
            <a:ext cx="10868745" cy="371872"/>
          </a:xfrm>
          <a:prstGeom prst="rect">
            <a:avLst/>
          </a:prstGeom>
          <a:noFill/>
          <a:ln/>
        </p:spPr>
        <p:txBody>
          <a:bodyPr wrap="none" lIns="0" tIns="0" rIns="0" bIns="0" rtlCol="0" anchor="t"/>
          <a:lstStyle/>
          <a:p>
            <a:pPr marL="0" indent="0" algn="l">
              <a:lnSpc>
                <a:spcPct val="104000"/>
              </a:lnSpc>
              <a:buNone/>
            </a:pPr>
            <a:r>
              <a:rPr lang="en-US" sz="2300" b="1" dirty="0">
                <a:solidFill>
                  <a:srgbClr val="1B1B27"/>
                </a:solidFill>
                <a:latin typeface="Raleway" pitchFamily="34" charset="0"/>
                <a:ea typeface="Raleway" pitchFamily="34" charset="-122"/>
                <a:cs typeface="Raleway" pitchFamily="34" charset="-120"/>
              </a:rPr>
              <a:t>Gemini &amp; ChatGPT in Your Spreadsheets</a:t>
            </a:r>
            <a:endParaRPr lang="en-US" sz="2300" b="1" dirty="0"/>
          </a:p>
        </p:txBody>
      </p:sp>
      <p:sp>
        <p:nvSpPr>
          <p:cNvPr id="5" name="Text 3"/>
          <p:cNvSpPr/>
          <p:nvPr/>
        </p:nvSpPr>
        <p:spPr>
          <a:xfrm>
            <a:off x="661475" y="1264444"/>
            <a:ext cx="11478330" cy="193973"/>
          </a:xfrm>
          <a:prstGeom prst="rect">
            <a:avLst/>
          </a:prstGeom>
          <a:noFill/>
          <a:ln/>
        </p:spPr>
        <p:txBody>
          <a:bodyPr wrap="none" lIns="0" tIns="0" rIns="0" bIns="0" rtlCol="0" anchor="t"/>
          <a:lstStyle/>
          <a:p>
            <a:pPr marL="0" indent="0" algn="l">
              <a:lnSpc>
                <a:spcPct val="109000"/>
              </a:lnSpc>
              <a:buNone/>
            </a:pPr>
            <a:r>
              <a:rPr lang="en-US" sz="1150" dirty="0">
                <a:solidFill>
                  <a:srgbClr val="3C3939"/>
                </a:solidFill>
                <a:latin typeface="Roboto" pitchFamily="34" charset="0"/>
                <a:ea typeface="Roboto" pitchFamily="34" charset="-122"/>
                <a:cs typeface="Roboto" pitchFamily="34" charset="-120"/>
              </a:rPr>
              <a:t>Use AI to move faster in Sheets and Excel — from building clean tables to generating formulas, spotting patterns, and preparing analysis-ready data.</a:t>
            </a:r>
            <a:endParaRPr lang="en-US" sz="1150" dirty="0"/>
          </a:p>
        </p:txBody>
      </p:sp>
      <p:sp>
        <p:nvSpPr>
          <p:cNvPr id="6" name="Text 4"/>
          <p:cNvSpPr/>
          <p:nvPr/>
        </p:nvSpPr>
        <p:spPr>
          <a:xfrm>
            <a:off x="661475" y="1617563"/>
            <a:ext cx="5289219" cy="297458"/>
          </a:xfrm>
          <a:prstGeom prst="rect">
            <a:avLst/>
          </a:prstGeom>
          <a:noFill/>
          <a:ln/>
        </p:spPr>
        <p:txBody>
          <a:bodyPr wrap="none" lIns="0" tIns="0" rIns="0" bIns="0" rtlCol="0" anchor="t"/>
          <a:lstStyle/>
          <a:p>
            <a:pPr marL="0" indent="0" algn="l">
              <a:lnSpc>
                <a:spcPct val="104000"/>
              </a:lnSpc>
              <a:buNone/>
            </a:pPr>
            <a:r>
              <a:rPr lang="en-US" sz="1850" b="1" dirty="0">
                <a:solidFill>
                  <a:srgbClr val="1B1B27"/>
                </a:solidFill>
                <a:latin typeface="Raleway" pitchFamily="34" charset="0"/>
                <a:ea typeface="Raleway" pitchFamily="34" charset="-122"/>
                <a:cs typeface="Raleway" pitchFamily="34" charset="-120"/>
              </a:rPr>
              <a:t>Gemini in Google Sheets</a:t>
            </a:r>
            <a:endParaRPr lang="en-US" sz="1850" b="1" dirty="0"/>
          </a:p>
        </p:txBody>
      </p:sp>
      <p:sp>
        <p:nvSpPr>
          <p:cNvPr id="7" name="Text 5"/>
          <p:cNvSpPr/>
          <p:nvPr/>
        </p:nvSpPr>
        <p:spPr>
          <a:xfrm>
            <a:off x="661475" y="1989931"/>
            <a:ext cx="5289219" cy="387945"/>
          </a:xfrm>
          <a:prstGeom prst="rect">
            <a:avLst/>
          </a:prstGeom>
          <a:noFill/>
          <a:ln/>
        </p:spPr>
        <p:txBody>
          <a:bodyPr wrap="square" lIns="0" tIns="0" rIns="0" bIns="0" rtlCol="0" anchor="t">
            <a:normAutofit/>
          </a:bodyPr>
          <a:lstStyle/>
          <a:p>
            <a:pPr marL="0" indent="0" algn="l">
              <a:lnSpc>
                <a:spcPct val="109000"/>
              </a:lnSpc>
              <a:buNone/>
            </a:pPr>
            <a:r>
              <a:rPr lang="en-US" sz="1150" dirty="0">
                <a:solidFill>
                  <a:srgbClr val="3C3939"/>
                </a:solidFill>
                <a:latin typeface="Roboto" pitchFamily="34" charset="0"/>
                <a:ea typeface="Roboto" pitchFamily="34" charset="-122"/>
                <a:cs typeface="Roboto" pitchFamily="34" charset="-120"/>
              </a:rPr>
              <a:t>Gemini is strongest when you want to </a:t>
            </a:r>
            <a:r>
              <a:rPr lang="en-US" sz="1150" b="1" dirty="0">
                <a:solidFill>
                  <a:srgbClr val="3C3939"/>
                </a:solidFill>
                <a:latin typeface="Roboto Bold" pitchFamily="34" charset="0"/>
                <a:ea typeface="Roboto Bold" pitchFamily="34" charset="-122"/>
                <a:cs typeface="Roboto Bold" pitchFamily="34" charset="-120"/>
              </a:rPr>
              <a:t>create, transform, or analyze</a:t>
            </a:r>
            <a:r>
              <a:rPr lang="en-US" sz="1150" dirty="0">
                <a:solidFill>
                  <a:srgbClr val="3C3939"/>
                </a:solidFill>
                <a:latin typeface="Roboto" pitchFamily="34" charset="0"/>
                <a:ea typeface="Roboto" pitchFamily="34" charset="-122"/>
                <a:cs typeface="Roboto" pitchFamily="34" charset="-120"/>
              </a:rPr>
              <a:t> a sheet directly inside Google Sheets.</a:t>
            </a:r>
            <a:endParaRPr lang="en-US" sz="1150" dirty="0"/>
          </a:p>
        </p:txBody>
      </p:sp>
      <p:pic>
        <p:nvPicPr>
          <p:cNvPr id="8"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122" y="2465834"/>
            <a:ext cx="178490" cy="178495"/>
          </a:xfrm>
          <a:prstGeom prst="rect">
            <a:avLst/>
          </a:prstGeom>
        </p:spPr>
      </p:pic>
      <p:sp>
        <p:nvSpPr>
          <p:cNvPr id="9" name="Text 6"/>
          <p:cNvSpPr/>
          <p:nvPr/>
        </p:nvSpPr>
        <p:spPr>
          <a:xfrm>
            <a:off x="1048220" y="2462113"/>
            <a:ext cx="4902474" cy="186035"/>
          </a:xfrm>
          <a:prstGeom prst="rect">
            <a:avLst/>
          </a:prstGeom>
          <a:noFill/>
          <a:ln/>
        </p:spPr>
        <p:txBody>
          <a:bodyPr wrap="none" lIns="0" tIns="0" rIns="0" bIns="0" rtlCol="0" anchor="t"/>
          <a:lstStyle/>
          <a:p>
            <a:pPr marL="0" indent="0" algn="l">
              <a:lnSpc>
                <a:spcPct val="104000"/>
              </a:lnSpc>
              <a:buNone/>
            </a:pPr>
            <a:r>
              <a:rPr lang="en-US" sz="1150" b="1" dirty="0">
                <a:solidFill>
                  <a:srgbClr val="3C3939"/>
                </a:solidFill>
                <a:latin typeface="Raleway" pitchFamily="34" charset="0"/>
                <a:ea typeface="Raleway" pitchFamily="34" charset="-122"/>
                <a:cs typeface="Raleway" pitchFamily="34" charset="-120"/>
              </a:rPr>
              <a:t>Create Tables</a:t>
            </a:r>
            <a:endParaRPr lang="en-US" sz="1150" b="1" dirty="0"/>
          </a:p>
        </p:txBody>
      </p:sp>
      <p:sp>
        <p:nvSpPr>
          <p:cNvPr id="10" name="Text 7"/>
          <p:cNvSpPr/>
          <p:nvPr/>
        </p:nvSpPr>
        <p:spPr>
          <a:xfrm>
            <a:off x="1048220" y="2723059"/>
            <a:ext cx="4902474" cy="315615"/>
          </a:xfrm>
          <a:prstGeom prst="rect">
            <a:avLst/>
          </a:prstGeom>
          <a:noFill/>
          <a:ln/>
        </p:spPr>
        <p:txBody>
          <a:bodyPr wrap="square" lIns="0" tIns="0" rIns="0" bIns="0" rtlCol="0" anchor="t"/>
          <a:lstStyle/>
          <a:p>
            <a:pPr marL="0" indent="0" algn="l">
              <a:lnSpc>
                <a:spcPct val="109000"/>
              </a:lnSpc>
              <a:spcAft>
                <a:spcPts val="500"/>
              </a:spcAft>
              <a:buNone/>
            </a:pPr>
            <a:r>
              <a:rPr lang="en-US" sz="700" dirty="0">
                <a:solidFill>
                  <a:srgbClr val="3C3939"/>
                </a:solidFill>
                <a:latin typeface="Roboto" pitchFamily="34" charset="0"/>
                <a:ea typeface="Roboto" pitchFamily="34" charset="-122"/>
                <a:cs typeface="Roboto" pitchFamily="34" charset="-120"/>
              </a:rPr>
              <a:t>Prompt example: “Build a project tracker with task, assignee, deadline, status, and priority.”</a:t>
            </a:r>
            <a:endParaRPr lang="en-US" sz="700" dirty="0"/>
          </a:p>
          <a:p>
            <a:pPr marL="0" indent="0" algn="l">
              <a:lnSpc>
                <a:spcPct val="109000"/>
              </a:lnSpc>
              <a:buNone/>
            </a:pPr>
            <a:r>
              <a:rPr lang="en-US" sz="700" dirty="0">
                <a:solidFill>
                  <a:srgbClr val="3C3939"/>
                </a:solidFill>
                <a:latin typeface="Roboto" pitchFamily="34" charset="0"/>
                <a:ea typeface="Roboto" pitchFamily="34" charset="-122"/>
                <a:cs typeface="Roboto" pitchFamily="34" charset="-120"/>
              </a:rPr>
              <a:t>Best for quickly setting up a structure before you start entering data.</a:t>
            </a:r>
            <a:endParaRPr lang="en-US" sz="700" dirty="0"/>
          </a:p>
        </p:txBody>
      </p:sp>
      <p:pic>
        <p:nvPicPr>
          <p:cNvPr id="11"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122" y="3192214"/>
            <a:ext cx="178490" cy="178495"/>
          </a:xfrm>
          <a:prstGeom prst="rect">
            <a:avLst/>
          </a:prstGeom>
        </p:spPr>
      </p:pic>
      <p:sp>
        <p:nvSpPr>
          <p:cNvPr id="12" name="Text 8"/>
          <p:cNvSpPr/>
          <p:nvPr/>
        </p:nvSpPr>
        <p:spPr>
          <a:xfrm>
            <a:off x="1048220" y="3188494"/>
            <a:ext cx="4902474" cy="186035"/>
          </a:xfrm>
          <a:prstGeom prst="rect">
            <a:avLst/>
          </a:prstGeom>
          <a:noFill/>
          <a:ln/>
        </p:spPr>
        <p:txBody>
          <a:bodyPr wrap="none" lIns="0" tIns="0" rIns="0" bIns="0" rtlCol="0" anchor="t"/>
          <a:lstStyle/>
          <a:p>
            <a:pPr marL="0" indent="0" algn="l">
              <a:lnSpc>
                <a:spcPct val="104000"/>
              </a:lnSpc>
              <a:buNone/>
            </a:pPr>
            <a:r>
              <a:rPr lang="en-US" sz="1150" b="1" dirty="0">
                <a:solidFill>
                  <a:srgbClr val="3C3939"/>
                </a:solidFill>
                <a:latin typeface="Raleway" pitchFamily="34" charset="0"/>
                <a:ea typeface="Raleway" pitchFamily="34" charset="-122"/>
                <a:cs typeface="Raleway" pitchFamily="34" charset="-120"/>
              </a:rPr>
              <a:t>Generate Formulas</a:t>
            </a:r>
            <a:endParaRPr lang="en-US" sz="1150" b="1" dirty="0"/>
          </a:p>
        </p:txBody>
      </p:sp>
      <p:sp>
        <p:nvSpPr>
          <p:cNvPr id="13" name="Text 9"/>
          <p:cNvSpPr/>
          <p:nvPr/>
        </p:nvSpPr>
        <p:spPr>
          <a:xfrm>
            <a:off x="1048220" y="3449439"/>
            <a:ext cx="4902474" cy="315615"/>
          </a:xfrm>
          <a:prstGeom prst="rect">
            <a:avLst/>
          </a:prstGeom>
          <a:noFill/>
          <a:ln/>
        </p:spPr>
        <p:txBody>
          <a:bodyPr wrap="square" lIns="0" tIns="0" rIns="0" bIns="0" rtlCol="0" anchor="t"/>
          <a:lstStyle/>
          <a:p>
            <a:pPr marL="0" indent="0" algn="l">
              <a:lnSpc>
                <a:spcPct val="109000"/>
              </a:lnSpc>
              <a:spcAft>
                <a:spcPts val="500"/>
              </a:spcAft>
              <a:buNone/>
            </a:pPr>
            <a:r>
              <a:rPr lang="en-US" sz="700" dirty="0">
                <a:solidFill>
                  <a:srgbClr val="3C3939"/>
                </a:solidFill>
                <a:latin typeface="Roboto" pitchFamily="34" charset="0"/>
                <a:ea typeface="Roboto" pitchFamily="34" charset="-122"/>
                <a:cs typeface="Roboto" pitchFamily="34" charset="-120"/>
              </a:rPr>
              <a:t>Prompt example: “Create a formula to calculate ROI for each campaign and explain how it works.”</a:t>
            </a:r>
            <a:endParaRPr lang="en-US" sz="700" dirty="0"/>
          </a:p>
          <a:p>
            <a:pPr marL="0" indent="0" algn="l">
              <a:lnSpc>
                <a:spcPct val="109000"/>
              </a:lnSpc>
              <a:buNone/>
            </a:pPr>
            <a:r>
              <a:rPr lang="en-US" sz="700" dirty="0">
                <a:solidFill>
                  <a:srgbClr val="3C3939"/>
                </a:solidFill>
                <a:latin typeface="Roboto" pitchFamily="34" charset="0"/>
                <a:ea typeface="Roboto" pitchFamily="34" charset="-122"/>
                <a:cs typeface="Roboto" pitchFamily="34" charset="-120"/>
              </a:rPr>
              <a:t>Useful when you need formulas for totals, percentages, lookups, or automated calculations.</a:t>
            </a:r>
            <a:endParaRPr lang="en-US" sz="700" dirty="0"/>
          </a:p>
        </p:txBody>
      </p:sp>
      <p:pic>
        <p:nvPicPr>
          <p:cNvPr id="14"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122" y="3918595"/>
            <a:ext cx="178490" cy="178495"/>
          </a:xfrm>
          <a:prstGeom prst="rect">
            <a:avLst/>
          </a:prstGeom>
        </p:spPr>
      </p:pic>
      <p:sp>
        <p:nvSpPr>
          <p:cNvPr id="15" name="Text 10"/>
          <p:cNvSpPr/>
          <p:nvPr/>
        </p:nvSpPr>
        <p:spPr>
          <a:xfrm>
            <a:off x="1042176" y="3911055"/>
            <a:ext cx="4902474" cy="186035"/>
          </a:xfrm>
          <a:prstGeom prst="rect">
            <a:avLst/>
          </a:prstGeom>
          <a:noFill/>
          <a:ln/>
        </p:spPr>
        <p:txBody>
          <a:bodyPr wrap="none" lIns="0" tIns="0" rIns="0" bIns="0" rtlCol="0" anchor="t"/>
          <a:lstStyle/>
          <a:p>
            <a:pPr marL="0" indent="0" algn="l">
              <a:lnSpc>
                <a:spcPct val="104000"/>
              </a:lnSpc>
              <a:buNone/>
            </a:pPr>
            <a:r>
              <a:rPr lang="en-US" sz="1150" b="1" dirty="0">
                <a:solidFill>
                  <a:srgbClr val="3C3939"/>
                </a:solidFill>
                <a:latin typeface="Raleway" pitchFamily="34" charset="0"/>
                <a:ea typeface="Raleway" pitchFamily="34" charset="-122"/>
                <a:cs typeface="Raleway" pitchFamily="34" charset="-120"/>
              </a:rPr>
              <a:t>Format Data</a:t>
            </a:r>
            <a:endParaRPr lang="en-US" sz="1150" b="1" dirty="0"/>
          </a:p>
        </p:txBody>
      </p:sp>
      <p:sp>
        <p:nvSpPr>
          <p:cNvPr id="16" name="Text 11"/>
          <p:cNvSpPr/>
          <p:nvPr/>
        </p:nvSpPr>
        <p:spPr>
          <a:xfrm>
            <a:off x="1048220" y="4175820"/>
            <a:ext cx="4902474" cy="315615"/>
          </a:xfrm>
          <a:prstGeom prst="rect">
            <a:avLst/>
          </a:prstGeom>
          <a:noFill/>
          <a:ln/>
        </p:spPr>
        <p:txBody>
          <a:bodyPr wrap="square" lIns="0" tIns="0" rIns="0" bIns="0" rtlCol="0" anchor="t"/>
          <a:lstStyle/>
          <a:p>
            <a:pPr marL="0" indent="0" algn="l">
              <a:lnSpc>
                <a:spcPct val="109000"/>
              </a:lnSpc>
              <a:spcAft>
                <a:spcPts val="500"/>
              </a:spcAft>
              <a:buNone/>
            </a:pPr>
            <a:r>
              <a:rPr lang="en-US" sz="700" dirty="0">
                <a:solidFill>
                  <a:srgbClr val="3C3939"/>
                </a:solidFill>
                <a:latin typeface="Roboto" pitchFamily="34" charset="0"/>
                <a:ea typeface="Roboto" pitchFamily="34" charset="-122"/>
                <a:cs typeface="Roboto" pitchFamily="34" charset="-120"/>
              </a:rPr>
              <a:t>Prompt example: “Apply conditional formatting to highlight sales above $50K and flag overdue tasks in red.”</a:t>
            </a:r>
            <a:endParaRPr lang="en-US" sz="700" dirty="0"/>
          </a:p>
          <a:p>
            <a:pPr marL="0" indent="0" algn="l">
              <a:lnSpc>
                <a:spcPct val="109000"/>
              </a:lnSpc>
              <a:buNone/>
            </a:pPr>
            <a:r>
              <a:rPr lang="en-US" sz="700" dirty="0">
                <a:solidFill>
                  <a:srgbClr val="3C3939"/>
                </a:solidFill>
                <a:latin typeface="Roboto" pitchFamily="34" charset="0"/>
                <a:ea typeface="Roboto" pitchFamily="34" charset="-122"/>
                <a:cs typeface="Roboto" pitchFamily="34" charset="-120"/>
              </a:rPr>
              <a:t>Helps make the sheet easier to read, scan, and present to others.</a:t>
            </a:r>
            <a:endParaRPr lang="en-US" sz="700" dirty="0"/>
          </a:p>
        </p:txBody>
      </p:sp>
      <p:pic>
        <p:nvPicPr>
          <p:cNvPr id="17"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122" y="4644975"/>
            <a:ext cx="178490" cy="178495"/>
          </a:xfrm>
          <a:prstGeom prst="rect">
            <a:avLst/>
          </a:prstGeom>
        </p:spPr>
      </p:pic>
      <p:sp>
        <p:nvSpPr>
          <p:cNvPr id="18" name="Text 12"/>
          <p:cNvSpPr/>
          <p:nvPr/>
        </p:nvSpPr>
        <p:spPr>
          <a:xfrm>
            <a:off x="1048220" y="4641255"/>
            <a:ext cx="4902474" cy="186035"/>
          </a:xfrm>
          <a:prstGeom prst="rect">
            <a:avLst/>
          </a:prstGeom>
          <a:noFill/>
          <a:ln/>
        </p:spPr>
        <p:txBody>
          <a:bodyPr wrap="none" lIns="0" tIns="0" rIns="0" bIns="0" rtlCol="0" anchor="t"/>
          <a:lstStyle/>
          <a:p>
            <a:pPr marL="0" indent="0" algn="l">
              <a:lnSpc>
                <a:spcPct val="104000"/>
              </a:lnSpc>
              <a:buNone/>
            </a:pPr>
            <a:r>
              <a:rPr lang="en-US" sz="1150" b="1" dirty="0">
                <a:solidFill>
                  <a:srgbClr val="3C3939"/>
                </a:solidFill>
                <a:latin typeface="Raleway" pitchFamily="34" charset="0"/>
                <a:ea typeface="Raleway" pitchFamily="34" charset="-122"/>
                <a:cs typeface="Raleway" pitchFamily="34" charset="-120"/>
              </a:rPr>
              <a:t>Analyze Trends</a:t>
            </a:r>
            <a:endParaRPr lang="en-US" sz="1150" b="1" dirty="0"/>
          </a:p>
        </p:txBody>
      </p:sp>
      <p:sp>
        <p:nvSpPr>
          <p:cNvPr id="19" name="Text 13"/>
          <p:cNvSpPr/>
          <p:nvPr/>
        </p:nvSpPr>
        <p:spPr>
          <a:xfrm>
            <a:off x="1048220" y="4902200"/>
            <a:ext cx="4902474" cy="315615"/>
          </a:xfrm>
          <a:prstGeom prst="rect">
            <a:avLst/>
          </a:prstGeom>
          <a:noFill/>
          <a:ln/>
        </p:spPr>
        <p:txBody>
          <a:bodyPr wrap="square" lIns="0" tIns="0" rIns="0" bIns="0" rtlCol="0" anchor="t"/>
          <a:lstStyle/>
          <a:p>
            <a:pPr marL="0" indent="0" algn="l">
              <a:lnSpc>
                <a:spcPct val="109000"/>
              </a:lnSpc>
              <a:spcAft>
                <a:spcPts val="500"/>
              </a:spcAft>
              <a:buNone/>
            </a:pPr>
            <a:r>
              <a:rPr lang="en-US" sz="700" dirty="0">
                <a:solidFill>
                  <a:srgbClr val="3C3939"/>
                </a:solidFill>
                <a:latin typeface="Roboto" pitchFamily="34" charset="0"/>
                <a:ea typeface="Roboto" pitchFamily="34" charset="-122"/>
                <a:cs typeface="Roboto" pitchFamily="34" charset="-120"/>
              </a:rPr>
              <a:t>Prompt example: “Run a full analysis on this sales dataset and identify trends by month and region.”</a:t>
            </a:r>
            <a:endParaRPr lang="en-US" sz="700" dirty="0"/>
          </a:p>
          <a:p>
            <a:pPr marL="0" indent="0" algn="l">
              <a:lnSpc>
                <a:spcPct val="109000"/>
              </a:lnSpc>
              <a:buNone/>
            </a:pPr>
            <a:r>
              <a:rPr lang="en-US" sz="700" dirty="0">
                <a:solidFill>
                  <a:srgbClr val="3C3939"/>
                </a:solidFill>
                <a:latin typeface="Roboto" pitchFamily="34" charset="0"/>
                <a:ea typeface="Roboto" pitchFamily="34" charset="-122"/>
                <a:cs typeface="Roboto" pitchFamily="34" charset="-120"/>
              </a:rPr>
              <a:t>Great for surfacing outliers, recurring patterns, and early warnings.</a:t>
            </a:r>
            <a:endParaRPr lang="en-US" sz="700" dirty="0"/>
          </a:p>
        </p:txBody>
      </p:sp>
      <p:sp>
        <p:nvSpPr>
          <p:cNvPr id="20" name="Text 14"/>
          <p:cNvSpPr/>
          <p:nvPr/>
        </p:nvSpPr>
        <p:spPr>
          <a:xfrm>
            <a:off x="661475" y="5302052"/>
            <a:ext cx="5289219" cy="186035"/>
          </a:xfrm>
          <a:prstGeom prst="rect">
            <a:avLst/>
          </a:prstGeom>
          <a:noFill/>
          <a:ln/>
        </p:spPr>
        <p:txBody>
          <a:bodyPr wrap="none" lIns="0" tIns="0" rIns="0" bIns="0" rtlCol="0" anchor="t"/>
          <a:lstStyle/>
          <a:p>
            <a:pPr marL="0" indent="0" algn="l">
              <a:lnSpc>
                <a:spcPct val="104000"/>
              </a:lnSpc>
              <a:buNone/>
            </a:pPr>
            <a:r>
              <a:rPr lang="en-US" sz="1150" b="1" dirty="0">
                <a:solidFill>
                  <a:srgbClr val="1B1B27"/>
                </a:solidFill>
                <a:latin typeface="Raleway" pitchFamily="34" charset="0"/>
                <a:ea typeface="Raleway" pitchFamily="34" charset="-122"/>
                <a:cs typeface="Raleway" pitchFamily="34" charset="-120"/>
              </a:rPr>
              <a:t>Practical examples</a:t>
            </a:r>
            <a:endParaRPr lang="en-US" sz="1150" b="1" dirty="0"/>
          </a:p>
        </p:txBody>
      </p:sp>
      <p:sp>
        <p:nvSpPr>
          <p:cNvPr id="21" name="Text 15"/>
          <p:cNvSpPr/>
          <p:nvPr/>
        </p:nvSpPr>
        <p:spPr>
          <a:xfrm>
            <a:off x="661475" y="5562997"/>
            <a:ext cx="5289219" cy="699294"/>
          </a:xfrm>
          <a:prstGeom prst="rect">
            <a:avLst/>
          </a:prstGeom>
          <a:noFill/>
          <a:ln/>
        </p:spPr>
        <p:txBody>
          <a:bodyPr wrap="square" lIns="0" tIns="0" rIns="0" bIns="0" rtlCol="0" anchor="t">
            <a:normAutofit/>
          </a:bodyPr>
          <a:lstStyle/>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Turn a messy CSV into a clean tracker with headers, formulas, and filters.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Ask Gemini to build a monthly budget sheet with category totals and warning flags.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Generate a sales pipeline with stage-by-stage conversion formulas.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Summarize a long column of notes into themes or next steps.</a:t>
            </a:r>
            <a:endParaRPr lang="en-US" sz="900" dirty="0"/>
          </a:p>
        </p:txBody>
      </p:sp>
      <p:sp>
        <p:nvSpPr>
          <p:cNvPr id="22" name="Text 16"/>
          <p:cNvSpPr/>
          <p:nvPr/>
        </p:nvSpPr>
        <p:spPr>
          <a:xfrm>
            <a:off x="6247351" y="1617563"/>
            <a:ext cx="5289219" cy="297458"/>
          </a:xfrm>
          <a:prstGeom prst="rect">
            <a:avLst/>
          </a:prstGeom>
          <a:noFill/>
          <a:ln/>
        </p:spPr>
        <p:txBody>
          <a:bodyPr wrap="none" lIns="0" tIns="0" rIns="0" bIns="0" rtlCol="0" anchor="t"/>
          <a:lstStyle/>
          <a:p>
            <a:pPr marL="0" indent="0" algn="l">
              <a:lnSpc>
                <a:spcPct val="104000"/>
              </a:lnSpc>
              <a:buNone/>
            </a:pPr>
            <a:r>
              <a:rPr lang="en-US" sz="1850" b="1" dirty="0">
                <a:solidFill>
                  <a:srgbClr val="1B1B27"/>
                </a:solidFill>
                <a:latin typeface="Raleway" pitchFamily="34" charset="0"/>
                <a:ea typeface="Raleway" pitchFamily="34" charset="-122"/>
                <a:cs typeface="Raleway" pitchFamily="34" charset="-120"/>
              </a:rPr>
              <a:t>ChatGPT for Excel &amp; Sheets</a:t>
            </a:r>
            <a:endParaRPr lang="en-US" sz="1850" b="1" dirty="0"/>
          </a:p>
        </p:txBody>
      </p:sp>
      <p:sp>
        <p:nvSpPr>
          <p:cNvPr id="23" name="Text 17"/>
          <p:cNvSpPr/>
          <p:nvPr/>
        </p:nvSpPr>
        <p:spPr>
          <a:xfrm>
            <a:off x="6247351" y="1989931"/>
            <a:ext cx="5289219" cy="387945"/>
          </a:xfrm>
          <a:prstGeom prst="rect">
            <a:avLst/>
          </a:prstGeom>
          <a:noFill/>
          <a:ln/>
        </p:spPr>
        <p:txBody>
          <a:bodyPr wrap="square" lIns="0" tIns="0" rIns="0" bIns="0" rtlCol="0" anchor="t">
            <a:normAutofit/>
          </a:bodyPr>
          <a:lstStyle/>
          <a:p>
            <a:pPr marL="0" indent="0" algn="l">
              <a:lnSpc>
                <a:spcPct val="109000"/>
              </a:lnSpc>
              <a:buNone/>
            </a:pPr>
            <a:r>
              <a:rPr lang="en-US" sz="1150" dirty="0">
                <a:solidFill>
                  <a:srgbClr val="3C3939"/>
                </a:solidFill>
                <a:latin typeface="Roboto" pitchFamily="34" charset="0"/>
                <a:ea typeface="Roboto" pitchFamily="34" charset="-122"/>
                <a:cs typeface="Roboto" pitchFamily="34" charset="-120"/>
              </a:rPr>
              <a:t>ChatGPT is especially helpful for </a:t>
            </a:r>
            <a:r>
              <a:rPr lang="en-US" sz="1150" b="1" dirty="0">
                <a:solidFill>
                  <a:srgbClr val="3C3939"/>
                </a:solidFill>
                <a:latin typeface="Roboto Bold" pitchFamily="34" charset="0"/>
                <a:ea typeface="Roboto Bold" pitchFamily="34" charset="-122"/>
                <a:cs typeface="Roboto Bold" pitchFamily="34" charset="-120"/>
              </a:rPr>
              <a:t>reasoning, explanation, and multi-step workflows</a:t>
            </a:r>
            <a:r>
              <a:rPr lang="en-US" sz="1150" dirty="0">
                <a:solidFill>
                  <a:srgbClr val="3C3939"/>
                </a:solidFill>
                <a:latin typeface="Roboto" pitchFamily="34" charset="0"/>
                <a:ea typeface="Roboto" pitchFamily="34" charset="-122"/>
                <a:cs typeface="Roboto" pitchFamily="34" charset="-120"/>
              </a:rPr>
              <a:t> before or after the data is in the sheet.</a:t>
            </a:r>
            <a:endParaRPr lang="en-US" sz="1150" dirty="0"/>
          </a:p>
        </p:txBody>
      </p:sp>
      <p:sp>
        <p:nvSpPr>
          <p:cNvPr id="24" name="Text 18"/>
          <p:cNvSpPr/>
          <p:nvPr/>
        </p:nvSpPr>
        <p:spPr>
          <a:xfrm>
            <a:off x="6247351" y="2445246"/>
            <a:ext cx="5289219" cy="1062038"/>
          </a:xfrm>
          <a:prstGeom prst="rect">
            <a:avLst/>
          </a:prstGeom>
          <a:noFill/>
          <a:ln/>
        </p:spPr>
        <p:txBody>
          <a:bodyPr wrap="square" lIns="0" tIns="0" rIns="0" bIns="0" rtlCol="0" anchor="t">
            <a:normAutofit/>
          </a:bodyPr>
          <a:lstStyle/>
          <a:p>
            <a:pPr marL="182880" indent="-182880" algn="l">
              <a:lnSpc>
                <a:spcPct val="109000"/>
              </a:lnSpc>
              <a:buSzPct val="100000"/>
              <a:buChar char="•"/>
            </a:pPr>
            <a:r>
              <a:rPr lang="en-US" sz="900" b="1" dirty="0">
                <a:solidFill>
                  <a:srgbClr val="3C3939"/>
                </a:solidFill>
                <a:latin typeface="Roboto Bold" pitchFamily="34" charset="0"/>
                <a:ea typeface="Roboto Bold" pitchFamily="34" charset="-122"/>
                <a:cs typeface="Roboto Bold" pitchFamily="34" charset="-120"/>
              </a:rPr>
              <a:t>Multi-tab analysis:</a:t>
            </a:r>
            <a:r>
              <a:rPr lang="en-US" sz="900" dirty="0">
                <a:solidFill>
                  <a:srgbClr val="3C3939"/>
                </a:solidFill>
                <a:latin typeface="Roboto" pitchFamily="34" charset="0"/>
                <a:ea typeface="Roboto" pitchFamily="34" charset="-122"/>
                <a:cs typeface="Roboto" pitchFamily="34" charset="-120"/>
              </a:rPr>
              <a:t> Ask questions across entire workbooks, not just one sheet.</a:t>
            </a:r>
            <a:endParaRPr lang="en-US" sz="900" dirty="0"/>
          </a:p>
          <a:p>
            <a:pPr marL="182880" indent="-182880" algn="l">
              <a:lnSpc>
                <a:spcPct val="109000"/>
              </a:lnSpc>
              <a:buSzPct val="100000"/>
              <a:buChar char="•"/>
            </a:pPr>
            <a:r>
              <a:rPr lang="en-US" sz="900" b="1" dirty="0">
                <a:solidFill>
                  <a:srgbClr val="3C3939"/>
                </a:solidFill>
                <a:latin typeface="Roboto Bold" pitchFamily="34" charset="0"/>
                <a:ea typeface="Roboto Bold" pitchFamily="34" charset="-122"/>
                <a:cs typeface="Roboto Bold" pitchFamily="34" charset="-120"/>
              </a:rPr>
              <a:t>Formula explanation:</a:t>
            </a:r>
            <a:r>
              <a:rPr lang="en-US" sz="900" dirty="0">
                <a:solidFill>
                  <a:srgbClr val="3C3939"/>
                </a:solidFill>
                <a:latin typeface="Roboto" pitchFamily="34" charset="0"/>
                <a:ea typeface="Roboto" pitchFamily="34" charset="-122"/>
                <a:cs typeface="Roboto" pitchFamily="34" charset="-120"/>
              </a:rPr>
              <a:t> “Explain what this formula does and how to modify it for another column.”</a:t>
            </a:r>
            <a:endParaRPr lang="en-US" sz="900" dirty="0"/>
          </a:p>
          <a:p>
            <a:pPr marL="182880" indent="-182880" algn="l">
              <a:lnSpc>
                <a:spcPct val="109000"/>
              </a:lnSpc>
              <a:buSzPct val="100000"/>
              <a:buChar char="•"/>
            </a:pPr>
            <a:r>
              <a:rPr lang="en-US" sz="900" b="1" dirty="0">
                <a:solidFill>
                  <a:srgbClr val="3C3939"/>
                </a:solidFill>
                <a:latin typeface="Roboto Bold" pitchFamily="34" charset="0"/>
                <a:ea typeface="Roboto Bold" pitchFamily="34" charset="-122"/>
                <a:cs typeface="Roboto Bold" pitchFamily="34" charset="-120"/>
              </a:rPr>
              <a:t>Data cleaning:</a:t>
            </a:r>
            <a:r>
              <a:rPr lang="en-US" sz="900" dirty="0">
                <a:solidFill>
                  <a:srgbClr val="3C3939"/>
                </a:solidFill>
                <a:latin typeface="Roboto" pitchFamily="34" charset="0"/>
                <a:ea typeface="Roboto" pitchFamily="34" charset="-122"/>
                <a:cs typeface="Roboto" pitchFamily="34" charset="-120"/>
              </a:rPr>
              <a:t> “Find duplicates, normalize names, and flag missing values.”</a:t>
            </a:r>
            <a:endParaRPr lang="en-US" sz="900" dirty="0"/>
          </a:p>
          <a:p>
            <a:pPr marL="182880" indent="-182880" algn="l">
              <a:lnSpc>
                <a:spcPct val="109000"/>
              </a:lnSpc>
              <a:buSzPct val="100000"/>
              <a:buChar char="•"/>
            </a:pPr>
            <a:r>
              <a:rPr lang="en-US" sz="900" b="1" dirty="0">
                <a:solidFill>
                  <a:srgbClr val="3C3939"/>
                </a:solidFill>
                <a:latin typeface="Roboto Bold" pitchFamily="34" charset="0"/>
                <a:ea typeface="Roboto Bold" pitchFamily="34" charset="-122"/>
                <a:cs typeface="Roboto Bold" pitchFamily="34" charset="-120"/>
              </a:rPr>
              <a:t>Model building:</a:t>
            </a:r>
            <a:r>
              <a:rPr lang="en-US" sz="900" dirty="0">
                <a:solidFill>
                  <a:srgbClr val="3C3939"/>
                </a:solidFill>
                <a:latin typeface="Roboto" pitchFamily="34" charset="0"/>
                <a:ea typeface="Roboto" pitchFamily="34" charset="-122"/>
                <a:cs typeface="Roboto" pitchFamily="34" charset="-120"/>
              </a:rPr>
              <a:t> “Create a 3-statement financial model from this data.”</a:t>
            </a:r>
            <a:endParaRPr lang="en-US" sz="900" dirty="0"/>
          </a:p>
          <a:p>
            <a:pPr marL="182880" indent="-182880" algn="l">
              <a:lnSpc>
                <a:spcPct val="109000"/>
              </a:lnSpc>
              <a:buSzPct val="100000"/>
              <a:buChar char="•"/>
            </a:pPr>
            <a:r>
              <a:rPr lang="en-US" sz="900" b="1" dirty="0">
                <a:solidFill>
                  <a:srgbClr val="3C3939"/>
                </a:solidFill>
                <a:latin typeface="Roboto Bold" pitchFamily="34" charset="0"/>
                <a:ea typeface="Roboto Bold" pitchFamily="34" charset="-122"/>
                <a:cs typeface="Roboto Bold" pitchFamily="34" charset="-120"/>
              </a:rPr>
              <a:t>Scenario planning:</a:t>
            </a:r>
            <a:r>
              <a:rPr lang="en-US" sz="900" dirty="0">
                <a:solidFill>
                  <a:srgbClr val="3C3939"/>
                </a:solidFill>
                <a:latin typeface="Roboto" pitchFamily="34" charset="0"/>
                <a:ea typeface="Roboto" pitchFamily="34" charset="-122"/>
                <a:cs typeface="Roboto" pitchFamily="34" charset="-120"/>
              </a:rPr>
              <a:t> “Show best-case, base-case, and worst-case forecasts for the next quarter.”</a:t>
            </a:r>
            <a:endParaRPr lang="en-US" sz="900" dirty="0"/>
          </a:p>
          <a:p>
            <a:pPr marL="182880" indent="-182880" algn="l">
              <a:lnSpc>
                <a:spcPct val="109000"/>
              </a:lnSpc>
              <a:buSzPct val="100000"/>
              <a:buChar char="•"/>
            </a:pPr>
            <a:r>
              <a:rPr lang="en-US" sz="900" b="1" dirty="0">
                <a:solidFill>
                  <a:srgbClr val="3C3939"/>
                </a:solidFill>
                <a:latin typeface="Roboto Bold" pitchFamily="34" charset="0"/>
                <a:ea typeface="Roboto Bold" pitchFamily="34" charset="-122"/>
                <a:cs typeface="Roboto Bold" pitchFamily="34" charset="-120"/>
              </a:rPr>
              <a:t>Documentation:</a:t>
            </a:r>
            <a:r>
              <a:rPr lang="en-US" sz="900" dirty="0">
                <a:solidFill>
                  <a:srgbClr val="3C3939"/>
                </a:solidFill>
                <a:latin typeface="Roboto" pitchFamily="34" charset="0"/>
                <a:ea typeface="Roboto" pitchFamily="34" charset="-122"/>
                <a:cs typeface="Roboto" pitchFamily="34" charset="-120"/>
              </a:rPr>
              <a:t> “Write a short README explaining how this workbook works.”</a:t>
            </a:r>
            <a:endParaRPr lang="en-US" sz="900" dirty="0"/>
          </a:p>
        </p:txBody>
      </p:sp>
      <p:sp>
        <p:nvSpPr>
          <p:cNvPr id="25" name="Text 19"/>
          <p:cNvSpPr/>
          <p:nvPr/>
        </p:nvSpPr>
        <p:spPr>
          <a:xfrm>
            <a:off x="6247351" y="3582194"/>
            <a:ext cx="5289219" cy="186035"/>
          </a:xfrm>
          <a:prstGeom prst="rect">
            <a:avLst/>
          </a:prstGeom>
          <a:noFill/>
          <a:ln/>
        </p:spPr>
        <p:txBody>
          <a:bodyPr wrap="none" lIns="0" tIns="0" rIns="0" bIns="0" rtlCol="0" anchor="t"/>
          <a:lstStyle/>
          <a:p>
            <a:pPr marL="0" indent="0" algn="l">
              <a:lnSpc>
                <a:spcPct val="104000"/>
              </a:lnSpc>
              <a:buNone/>
            </a:pPr>
            <a:r>
              <a:rPr lang="en-US" sz="1150" b="1" dirty="0">
                <a:solidFill>
                  <a:srgbClr val="1B1B27"/>
                </a:solidFill>
                <a:latin typeface="Raleway" pitchFamily="34" charset="0"/>
                <a:ea typeface="Raleway" pitchFamily="34" charset="-122"/>
                <a:cs typeface="Raleway" pitchFamily="34" charset="-120"/>
              </a:rPr>
              <a:t>Ready-made use cases</a:t>
            </a:r>
            <a:endParaRPr lang="en-US" sz="1150" b="1" dirty="0"/>
          </a:p>
        </p:txBody>
      </p:sp>
      <p:sp>
        <p:nvSpPr>
          <p:cNvPr id="26" name="Text 20"/>
          <p:cNvSpPr/>
          <p:nvPr/>
        </p:nvSpPr>
        <p:spPr>
          <a:xfrm>
            <a:off x="6247351" y="3843139"/>
            <a:ext cx="5289219" cy="880666"/>
          </a:xfrm>
          <a:prstGeom prst="rect">
            <a:avLst/>
          </a:prstGeom>
          <a:noFill/>
          <a:ln/>
        </p:spPr>
        <p:txBody>
          <a:bodyPr wrap="square" lIns="0" tIns="0" rIns="0" bIns="0" rtlCol="0" anchor="t">
            <a:normAutofit/>
          </a:bodyPr>
          <a:lstStyle/>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Sales dashboard with revenue, pipeline, and forecasts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Budget tracker with automated overspending flags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Customer database with follow-up reminders</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Project timeline with critical path and resource allocation</a:t>
            </a:r>
            <a:endParaRPr lang="en-US" sz="900" dirty="0"/>
          </a:p>
          <a:p>
            <a:pPr marL="182880" indent="-182880" algn="l">
              <a:lnSpc>
                <a:spcPct val="109000"/>
              </a:lnSpc>
              <a:buSzPct val="100000"/>
              <a:buChar char="•"/>
            </a:pPr>
            <a:r>
              <a:rPr lang="en-US" sz="900" dirty="0">
                <a:solidFill>
                  <a:srgbClr val="3C3939"/>
                </a:solidFill>
                <a:latin typeface="Roboto" pitchFamily="34" charset="0"/>
                <a:ea typeface="Roboto" pitchFamily="34" charset="-122"/>
                <a:cs typeface="Roboto" pitchFamily="34" charset="-120"/>
              </a:rPr>
              <a:t>Content calendar with status tracking and publishing dates</a:t>
            </a:r>
            <a:endParaRPr lang="en-US" sz="900" dirty="0"/>
          </a:p>
        </p:txBody>
      </p:sp>
      <p:sp>
        <p:nvSpPr>
          <p:cNvPr id="27" name="Text 21"/>
          <p:cNvSpPr/>
          <p:nvPr/>
        </p:nvSpPr>
        <p:spPr>
          <a:xfrm>
            <a:off x="6247351" y="4798715"/>
            <a:ext cx="5289219" cy="186035"/>
          </a:xfrm>
          <a:prstGeom prst="rect">
            <a:avLst/>
          </a:prstGeom>
          <a:noFill/>
          <a:ln/>
        </p:spPr>
        <p:txBody>
          <a:bodyPr wrap="none" lIns="0" tIns="0" rIns="0" bIns="0" rtlCol="0" anchor="t"/>
          <a:lstStyle/>
          <a:p>
            <a:pPr marL="0" indent="0" algn="l">
              <a:lnSpc>
                <a:spcPct val="104000"/>
              </a:lnSpc>
              <a:buNone/>
            </a:pPr>
            <a:r>
              <a:rPr lang="en-US" sz="1150" b="1" dirty="0">
                <a:solidFill>
                  <a:srgbClr val="1B1B27"/>
                </a:solidFill>
                <a:latin typeface="Raleway" pitchFamily="34" charset="0"/>
                <a:ea typeface="Raleway" pitchFamily="34" charset="-122"/>
                <a:cs typeface="Raleway" pitchFamily="34" charset="-120"/>
              </a:rPr>
              <a:t>Source links for free practice data</a:t>
            </a:r>
            <a:endParaRPr lang="en-US" sz="1150" b="1" dirty="0"/>
          </a:p>
        </p:txBody>
      </p:sp>
      <p:sp>
        <p:nvSpPr>
          <p:cNvPr id="28" name="Text 22"/>
          <p:cNvSpPr/>
          <p:nvPr/>
        </p:nvSpPr>
        <p:spPr>
          <a:xfrm>
            <a:off x="6247351" y="5059660"/>
            <a:ext cx="5898804" cy="124123"/>
          </a:xfrm>
          <a:prstGeom prst="rect">
            <a:avLst/>
          </a:prstGeom>
          <a:noFill/>
          <a:ln/>
        </p:spPr>
        <p:txBody>
          <a:bodyPr wrap="none" lIns="0" tIns="0" rIns="0" bIns="0" rtlCol="0" anchor="t"/>
          <a:lstStyle/>
          <a:p>
            <a:pPr marL="0" indent="0" algn="l">
              <a:lnSpc>
                <a:spcPct val="109000"/>
              </a:lnSpc>
              <a:buNone/>
            </a:pPr>
            <a:r>
              <a:rPr lang="en-US" sz="700" dirty="0">
                <a:solidFill>
                  <a:srgbClr val="3C3939"/>
                </a:solidFill>
                <a:latin typeface="Roboto" pitchFamily="34" charset="0"/>
                <a:ea typeface="Roboto" pitchFamily="34" charset="-122"/>
                <a:cs typeface="Roboto" pitchFamily="34" charset="-120"/>
              </a:rPr>
              <a:t>           </a:t>
            </a:r>
            <a:r>
              <a:rPr lang="en-US" sz="700" b="1" u="sng" dirty="0">
                <a:solidFill>
                  <a:srgbClr val="1B1B27"/>
                </a:solidFill>
                <a:latin typeface="Roboto Bold" pitchFamily="34" charset="0"/>
                <a:ea typeface="Roboto Bold" pitchFamily="34" charset="-122"/>
                <a:cs typeface="Roboto Bold" pitchFamily="34" charset="-120"/>
                <a:hlinkClick r:id="rId5">
                  <a:extLst>
                    <a:ext uri="{A12FA001-AC4F-418D-AE19-62706E023703}">
                      <ahyp:hlinkClr xmlns:ahyp="http://schemas.microsoft.com/office/drawing/2018/hyperlinkcolor" val="tx"/>
                    </a:ext>
                  </a:extLst>
                </a:hlinkClick>
              </a:rPr>
              <a:t>Kaggle Datasets</a:t>
            </a:r>
            <a:r>
              <a:rPr lang="en-US" sz="700" dirty="0">
                <a:solidFill>
                  <a:srgbClr val="3C3939"/>
                </a:solidFill>
                <a:latin typeface="Roboto" pitchFamily="34" charset="0"/>
                <a:ea typeface="Roboto" pitchFamily="34" charset="-122"/>
                <a:cs typeface="Roboto" pitchFamily="34" charset="-120"/>
              </a:rPr>
              <a:t> ·           </a:t>
            </a:r>
            <a:r>
              <a:rPr lang="en-US" sz="700" b="1" u="sng" dirty="0">
                <a:solidFill>
                  <a:srgbClr val="1B1B27"/>
                </a:solidFill>
                <a:latin typeface="Roboto Bold" pitchFamily="34" charset="0"/>
                <a:ea typeface="Roboto Bold" pitchFamily="34" charset="-122"/>
                <a:cs typeface="Roboto Bold" pitchFamily="34" charset="-120"/>
                <a:hlinkClick r:id="rId6">
                  <a:extLst>
                    <a:ext uri="{A12FA001-AC4F-418D-AE19-62706E023703}">
                      <ahyp:hlinkClr xmlns:ahyp="http://schemas.microsoft.com/office/drawing/2018/hyperlinkcolor" val="tx"/>
                    </a:ext>
                  </a:extLst>
                </a:hlinkClick>
              </a:rPr>
              <a:t>Google Dataset Search</a:t>
            </a:r>
            <a:r>
              <a:rPr lang="en-US" sz="700" dirty="0">
                <a:solidFill>
                  <a:srgbClr val="3C3939"/>
                </a:solidFill>
                <a:latin typeface="Roboto" pitchFamily="34" charset="0"/>
                <a:ea typeface="Roboto" pitchFamily="34" charset="-122"/>
                <a:cs typeface="Roboto" pitchFamily="34" charset="-120"/>
              </a:rPr>
              <a:t> ·           </a:t>
            </a:r>
            <a:r>
              <a:rPr lang="en-US" sz="700" b="1" u="sng" dirty="0">
                <a:solidFill>
                  <a:srgbClr val="1B1B27"/>
                </a:solidFill>
                <a:latin typeface="Roboto Bold" pitchFamily="34" charset="0"/>
                <a:ea typeface="Roboto Bold" pitchFamily="34" charset="-122"/>
                <a:cs typeface="Roboto Bold" pitchFamily="34" charset="-120"/>
                <a:hlinkClick r:id="rId7">
                  <a:extLst>
                    <a:ext uri="{A12FA001-AC4F-418D-AE19-62706E023703}">
                      <ahyp:hlinkClr xmlns:ahyp="http://schemas.microsoft.com/office/drawing/2018/hyperlinkcolor" val="tx"/>
                    </a:ext>
                  </a:extLst>
                </a:hlinkClick>
              </a:rPr>
              <a:t>Data.world Open Data</a:t>
            </a:r>
            <a:r>
              <a:rPr lang="en-US" sz="700" dirty="0">
                <a:solidFill>
                  <a:srgbClr val="3C3939"/>
                </a:solidFill>
                <a:latin typeface="Roboto" pitchFamily="34" charset="0"/>
                <a:ea typeface="Roboto" pitchFamily="34" charset="-122"/>
                <a:cs typeface="Roboto" pitchFamily="34" charset="-120"/>
              </a:rPr>
              <a:t>         </a:t>
            </a:r>
            <a:endParaRPr lang="en-US" sz="700" dirty="0"/>
          </a:p>
        </p:txBody>
      </p:sp>
      <p:sp>
        <p:nvSpPr>
          <p:cNvPr id="29" name="TextBox 28">
            <a:extLst>
              <a:ext uri="{FF2B5EF4-FFF2-40B4-BE49-F238E27FC236}">
                <a16:creationId xmlns:a16="http://schemas.microsoft.com/office/drawing/2014/main" id="{52428E15-9963-3972-4F26-C5FE18449E26}"/>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30" name="TextBox 29">
            <a:extLst>
              <a:ext uri="{FF2B5EF4-FFF2-40B4-BE49-F238E27FC236}">
                <a16:creationId xmlns:a16="http://schemas.microsoft.com/office/drawing/2014/main" id="{20C8FAA8-BC2C-2E70-67A8-B610AA027DE6}"/>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61475" y="607913"/>
            <a:ext cx="305288" cy="116582"/>
          </a:xfrm>
          <a:prstGeom prst="roundRect">
            <a:avLst>
              <a:gd name="adj" fmla="val 22131"/>
            </a:avLst>
          </a:prstGeom>
          <a:solidFill>
            <a:srgbClr val="E1E1EA"/>
          </a:solidFill>
          <a:ln/>
        </p:spPr>
        <p:txBody>
          <a:bodyPr/>
          <a:lstStyle/>
          <a:p>
            <a:endParaRPr lang="en-US"/>
          </a:p>
        </p:txBody>
      </p:sp>
      <p:sp>
        <p:nvSpPr>
          <p:cNvPr id="3" name="Text 1"/>
          <p:cNvSpPr/>
          <p:nvPr/>
        </p:nvSpPr>
        <p:spPr>
          <a:xfrm>
            <a:off x="707511" y="630932"/>
            <a:ext cx="822801" cy="70545"/>
          </a:xfrm>
          <a:prstGeom prst="rect">
            <a:avLst/>
          </a:prstGeom>
          <a:noFill/>
          <a:ln/>
        </p:spPr>
        <p:txBody>
          <a:bodyPr wrap="none" lIns="0" tIns="0" rIns="0" bIns="0" rtlCol="0" anchor="t"/>
          <a:lstStyle/>
          <a:p>
            <a:pPr marL="0" indent="0" algn="l">
              <a:lnSpc>
                <a:spcPct val="96000"/>
              </a:lnSpc>
              <a:buNone/>
            </a:pPr>
            <a:r>
              <a:rPr lang="en-US" sz="450" dirty="0">
                <a:solidFill>
                  <a:srgbClr val="3C3939"/>
                </a:solidFill>
                <a:latin typeface="Roboto" pitchFamily="34" charset="0"/>
                <a:ea typeface="Roboto" pitchFamily="34" charset="-122"/>
                <a:cs typeface="Roboto" pitchFamily="34" charset="-120"/>
              </a:rPr>
              <a:t>HOUR 3</a:t>
            </a:r>
            <a:endParaRPr lang="en-US" sz="450" dirty="0"/>
          </a:p>
        </p:txBody>
      </p:sp>
      <p:sp>
        <p:nvSpPr>
          <p:cNvPr id="4" name="Text 2"/>
          <p:cNvSpPr/>
          <p:nvPr/>
        </p:nvSpPr>
        <p:spPr>
          <a:xfrm>
            <a:off x="661475" y="736898"/>
            <a:ext cx="10868745" cy="239911"/>
          </a:xfrm>
          <a:prstGeom prst="rect">
            <a:avLst/>
          </a:prstGeom>
          <a:noFill/>
          <a:ln/>
        </p:spPr>
        <p:txBody>
          <a:bodyPr wrap="none" lIns="0" tIns="0" rIns="0" bIns="0" rtlCol="0" anchor="t"/>
          <a:lstStyle/>
          <a:p>
            <a:pPr marL="0" indent="0" algn="l">
              <a:lnSpc>
                <a:spcPct val="104000"/>
              </a:lnSpc>
              <a:buNone/>
            </a:pPr>
            <a:r>
              <a:rPr lang="en-US" sz="1500" b="1" dirty="0">
                <a:solidFill>
                  <a:srgbClr val="1B1B27"/>
                </a:solidFill>
                <a:latin typeface="Raleway" pitchFamily="34" charset="0"/>
                <a:ea typeface="Raleway" pitchFamily="34" charset="-122"/>
                <a:cs typeface="Raleway" pitchFamily="34" charset="-120"/>
              </a:rPr>
              <a:t>Data Visualization with AI</a:t>
            </a:r>
            <a:endParaRPr lang="en-US" sz="1500" b="1" dirty="0"/>
          </a:p>
        </p:txBody>
      </p:sp>
      <p:sp>
        <p:nvSpPr>
          <p:cNvPr id="5" name="Text 3"/>
          <p:cNvSpPr/>
          <p:nvPr/>
        </p:nvSpPr>
        <p:spPr>
          <a:xfrm>
            <a:off x="1609089" y="1061839"/>
            <a:ext cx="3519598" cy="253405"/>
          </a:xfrm>
          <a:prstGeom prst="rect">
            <a:avLst/>
          </a:prstGeom>
          <a:noFill/>
          <a:ln/>
        </p:spPr>
        <p:txBody>
          <a:bodyPr wrap="none" lIns="0" tIns="0" rIns="0" bIns="0" rtlCol="0" anchor="t"/>
          <a:lstStyle/>
          <a:p>
            <a:pPr marL="0" indent="0" algn="ctr">
              <a:lnSpc>
                <a:spcPct val="83000"/>
              </a:lnSpc>
              <a:buNone/>
            </a:pPr>
            <a:r>
              <a:rPr lang="en-US" sz="1950" dirty="0">
                <a:solidFill>
                  <a:srgbClr val="3C3939"/>
                </a:solidFill>
                <a:latin typeface="Raleway" pitchFamily="34" charset="0"/>
                <a:ea typeface="Raleway" pitchFamily="34" charset="-122"/>
                <a:cs typeface="Raleway" pitchFamily="34" charset="-120"/>
              </a:rPr>
              <a:t>60,000x</a:t>
            </a:r>
            <a:endParaRPr lang="en-US" sz="1950" dirty="0"/>
          </a:p>
        </p:txBody>
      </p:sp>
      <p:sp>
        <p:nvSpPr>
          <p:cNvPr id="6" name="Text 4"/>
          <p:cNvSpPr/>
          <p:nvPr/>
        </p:nvSpPr>
        <p:spPr>
          <a:xfrm>
            <a:off x="661475" y="1376859"/>
            <a:ext cx="5414827" cy="119856"/>
          </a:xfrm>
          <a:prstGeom prst="rect">
            <a:avLst/>
          </a:prstGeom>
          <a:noFill/>
          <a:ln/>
        </p:spPr>
        <p:txBody>
          <a:bodyPr wrap="none" lIns="0" tIns="0" rIns="0" bIns="0" rtlCol="0" anchor="t"/>
          <a:lstStyle/>
          <a:p>
            <a:pPr marL="0" indent="0" algn="ctr">
              <a:lnSpc>
                <a:spcPct val="104000"/>
              </a:lnSpc>
              <a:buNone/>
            </a:pPr>
            <a:r>
              <a:rPr lang="en-US" sz="750" dirty="0">
                <a:solidFill>
                  <a:srgbClr val="3C3939"/>
                </a:solidFill>
                <a:latin typeface="Raleway" pitchFamily="34" charset="0"/>
                <a:ea typeface="Raleway" pitchFamily="34" charset="-122"/>
                <a:cs typeface="Raleway" pitchFamily="34" charset="-120"/>
              </a:rPr>
              <a:t>Faster Processing</a:t>
            </a:r>
            <a:endParaRPr lang="en-US" sz="750" dirty="0"/>
          </a:p>
        </p:txBody>
      </p:sp>
      <p:sp>
        <p:nvSpPr>
          <p:cNvPr id="7" name="Text 5"/>
          <p:cNvSpPr/>
          <p:nvPr/>
        </p:nvSpPr>
        <p:spPr>
          <a:xfrm>
            <a:off x="661475" y="1515368"/>
            <a:ext cx="5414827" cy="107851"/>
          </a:xfrm>
          <a:prstGeom prst="rect">
            <a:avLst/>
          </a:prstGeom>
          <a:noFill/>
          <a:ln/>
        </p:spPr>
        <p:txBody>
          <a:bodyPr wrap="none" lIns="0" tIns="0" rIns="0" bIns="0" rtlCol="0" anchor="t"/>
          <a:lstStyle/>
          <a:p>
            <a:pPr marL="0" indent="0" algn="ctr">
              <a:lnSpc>
                <a:spcPct val="94000"/>
              </a:lnSpc>
              <a:buNone/>
            </a:pPr>
            <a:r>
              <a:rPr lang="en-US" sz="750" dirty="0">
                <a:solidFill>
                  <a:srgbClr val="3C3939"/>
                </a:solidFill>
                <a:latin typeface="Roboto" pitchFamily="34" charset="0"/>
                <a:ea typeface="Roboto" pitchFamily="34" charset="-122"/>
                <a:cs typeface="Roboto" pitchFamily="34" charset="-120"/>
              </a:rPr>
              <a:t>People understand visual patterns far faster than dense text tables.</a:t>
            </a:r>
            <a:endParaRPr lang="en-US" sz="750" dirty="0"/>
          </a:p>
        </p:txBody>
      </p:sp>
      <p:sp>
        <p:nvSpPr>
          <p:cNvPr id="8" name="Text 6"/>
          <p:cNvSpPr/>
          <p:nvPr/>
        </p:nvSpPr>
        <p:spPr>
          <a:xfrm>
            <a:off x="7062908" y="1061839"/>
            <a:ext cx="3519697" cy="253405"/>
          </a:xfrm>
          <a:prstGeom prst="rect">
            <a:avLst/>
          </a:prstGeom>
          <a:noFill/>
          <a:ln/>
        </p:spPr>
        <p:txBody>
          <a:bodyPr wrap="none" lIns="0" tIns="0" rIns="0" bIns="0" rtlCol="0" anchor="t"/>
          <a:lstStyle/>
          <a:p>
            <a:pPr marL="0" indent="0" algn="ctr">
              <a:lnSpc>
                <a:spcPct val="83000"/>
              </a:lnSpc>
              <a:buNone/>
            </a:pPr>
            <a:r>
              <a:rPr lang="en-US" sz="1950" dirty="0">
                <a:solidFill>
                  <a:srgbClr val="3C3939"/>
                </a:solidFill>
                <a:latin typeface="Raleway" pitchFamily="34" charset="0"/>
                <a:ea typeface="Raleway" pitchFamily="34" charset="-122"/>
                <a:cs typeface="Raleway" pitchFamily="34" charset="-120"/>
              </a:rPr>
              <a:t>65%</a:t>
            </a:r>
            <a:endParaRPr lang="en-US" sz="1950" dirty="0"/>
          </a:p>
        </p:txBody>
      </p:sp>
      <p:sp>
        <p:nvSpPr>
          <p:cNvPr id="9" name="Text 7"/>
          <p:cNvSpPr/>
          <p:nvPr/>
        </p:nvSpPr>
        <p:spPr>
          <a:xfrm>
            <a:off x="6115294" y="1376859"/>
            <a:ext cx="5414926" cy="119856"/>
          </a:xfrm>
          <a:prstGeom prst="rect">
            <a:avLst/>
          </a:prstGeom>
          <a:noFill/>
          <a:ln/>
        </p:spPr>
        <p:txBody>
          <a:bodyPr wrap="none" lIns="0" tIns="0" rIns="0" bIns="0" rtlCol="0" anchor="t"/>
          <a:lstStyle/>
          <a:p>
            <a:pPr marL="0" indent="0" algn="ctr">
              <a:lnSpc>
                <a:spcPct val="104000"/>
              </a:lnSpc>
              <a:buNone/>
            </a:pPr>
            <a:r>
              <a:rPr lang="en-US" sz="750" dirty="0">
                <a:solidFill>
                  <a:srgbClr val="3C3939"/>
                </a:solidFill>
                <a:latin typeface="Raleway" pitchFamily="34" charset="0"/>
                <a:ea typeface="Raleway" pitchFamily="34" charset="-122"/>
                <a:cs typeface="Raleway" pitchFamily="34" charset="-120"/>
              </a:rPr>
              <a:t>Visual Learners</a:t>
            </a:r>
            <a:endParaRPr lang="en-US" sz="750" dirty="0"/>
          </a:p>
        </p:txBody>
      </p:sp>
      <p:sp>
        <p:nvSpPr>
          <p:cNvPr id="10" name="Text 8"/>
          <p:cNvSpPr/>
          <p:nvPr/>
        </p:nvSpPr>
        <p:spPr>
          <a:xfrm>
            <a:off x="6115294" y="1515368"/>
            <a:ext cx="5414926" cy="107851"/>
          </a:xfrm>
          <a:prstGeom prst="rect">
            <a:avLst/>
          </a:prstGeom>
          <a:noFill/>
          <a:ln/>
        </p:spPr>
        <p:txBody>
          <a:bodyPr wrap="none" lIns="0" tIns="0" rIns="0" bIns="0" rtlCol="0" anchor="t"/>
          <a:lstStyle/>
          <a:p>
            <a:pPr marL="0" indent="0" algn="ctr">
              <a:lnSpc>
                <a:spcPct val="94000"/>
              </a:lnSpc>
              <a:buNone/>
            </a:pPr>
            <a:r>
              <a:rPr lang="en-US" sz="750" dirty="0">
                <a:solidFill>
                  <a:srgbClr val="3C3939"/>
                </a:solidFill>
                <a:latin typeface="Roboto" pitchFamily="34" charset="0"/>
                <a:ea typeface="Roboto" pitchFamily="34" charset="-122"/>
                <a:cs typeface="Roboto" pitchFamily="34" charset="-120"/>
              </a:rPr>
              <a:t>Charts, dashboards, and maps make insights easier to remember and explain.</a:t>
            </a:r>
            <a:endParaRPr lang="en-US" sz="750" dirty="0"/>
          </a:p>
        </p:txBody>
      </p:sp>
      <p:sp>
        <p:nvSpPr>
          <p:cNvPr id="11" name="Text 9"/>
          <p:cNvSpPr/>
          <p:nvPr/>
        </p:nvSpPr>
        <p:spPr>
          <a:xfrm>
            <a:off x="1609089" y="1723827"/>
            <a:ext cx="3519598" cy="253405"/>
          </a:xfrm>
          <a:prstGeom prst="rect">
            <a:avLst/>
          </a:prstGeom>
          <a:noFill/>
          <a:ln/>
        </p:spPr>
        <p:txBody>
          <a:bodyPr wrap="none" lIns="0" tIns="0" rIns="0" bIns="0" rtlCol="0" anchor="t"/>
          <a:lstStyle/>
          <a:p>
            <a:pPr marL="0" indent="0" algn="ctr">
              <a:lnSpc>
                <a:spcPct val="83000"/>
              </a:lnSpc>
              <a:buNone/>
            </a:pPr>
            <a:r>
              <a:rPr lang="en-US" sz="1950" dirty="0">
                <a:solidFill>
                  <a:srgbClr val="3C3939"/>
                </a:solidFill>
                <a:latin typeface="Raleway" pitchFamily="34" charset="0"/>
                <a:ea typeface="Raleway" pitchFamily="34" charset="-122"/>
                <a:cs typeface="Raleway" pitchFamily="34" charset="-120"/>
              </a:rPr>
              <a:t>3x</a:t>
            </a:r>
            <a:endParaRPr lang="en-US" sz="1950" dirty="0"/>
          </a:p>
        </p:txBody>
      </p:sp>
      <p:sp>
        <p:nvSpPr>
          <p:cNvPr id="12" name="Text 10"/>
          <p:cNvSpPr/>
          <p:nvPr/>
        </p:nvSpPr>
        <p:spPr>
          <a:xfrm>
            <a:off x="661475" y="2038846"/>
            <a:ext cx="5414827" cy="119856"/>
          </a:xfrm>
          <a:prstGeom prst="rect">
            <a:avLst/>
          </a:prstGeom>
          <a:noFill/>
          <a:ln/>
        </p:spPr>
        <p:txBody>
          <a:bodyPr wrap="none" lIns="0" tIns="0" rIns="0" bIns="0" rtlCol="0" anchor="t"/>
          <a:lstStyle/>
          <a:p>
            <a:pPr marL="0" indent="0" algn="ctr">
              <a:lnSpc>
                <a:spcPct val="104000"/>
              </a:lnSpc>
              <a:buNone/>
            </a:pPr>
            <a:r>
              <a:rPr lang="en-US" sz="750" dirty="0">
                <a:solidFill>
                  <a:srgbClr val="3C3939"/>
                </a:solidFill>
                <a:latin typeface="Raleway" pitchFamily="34" charset="0"/>
                <a:ea typeface="Raleway" pitchFamily="34" charset="-122"/>
                <a:cs typeface="Raleway" pitchFamily="34" charset="-120"/>
              </a:rPr>
              <a:t>Faster Decisions</a:t>
            </a:r>
            <a:endParaRPr lang="en-US" sz="750" dirty="0"/>
          </a:p>
        </p:txBody>
      </p:sp>
      <p:sp>
        <p:nvSpPr>
          <p:cNvPr id="13" name="Text 11"/>
          <p:cNvSpPr/>
          <p:nvPr/>
        </p:nvSpPr>
        <p:spPr>
          <a:xfrm>
            <a:off x="661475" y="2177355"/>
            <a:ext cx="5414827" cy="107851"/>
          </a:xfrm>
          <a:prstGeom prst="rect">
            <a:avLst/>
          </a:prstGeom>
          <a:noFill/>
          <a:ln/>
        </p:spPr>
        <p:txBody>
          <a:bodyPr wrap="none" lIns="0" tIns="0" rIns="0" bIns="0" rtlCol="0" anchor="t"/>
          <a:lstStyle/>
          <a:p>
            <a:pPr marL="0" indent="0" algn="ctr">
              <a:lnSpc>
                <a:spcPct val="94000"/>
              </a:lnSpc>
              <a:buNone/>
            </a:pPr>
            <a:r>
              <a:rPr lang="en-US" sz="750" dirty="0">
                <a:solidFill>
                  <a:srgbClr val="3C3939"/>
                </a:solidFill>
                <a:latin typeface="Roboto" pitchFamily="34" charset="0"/>
                <a:ea typeface="Roboto" pitchFamily="34" charset="-122"/>
                <a:cs typeface="Roboto" pitchFamily="34" charset="-120"/>
              </a:rPr>
              <a:t>Clear visuals help teams spot trends, outliers, and next steps more quickly.</a:t>
            </a:r>
            <a:endParaRPr lang="en-US" sz="750" dirty="0"/>
          </a:p>
        </p:txBody>
      </p:sp>
      <p:sp>
        <p:nvSpPr>
          <p:cNvPr id="14" name="Text 12"/>
          <p:cNvSpPr/>
          <p:nvPr/>
        </p:nvSpPr>
        <p:spPr>
          <a:xfrm>
            <a:off x="7062908" y="1723827"/>
            <a:ext cx="3519697" cy="253405"/>
          </a:xfrm>
          <a:prstGeom prst="rect">
            <a:avLst/>
          </a:prstGeom>
          <a:noFill/>
          <a:ln/>
        </p:spPr>
        <p:txBody>
          <a:bodyPr wrap="none" lIns="0" tIns="0" rIns="0" bIns="0" rtlCol="0" anchor="t"/>
          <a:lstStyle/>
          <a:p>
            <a:pPr marL="0" indent="0" algn="ctr">
              <a:lnSpc>
                <a:spcPct val="83000"/>
              </a:lnSpc>
              <a:buNone/>
            </a:pPr>
            <a:r>
              <a:rPr lang="en-US" sz="1950" dirty="0">
                <a:solidFill>
                  <a:srgbClr val="3C3939"/>
                </a:solidFill>
                <a:latin typeface="Raleway" pitchFamily="34" charset="0"/>
                <a:ea typeface="Raleway" pitchFamily="34" charset="-122"/>
                <a:cs typeface="Raleway" pitchFamily="34" charset="-120"/>
              </a:rPr>
              <a:t>10 min</a:t>
            </a:r>
            <a:endParaRPr lang="en-US" sz="1950" dirty="0"/>
          </a:p>
        </p:txBody>
      </p:sp>
      <p:sp>
        <p:nvSpPr>
          <p:cNvPr id="15" name="Text 13"/>
          <p:cNvSpPr/>
          <p:nvPr/>
        </p:nvSpPr>
        <p:spPr>
          <a:xfrm>
            <a:off x="6115294" y="2038846"/>
            <a:ext cx="5414926" cy="119856"/>
          </a:xfrm>
          <a:prstGeom prst="rect">
            <a:avLst/>
          </a:prstGeom>
          <a:noFill/>
          <a:ln/>
        </p:spPr>
        <p:txBody>
          <a:bodyPr wrap="none" lIns="0" tIns="0" rIns="0" bIns="0" rtlCol="0" anchor="t"/>
          <a:lstStyle/>
          <a:p>
            <a:pPr marL="0" indent="0" algn="ctr">
              <a:lnSpc>
                <a:spcPct val="104000"/>
              </a:lnSpc>
              <a:buNone/>
            </a:pPr>
            <a:r>
              <a:rPr lang="en-US" sz="750" dirty="0">
                <a:solidFill>
                  <a:srgbClr val="3C3939"/>
                </a:solidFill>
                <a:latin typeface="Raleway" pitchFamily="34" charset="0"/>
                <a:ea typeface="Raleway" pitchFamily="34" charset="-122"/>
                <a:cs typeface="Raleway" pitchFamily="34" charset="-120"/>
              </a:rPr>
              <a:t>Dashboard Time</a:t>
            </a:r>
            <a:endParaRPr lang="en-US" sz="750" dirty="0"/>
          </a:p>
        </p:txBody>
      </p:sp>
      <p:sp>
        <p:nvSpPr>
          <p:cNvPr id="16" name="Text 14"/>
          <p:cNvSpPr/>
          <p:nvPr/>
        </p:nvSpPr>
        <p:spPr>
          <a:xfrm>
            <a:off x="6115294" y="2177355"/>
            <a:ext cx="5414926" cy="107851"/>
          </a:xfrm>
          <a:prstGeom prst="rect">
            <a:avLst/>
          </a:prstGeom>
          <a:noFill/>
          <a:ln/>
        </p:spPr>
        <p:txBody>
          <a:bodyPr wrap="none" lIns="0" tIns="0" rIns="0" bIns="0" rtlCol="0" anchor="t"/>
          <a:lstStyle/>
          <a:p>
            <a:pPr marL="0" indent="0" algn="ctr">
              <a:lnSpc>
                <a:spcPct val="94000"/>
              </a:lnSpc>
              <a:buNone/>
            </a:pPr>
            <a:r>
              <a:rPr lang="en-US" sz="750" dirty="0">
                <a:solidFill>
                  <a:srgbClr val="3C3939"/>
                </a:solidFill>
                <a:latin typeface="Roboto" pitchFamily="34" charset="0"/>
                <a:ea typeface="Roboto" pitchFamily="34" charset="-122"/>
                <a:cs typeface="Roboto" pitchFamily="34" charset="-120"/>
              </a:rPr>
              <a:t>AI can turn raw data into a working dashboard in minutes instead of hours.</a:t>
            </a:r>
            <a:endParaRPr lang="en-US" sz="750" dirty="0"/>
          </a:p>
        </p:txBody>
      </p:sp>
      <p:sp>
        <p:nvSpPr>
          <p:cNvPr id="17" name="Text 15"/>
          <p:cNvSpPr/>
          <p:nvPr/>
        </p:nvSpPr>
        <p:spPr>
          <a:xfrm>
            <a:off x="661475" y="2331938"/>
            <a:ext cx="10868745" cy="191988"/>
          </a:xfrm>
          <a:prstGeom prst="rect">
            <a:avLst/>
          </a:prstGeom>
          <a:noFill/>
          <a:ln/>
        </p:spPr>
        <p:txBody>
          <a:bodyPr wrap="none" lIns="0" tIns="0" rIns="0" bIns="0" rtlCol="0" anchor="t"/>
          <a:lstStyle/>
          <a:p>
            <a:pPr marL="0" indent="0" algn="l">
              <a:lnSpc>
                <a:spcPct val="104000"/>
              </a:lnSpc>
              <a:buNone/>
            </a:pPr>
            <a:r>
              <a:rPr lang="en-US" sz="1200" b="1" dirty="0">
                <a:solidFill>
                  <a:srgbClr val="1B1B27"/>
                </a:solidFill>
                <a:latin typeface="Raleway" pitchFamily="34" charset="0"/>
                <a:ea typeface="Raleway" pitchFamily="34" charset="-122"/>
                <a:cs typeface="Raleway" pitchFamily="34" charset="-120"/>
              </a:rPr>
              <a:t>What AI can create for you</a:t>
            </a:r>
            <a:endParaRPr lang="en-US" sz="1200" b="1" dirty="0"/>
          </a:p>
        </p:txBody>
      </p:sp>
      <p:sp>
        <p:nvSpPr>
          <p:cNvPr id="18" name="Text 16"/>
          <p:cNvSpPr/>
          <p:nvPr/>
        </p:nvSpPr>
        <p:spPr>
          <a:xfrm>
            <a:off x="661475" y="2570659"/>
            <a:ext cx="10868745" cy="378023"/>
          </a:xfrm>
          <a:prstGeom prst="rect">
            <a:avLst/>
          </a:prstGeom>
          <a:noFill/>
          <a:ln/>
        </p:spPr>
        <p:txBody>
          <a:bodyPr wrap="square" lIns="0" tIns="0" rIns="0" bIns="0" rtlCol="0" anchor="t">
            <a:normAutofit/>
          </a:bodyPr>
          <a:lstStyle/>
          <a:p>
            <a:pPr marL="121920" indent="-121920" algn="l">
              <a:lnSpc>
                <a:spcPct val="94000"/>
              </a:lnSpc>
              <a:buSzPct val="100000"/>
              <a:buChar char="•"/>
            </a:pPr>
            <a:r>
              <a:rPr lang="en-US" sz="600" dirty="0">
                <a:solidFill>
                  <a:srgbClr val="3C3939"/>
                </a:solidFill>
                <a:latin typeface="Roboto" pitchFamily="34" charset="0"/>
                <a:ea typeface="Roboto" pitchFamily="34" charset="-122"/>
                <a:cs typeface="Roboto" pitchFamily="34" charset="-120"/>
              </a:rPr>
              <a:t>Trend charts for revenue, traffic, usage, or performance over time</a:t>
            </a:r>
            <a:endParaRPr lang="en-US" sz="600" dirty="0"/>
          </a:p>
          <a:p>
            <a:pPr marL="121920" indent="-121920" algn="l">
              <a:lnSpc>
                <a:spcPct val="94000"/>
              </a:lnSpc>
              <a:buSzPct val="100000"/>
              <a:buChar char="•"/>
            </a:pPr>
            <a:r>
              <a:rPr lang="en-US" sz="600" dirty="0">
                <a:solidFill>
                  <a:srgbClr val="3C3939"/>
                </a:solidFill>
                <a:latin typeface="Roboto" pitchFamily="34" charset="0"/>
                <a:ea typeface="Roboto" pitchFamily="34" charset="-122"/>
                <a:cs typeface="Roboto" pitchFamily="34" charset="-120"/>
              </a:rPr>
              <a:t>Comparison charts for top products, categories, regions, or teams</a:t>
            </a:r>
            <a:endParaRPr lang="en-US" sz="600" dirty="0"/>
          </a:p>
          <a:p>
            <a:pPr marL="121920" indent="-121920" algn="l">
              <a:lnSpc>
                <a:spcPct val="94000"/>
              </a:lnSpc>
              <a:buSzPct val="100000"/>
              <a:buChar char="•"/>
            </a:pPr>
            <a:r>
              <a:rPr lang="en-US" sz="600" dirty="0">
                <a:solidFill>
                  <a:srgbClr val="3C3939"/>
                </a:solidFill>
                <a:latin typeface="Roboto" pitchFamily="34" charset="0"/>
                <a:ea typeface="Roboto" pitchFamily="34" charset="-122"/>
                <a:cs typeface="Roboto" pitchFamily="34" charset="-120"/>
              </a:rPr>
              <a:t>Breakdown charts for budget, funnel stages, or customer segments</a:t>
            </a:r>
            <a:endParaRPr lang="en-US" sz="600" dirty="0"/>
          </a:p>
          <a:p>
            <a:pPr marL="121920" indent="-121920" algn="l">
              <a:lnSpc>
                <a:spcPct val="94000"/>
              </a:lnSpc>
              <a:buSzPct val="100000"/>
              <a:buChar char="•"/>
            </a:pPr>
            <a:r>
              <a:rPr lang="en-US" sz="600" dirty="0">
                <a:solidFill>
                  <a:srgbClr val="3C3939"/>
                </a:solidFill>
                <a:latin typeface="Roboto" pitchFamily="34" charset="0"/>
                <a:ea typeface="Roboto" pitchFamily="34" charset="-122"/>
                <a:cs typeface="Roboto" pitchFamily="34" charset="-120"/>
              </a:rPr>
              <a:t>Interactive dashboards with filters for date range, region, and channel</a:t>
            </a:r>
            <a:endParaRPr lang="en-US" sz="600" dirty="0"/>
          </a:p>
        </p:txBody>
      </p:sp>
      <p:sp>
        <p:nvSpPr>
          <p:cNvPr id="19" name="Text 17"/>
          <p:cNvSpPr/>
          <p:nvPr/>
        </p:nvSpPr>
        <p:spPr>
          <a:xfrm>
            <a:off x="661475" y="2995414"/>
            <a:ext cx="10868745" cy="191988"/>
          </a:xfrm>
          <a:prstGeom prst="rect">
            <a:avLst/>
          </a:prstGeom>
          <a:noFill/>
          <a:ln/>
        </p:spPr>
        <p:txBody>
          <a:bodyPr wrap="none" lIns="0" tIns="0" rIns="0" bIns="0" rtlCol="0" anchor="t"/>
          <a:lstStyle/>
          <a:p>
            <a:pPr marL="0" indent="0" algn="l">
              <a:lnSpc>
                <a:spcPct val="104000"/>
              </a:lnSpc>
              <a:buNone/>
            </a:pPr>
            <a:r>
              <a:rPr lang="en-US" sz="1200" b="1" dirty="0">
                <a:solidFill>
                  <a:srgbClr val="1B1B27"/>
                </a:solidFill>
                <a:latin typeface="Raleway" pitchFamily="34" charset="0"/>
                <a:ea typeface="Raleway" pitchFamily="34" charset="-122"/>
                <a:cs typeface="Raleway" pitchFamily="34" charset="-120"/>
              </a:rPr>
              <a:t>Practical prompt examples</a:t>
            </a:r>
            <a:endParaRPr lang="en-US" sz="1200" b="1" dirty="0"/>
          </a:p>
        </p:txBody>
      </p:sp>
      <p:sp>
        <p:nvSpPr>
          <p:cNvPr id="20" name="Text 18"/>
          <p:cNvSpPr/>
          <p:nvPr/>
        </p:nvSpPr>
        <p:spPr>
          <a:xfrm>
            <a:off x="661475" y="3234134"/>
            <a:ext cx="11478330" cy="107851"/>
          </a:xfrm>
          <a:prstGeom prst="rect">
            <a:avLst/>
          </a:prstGeom>
          <a:noFill/>
          <a:ln/>
        </p:spPr>
        <p:txBody>
          <a:bodyPr wrap="none" lIns="0" tIns="0" rIns="0" bIns="0" rtlCol="0" anchor="t"/>
          <a:lstStyle/>
          <a:p>
            <a:pPr marL="0" indent="0" algn="l">
              <a:lnSpc>
                <a:spcPct val="94000"/>
              </a:lnSpc>
              <a:buNone/>
            </a:pPr>
            <a:r>
              <a:rPr lang="en-US" sz="750" dirty="0">
                <a:solidFill>
                  <a:srgbClr val="3C3939"/>
                </a:solidFill>
                <a:latin typeface="Roboto" pitchFamily="34" charset="0"/>
                <a:ea typeface="Roboto" pitchFamily="34" charset="-122"/>
                <a:cs typeface="Roboto" pitchFamily="34" charset="-120"/>
              </a:rPr>
              <a:t>Use prompts that name the chart type, the metric, and the audience.</a:t>
            </a:r>
            <a:endParaRPr lang="en-US" sz="750" dirty="0"/>
          </a:p>
        </p:txBody>
      </p:sp>
      <p:sp>
        <p:nvSpPr>
          <p:cNvPr id="21" name="Text 19"/>
          <p:cNvSpPr/>
          <p:nvPr/>
        </p:nvSpPr>
        <p:spPr>
          <a:xfrm>
            <a:off x="661475" y="3377009"/>
            <a:ext cx="10868745" cy="378023"/>
          </a:xfrm>
          <a:prstGeom prst="rect">
            <a:avLst/>
          </a:prstGeom>
          <a:noFill/>
          <a:ln/>
        </p:spPr>
        <p:txBody>
          <a:bodyPr wrap="square" lIns="0" tIns="0" rIns="0" bIns="0" rtlCol="0" anchor="t">
            <a:normAutofit/>
          </a:bodyPr>
          <a:lstStyle/>
          <a:p>
            <a:pPr marL="121920" indent="-121920" algn="l">
              <a:lnSpc>
                <a:spcPct val="94000"/>
              </a:lnSpc>
              <a:buSzPct val="100000"/>
              <a:buChar char="•"/>
            </a:pPr>
            <a:r>
              <a:rPr lang="en-US" sz="600" b="1" dirty="0">
                <a:solidFill>
                  <a:srgbClr val="3C3939"/>
                </a:solidFill>
                <a:latin typeface="Roboto Bold" pitchFamily="34" charset="0"/>
                <a:ea typeface="Roboto Bold" pitchFamily="34" charset="-122"/>
                <a:cs typeface="Roboto Bold" pitchFamily="34" charset="-120"/>
              </a:rPr>
              <a:t>Sales review:</a:t>
            </a:r>
            <a:r>
              <a:rPr lang="en-US" sz="600" dirty="0">
                <a:solidFill>
                  <a:srgbClr val="3C3939"/>
                </a:solidFill>
                <a:latin typeface="Roboto" pitchFamily="34" charset="0"/>
                <a:ea typeface="Roboto" pitchFamily="34" charset="-122"/>
                <a:cs typeface="Roboto" pitchFamily="34" charset="-120"/>
              </a:rPr>
              <a:t> "Create a line chart showing monthly revenue by region for the last 12 months."</a:t>
            </a:r>
            <a:endParaRPr lang="en-US" sz="600" dirty="0"/>
          </a:p>
          <a:p>
            <a:pPr marL="121920" indent="-121920" algn="l">
              <a:lnSpc>
                <a:spcPct val="94000"/>
              </a:lnSpc>
              <a:buSzPct val="100000"/>
              <a:buChar char="•"/>
            </a:pPr>
            <a:r>
              <a:rPr lang="en-US" sz="600" b="1" dirty="0">
                <a:solidFill>
                  <a:srgbClr val="3C3939"/>
                </a:solidFill>
                <a:latin typeface="Roboto Bold" pitchFamily="34" charset="0"/>
                <a:ea typeface="Roboto Bold" pitchFamily="34" charset="-122"/>
                <a:cs typeface="Roboto Bold" pitchFamily="34" charset="-120"/>
              </a:rPr>
              <a:t>Marketing analysis:</a:t>
            </a:r>
            <a:r>
              <a:rPr lang="en-US" sz="600" dirty="0">
                <a:solidFill>
                  <a:srgbClr val="3C3939"/>
                </a:solidFill>
                <a:latin typeface="Roboto" pitchFamily="34" charset="0"/>
                <a:ea typeface="Roboto" pitchFamily="34" charset="-122"/>
                <a:cs typeface="Roboto" pitchFamily="34" charset="-120"/>
              </a:rPr>
              <a:t> "Build a dashboard with conversion rate, cost per acquisition, and campaign spend."</a:t>
            </a:r>
            <a:endParaRPr lang="en-US" sz="600" dirty="0"/>
          </a:p>
          <a:p>
            <a:pPr marL="121920" indent="-121920" algn="l">
              <a:lnSpc>
                <a:spcPct val="94000"/>
              </a:lnSpc>
              <a:buSzPct val="100000"/>
              <a:buChar char="•"/>
            </a:pPr>
            <a:r>
              <a:rPr lang="en-US" sz="600" b="1" dirty="0">
                <a:solidFill>
                  <a:srgbClr val="3C3939"/>
                </a:solidFill>
                <a:latin typeface="Roboto Bold" pitchFamily="34" charset="0"/>
                <a:ea typeface="Roboto Bold" pitchFamily="34" charset="-122"/>
                <a:cs typeface="Roboto Bold" pitchFamily="34" charset="-120"/>
              </a:rPr>
              <a:t>Product insights:</a:t>
            </a:r>
            <a:r>
              <a:rPr lang="en-US" sz="600" dirty="0">
                <a:solidFill>
                  <a:srgbClr val="3C3939"/>
                </a:solidFill>
                <a:latin typeface="Roboto" pitchFamily="34" charset="0"/>
                <a:ea typeface="Roboto" pitchFamily="34" charset="-122"/>
                <a:cs typeface="Roboto" pitchFamily="34" charset="-120"/>
              </a:rPr>
              <a:t> "Show the top 5 features by adoption, with a filter for plan type."</a:t>
            </a:r>
            <a:endParaRPr lang="en-US" sz="600" dirty="0"/>
          </a:p>
          <a:p>
            <a:pPr marL="121920" indent="-121920" algn="l">
              <a:lnSpc>
                <a:spcPct val="94000"/>
              </a:lnSpc>
              <a:buSzPct val="100000"/>
              <a:buChar char="•"/>
            </a:pPr>
            <a:r>
              <a:rPr lang="en-US" sz="600" b="1" dirty="0">
                <a:solidFill>
                  <a:srgbClr val="3C3939"/>
                </a:solidFill>
                <a:latin typeface="Roboto Bold" pitchFamily="34" charset="0"/>
                <a:ea typeface="Roboto Bold" pitchFamily="34" charset="-122"/>
                <a:cs typeface="Roboto Bold" pitchFamily="34" charset="-120"/>
              </a:rPr>
              <a:t>Operations report:</a:t>
            </a:r>
            <a:r>
              <a:rPr lang="en-US" sz="600" dirty="0">
                <a:solidFill>
                  <a:srgbClr val="3C3939"/>
                </a:solidFill>
                <a:latin typeface="Roboto" pitchFamily="34" charset="0"/>
                <a:ea typeface="Roboto" pitchFamily="34" charset="-122"/>
                <a:cs typeface="Roboto" pitchFamily="34" charset="-120"/>
              </a:rPr>
              <a:t> "Visualize weekly support tickets, average response time, and backlog size."</a:t>
            </a:r>
            <a:endParaRPr lang="en-US" sz="600" dirty="0"/>
          </a:p>
        </p:txBody>
      </p:sp>
      <p:sp>
        <p:nvSpPr>
          <p:cNvPr id="22" name="Text 20"/>
          <p:cNvSpPr/>
          <p:nvPr/>
        </p:nvSpPr>
        <p:spPr>
          <a:xfrm>
            <a:off x="661475" y="3801765"/>
            <a:ext cx="10868745" cy="191988"/>
          </a:xfrm>
          <a:prstGeom prst="rect">
            <a:avLst/>
          </a:prstGeom>
          <a:noFill/>
          <a:ln/>
        </p:spPr>
        <p:txBody>
          <a:bodyPr wrap="none" lIns="0" tIns="0" rIns="0" bIns="0" rtlCol="0" anchor="t"/>
          <a:lstStyle/>
          <a:p>
            <a:pPr marL="0" indent="0" algn="l">
              <a:lnSpc>
                <a:spcPct val="104000"/>
              </a:lnSpc>
              <a:buNone/>
            </a:pPr>
            <a:r>
              <a:rPr lang="en-US" sz="1200" b="1" dirty="0">
                <a:solidFill>
                  <a:srgbClr val="1B1B27"/>
                </a:solidFill>
                <a:latin typeface="Raleway" pitchFamily="34" charset="0"/>
                <a:ea typeface="Raleway" pitchFamily="34" charset="-122"/>
                <a:cs typeface="Raleway" pitchFamily="34" charset="-120"/>
              </a:rPr>
              <a:t>How to get better results</a:t>
            </a:r>
            <a:endParaRPr lang="en-US" sz="1200" b="1" dirty="0"/>
          </a:p>
        </p:txBody>
      </p:sp>
      <p:sp>
        <p:nvSpPr>
          <p:cNvPr id="23" name="Text 21"/>
          <p:cNvSpPr/>
          <p:nvPr/>
        </p:nvSpPr>
        <p:spPr>
          <a:xfrm>
            <a:off x="661475" y="4040485"/>
            <a:ext cx="10868745" cy="475258"/>
          </a:xfrm>
          <a:prstGeom prst="rect">
            <a:avLst/>
          </a:prstGeom>
          <a:noFill/>
          <a:ln/>
        </p:spPr>
        <p:txBody>
          <a:bodyPr wrap="square" lIns="0" tIns="0" rIns="0" bIns="0" rtlCol="0" anchor="t">
            <a:normAutofit/>
          </a:bodyPr>
          <a:lstStyle/>
          <a:p>
            <a:pPr marL="121920" indent="-121920" algn="l">
              <a:lnSpc>
                <a:spcPct val="94000"/>
              </a:lnSpc>
              <a:buSzPct val="100000"/>
              <a:buFont typeface="+mj-lt"/>
              <a:buAutoNum type="arabicPeriod"/>
            </a:pPr>
            <a:r>
              <a:rPr lang="en-US" sz="600" dirty="0">
                <a:solidFill>
                  <a:srgbClr val="3C3939"/>
                </a:solidFill>
                <a:latin typeface="Roboto" pitchFamily="34" charset="0"/>
                <a:ea typeface="Roboto" pitchFamily="34" charset="-122"/>
                <a:cs typeface="Roboto" pitchFamily="34" charset="-120"/>
              </a:rPr>
              <a:t>Start with a clear question, not just a dataset.</a:t>
            </a:r>
            <a:endParaRPr lang="en-US" sz="600" dirty="0"/>
          </a:p>
          <a:p>
            <a:pPr marL="121920" indent="-121920" algn="l">
              <a:lnSpc>
                <a:spcPct val="94000"/>
              </a:lnSpc>
              <a:buSzPct val="100000"/>
              <a:buFont typeface="+mj-lt"/>
              <a:buAutoNum type="arabicPeriod" startAt="2"/>
            </a:pPr>
            <a:r>
              <a:rPr lang="en-US" sz="600" dirty="0">
                <a:solidFill>
                  <a:srgbClr val="3C3939"/>
                </a:solidFill>
                <a:latin typeface="Roboto" pitchFamily="34" charset="0"/>
                <a:ea typeface="Roboto" pitchFamily="34" charset="-122"/>
                <a:cs typeface="Roboto" pitchFamily="34" charset="-120"/>
              </a:rPr>
              <a:t>Ask for the chart type that fits the story you want to tell.</a:t>
            </a:r>
            <a:endParaRPr lang="en-US" sz="600" dirty="0"/>
          </a:p>
          <a:p>
            <a:pPr marL="121920" indent="-121920" algn="l">
              <a:lnSpc>
                <a:spcPct val="94000"/>
              </a:lnSpc>
              <a:buSzPct val="100000"/>
              <a:buFont typeface="+mj-lt"/>
              <a:buAutoNum type="arabicPeriod" startAt="3"/>
            </a:pPr>
            <a:r>
              <a:rPr lang="en-US" sz="600" dirty="0">
                <a:solidFill>
                  <a:srgbClr val="3C3939"/>
                </a:solidFill>
                <a:latin typeface="Roboto" pitchFamily="34" charset="0"/>
                <a:ea typeface="Roboto" pitchFamily="34" charset="-122"/>
                <a:cs typeface="Roboto" pitchFamily="34" charset="-120"/>
              </a:rPr>
              <a:t>Specify dimensions like date, region, product, or customer segment.</a:t>
            </a:r>
            <a:endParaRPr lang="en-US" sz="600" dirty="0"/>
          </a:p>
          <a:p>
            <a:pPr marL="121920" indent="-121920" algn="l">
              <a:lnSpc>
                <a:spcPct val="94000"/>
              </a:lnSpc>
              <a:buSzPct val="100000"/>
              <a:buFont typeface="+mj-lt"/>
              <a:buAutoNum type="arabicPeriod" startAt="4"/>
            </a:pPr>
            <a:r>
              <a:rPr lang="en-US" sz="600" dirty="0">
                <a:solidFill>
                  <a:srgbClr val="3C3939"/>
                </a:solidFill>
                <a:latin typeface="Roboto" pitchFamily="34" charset="0"/>
                <a:ea typeface="Roboto" pitchFamily="34" charset="-122"/>
                <a:cs typeface="Roboto" pitchFamily="34" charset="-120"/>
              </a:rPr>
              <a:t>Request formatting details such as labels, colors, and annotations.</a:t>
            </a:r>
            <a:endParaRPr lang="en-US" sz="600" dirty="0"/>
          </a:p>
          <a:p>
            <a:pPr marL="121920" indent="-121920" algn="l">
              <a:lnSpc>
                <a:spcPct val="94000"/>
              </a:lnSpc>
              <a:buSzPct val="100000"/>
              <a:buFont typeface="+mj-lt"/>
              <a:buAutoNum type="arabicPeriod" startAt="5"/>
            </a:pPr>
            <a:r>
              <a:rPr lang="en-US" sz="600" dirty="0">
                <a:solidFill>
                  <a:srgbClr val="3C3939"/>
                </a:solidFill>
                <a:latin typeface="Roboto" pitchFamily="34" charset="0"/>
                <a:ea typeface="Roboto" pitchFamily="34" charset="-122"/>
                <a:cs typeface="Roboto" pitchFamily="34" charset="-120"/>
              </a:rPr>
              <a:t>Iterate: ask AI to simplify, highlight anomalies, or add a comparison view.</a:t>
            </a:r>
            <a:endParaRPr lang="en-US" sz="600" dirty="0"/>
          </a:p>
        </p:txBody>
      </p:sp>
      <p:sp>
        <p:nvSpPr>
          <p:cNvPr id="24" name="Text 22"/>
          <p:cNvSpPr/>
          <p:nvPr/>
        </p:nvSpPr>
        <p:spPr>
          <a:xfrm>
            <a:off x="661475" y="4562475"/>
            <a:ext cx="10868745" cy="191988"/>
          </a:xfrm>
          <a:prstGeom prst="rect">
            <a:avLst/>
          </a:prstGeom>
          <a:noFill/>
          <a:ln/>
        </p:spPr>
        <p:txBody>
          <a:bodyPr wrap="none" lIns="0" tIns="0" rIns="0" bIns="0" rtlCol="0" anchor="t"/>
          <a:lstStyle/>
          <a:p>
            <a:pPr marL="0" indent="0" algn="l">
              <a:lnSpc>
                <a:spcPct val="104000"/>
              </a:lnSpc>
              <a:buNone/>
            </a:pPr>
            <a:r>
              <a:rPr lang="en-US" sz="1200" b="1" dirty="0">
                <a:solidFill>
                  <a:srgbClr val="1B1B27"/>
                </a:solidFill>
                <a:latin typeface="Raleway" pitchFamily="34" charset="0"/>
                <a:ea typeface="Raleway" pitchFamily="34" charset="-122"/>
                <a:cs typeface="Raleway" pitchFamily="34" charset="-120"/>
              </a:rPr>
              <a:t>Example workflow</a:t>
            </a:r>
            <a:endParaRPr lang="en-US" sz="1200" b="1" dirty="0"/>
          </a:p>
        </p:txBody>
      </p:sp>
      <p:sp>
        <p:nvSpPr>
          <p:cNvPr id="25" name="Text 23"/>
          <p:cNvSpPr/>
          <p:nvPr/>
        </p:nvSpPr>
        <p:spPr>
          <a:xfrm>
            <a:off x="661475" y="4801195"/>
            <a:ext cx="11478330" cy="107851"/>
          </a:xfrm>
          <a:prstGeom prst="rect">
            <a:avLst/>
          </a:prstGeom>
          <a:noFill/>
          <a:ln/>
        </p:spPr>
        <p:txBody>
          <a:bodyPr wrap="none" lIns="0" tIns="0" rIns="0" bIns="0" rtlCol="0" anchor="t"/>
          <a:lstStyle/>
          <a:p>
            <a:pPr marL="0" indent="0" algn="l">
              <a:lnSpc>
                <a:spcPct val="94000"/>
              </a:lnSpc>
              <a:buNone/>
            </a:pPr>
            <a:r>
              <a:rPr lang="en-US" sz="750" dirty="0">
                <a:solidFill>
                  <a:srgbClr val="3C3939"/>
                </a:solidFill>
                <a:latin typeface="Roboto" pitchFamily="34" charset="0"/>
                <a:ea typeface="Roboto" pitchFamily="34" charset="-122"/>
                <a:cs typeface="Roboto" pitchFamily="34" charset="-120"/>
              </a:rPr>
              <a:t>A good workflow is: upload data, ask for a chart, review the visual, then refine the prompt.</a:t>
            </a:r>
            <a:endParaRPr lang="en-US" sz="750" dirty="0"/>
          </a:p>
        </p:txBody>
      </p:sp>
      <p:sp>
        <p:nvSpPr>
          <p:cNvPr id="26" name="Text 24"/>
          <p:cNvSpPr/>
          <p:nvPr/>
        </p:nvSpPr>
        <p:spPr>
          <a:xfrm>
            <a:off x="661475" y="4944070"/>
            <a:ext cx="10868745" cy="378023"/>
          </a:xfrm>
          <a:prstGeom prst="rect">
            <a:avLst/>
          </a:prstGeom>
          <a:noFill/>
          <a:ln/>
        </p:spPr>
        <p:txBody>
          <a:bodyPr wrap="square" lIns="0" tIns="0" rIns="0" bIns="0" rtlCol="0" anchor="t">
            <a:normAutofit/>
          </a:bodyPr>
          <a:lstStyle/>
          <a:p>
            <a:pPr marL="121920" indent="-121920" algn="l">
              <a:lnSpc>
                <a:spcPct val="94000"/>
              </a:lnSpc>
              <a:buSzPct val="100000"/>
              <a:buChar char="•"/>
            </a:pPr>
            <a:r>
              <a:rPr lang="en-US" sz="600" dirty="0">
                <a:solidFill>
                  <a:srgbClr val="3C3939"/>
                </a:solidFill>
                <a:latin typeface="Roboto" pitchFamily="34" charset="0"/>
                <a:ea typeface="Roboto" pitchFamily="34" charset="-122"/>
                <a:cs typeface="Roboto" pitchFamily="34" charset="-120"/>
              </a:rPr>
              <a:t>Upload a CSV of sales or customer data.</a:t>
            </a:r>
            <a:endParaRPr lang="en-US" sz="600" dirty="0"/>
          </a:p>
          <a:p>
            <a:pPr marL="121920" indent="-121920" algn="l">
              <a:lnSpc>
                <a:spcPct val="94000"/>
              </a:lnSpc>
              <a:buSzPct val="100000"/>
              <a:buChar char="•"/>
            </a:pPr>
            <a:r>
              <a:rPr lang="en-US" sz="600" dirty="0">
                <a:solidFill>
                  <a:srgbClr val="3C3939"/>
                </a:solidFill>
                <a:latin typeface="Roboto" pitchFamily="34" charset="0"/>
                <a:ea typeface="Roboto" pitchFamily="34" charset="-122"/>
                <a:cs typeface="Roboto" pitchFamily="34" charset="-120"/>
              </a:rPr>
              <a:t>Ask for a dashboard that summarizes the key metrics.</a:t>
            </a:r>
            <a:endParaRPr lang="en-US" sz="600" dirty="0"/>
          </a:p>
          <a:p>
            <a:pPr marL="121920" indent="-121920" algn="l">
              <a:lnSpc>
                <a:spcPct val="94000"/>
              </a:lnSpc>
              <a:buSzPct val="100000"/>
              <a:buChar char="•"/>
            </a:pPr>
            <a:r>
              <a:rPr lang="en-US" sz="600" dirty="0">
                <a:solidFill>
                  <a:srgbClr val="3C3939"/>
                </a:solidFill>
                <a:latin typeface="Roboto" pitchFamily="34" charset="0"/>
                <a:ea typeface="Roboto" pitchFamily="34" charset="-122"/>
                <a:cs typeface="Roboto" pitchFamily="34" charset="-120"/>
              </a:rPr>
              <a:t>Request specific views like "top 10 products" or "monthly trend."</a:t>
            </a:r>
            <a:endParaRPr lang="en-US" sz="600" dirty="0"/>
          </a:p>
          <a:p>
            <a:pPr marL="121920" indent="-121920" algn="l">
              <a:lnSpc>
                <a:spcPct val="94000"/>
              </a:lnSpc>
              <a:buSzPct val="100000"/>
              <a:buChar char="•"/>
            </a:pPr>
            <a:r>
              <a:rPr lang="en-US" sz="600" dirty="0">
                <a:solidFill>
                  <a:srgbClr val="3C3939"/>
                </a:solidFill>
                <a:latin typeface="Roboto" pitchFamily="34" charset="0"/>
                <a:ea typeface="Roboto" pitchFamily="34" charset="-122"/>
                <a:cs typeface="Roboto" pitchFamily="34" charset="-120"/>
              </a:rPr>
              <a:t>Use the output as a starting point for a presentation or report.</a:t>
            </a:r>
            <a:endParaRPr lang="en-US" sz="600" dirty="0"/>
          </a:p>
        </p:txBody>
      </p:sp>
      <p:sp>
        <p:nvSpPr>
          <p:cNvPr id="27" name="Text 25"/>
          <p:cNvSpPr/>
          <p:nvPr/>
        </p:nvSpPr>
        <p:spPr>
          <a:xfrm>
            <a:off x="661475" y="5368826"/>
            <a:ext cx="10868745" cy="191988"/>
          </a:xfrm>
          <a:prstGeom prst="rect">
            <a:avLst/>
          </a:prstGeom>
          <a:noFill/>
          <a:ln/>
        </p:spPr>
        <p:txBody>
          <a:bodyPr wrap="none" lIns="0" tIns="0" rIns="0" bIns="0" rtlCol="0" anchor="t"/>
          <a:lstStyle/>
          <a:p>
            <a:pPr marL="0" indent="0" algn="l">
              <a:lnSpc>
                <a:spcPct val="104000"/>
              </a:lnSpc>
              <a:buNone/>
            </a:pPr>
            <a:r>
              <a:rPr lang="en-US" sz="1200" b="1" dirty="0">
                <a:solidFill>
                  <a:srgbClr val="1B1B27"/>
                </a:solidFill>
                <a:latin typeface="Raleway" pitchFamily="34" charset="0"/>
                <a:ea typeface="Raleway" pitchFamily="34" charset="-122"/>
                <a:cs typeface="Raleway" pitchFamily="34" charset="-120"/>
              </a:rPr>
              <a:t>Free dataset sources for practice</a:t>
            </a:r>
            <a:endParaRPr lang="en-US" sz="1200" b="1" dirty="0"/>
          </a:p>
        </p:txBody>
      </p:sp>
      <p:sp>
        <p:nvSpPr>
          <p:cNvPr id="28" name="Text 26"/>
          <p:cNvSpPr/>
          <p:nvPr/>
        </p:nvSpPr>
        <p:spPr>
          <a:xfrm>
            <a:off x="661475" y="5607546"/>
            <a:ext cx="10868745" cy="280789"/>
          </a:xfrm>
          <a:prstGeom prst="rect">
            <a:avLst/>
          </a:prstGeom>
          <a:noFill/>
          <a:ln/>
        </p:spPr>
        <p:txBody>
          <a:bodyPr wrap="square" lIns="0" tIns="0" rIns="0" bIns="0" rtlCol="0" anchor="t">
            <a:normAutofit/>
          </a:bodyPr>
          <a:lstStyle/>
          <a:p>
            <a:pPr marL="121920" indent="-121920" algn="l">
              <a:lnSpc>
                <a:spcPct val="94000"/>
              </a:lnSpc>
              <a:buSzPct val="100000"/>
              <a:buChar char="•"/>
            </a:pPr>
            <a:r>
              <a:rPr lang="en-US" sz="600" b="1" u="sng" dirty="0">
                <a:solidFill>
                  <a:srgbClr val="1B1B27"/>
                </a:solidFill>
                <a:latin typeface="Roboto Bold" pitchFamily="34" charset="0"/>
                <a:ea typeface="Roboto Bold" pitchFamily="34" charset="-122"/>
                <a:cs typeface="Roboto Bold" pitchFamily="34" charset="-120"/>
                <a:hlinkClick r:id="rId3">
                  <a:extLst>
                    <a:ext uri="{A12FA001-AC4F-418D-AE19-62706E023703}">
                      <ahyp:hlinkClr xmlns:ahyp="http://schemas.microsoft.com/office/drawing/2018/hyperlinkcolor" val="tx"/>
                    </a:ext>
                  </a:extLst>
                </a:hlinkClick>
              </a:rPr>
              <a:t>Kaggle Datasets</a:t>
            </a:r>
            <a:r>
              <a:rPr lang="en-US" sz="600" dirty="0">
                <a:solidFill>
                  <a:srgbClr val="3C3939"/>
                </a:solidFill>
                <a:latin typeface="Roboto" pitchFamily="34" charset="0"/>
                <a:ea typeface="Roboto" pitchFamily="34" charset="-122"/>
                <a:cs typeface="Roboto" pitchFamily="34" charset="-120"/>
              </a:rPr>
              <a:t> — large library of public datasets for business, finance, health, and more.</a:t>
            </a:r>
            <a:endParaRPr lang="en-US" sz="600" dirty="0"/>
          </a:p>
          <a:p>
            <a:pPr marL="121920" indent="-121920" algn="l">
              <a:lnSpc>
                <a:spcPct val="94000"/>
              </a:lnSpc>
              <a:buSzPct val="100000"/>
              <a:buChar char="•"/>
            </a:pPr>
            <a:r>
              <a:rPr lang="en-US" sz="600" b="1" u="sng" dirty="0">
                <a:solidFill>
                  <a:srgbClr val="1B1B27"/>
                </a:solidFill>
                <a:latin typeface="Roboto Bold" pitchFamily="34" charset="0"/>
                <a:ea typeface="Roboto Bold" pitchFamily="34" charset="-122"/>
                <a:cs typeface="Roboto Bold" pitchFamily="34" charset="-120"/>
                <a:hlinkClick r:id="rId4">
                  <a:extLst>
                    <a:ext uri="{A12FA001-AC4F-418D-AE19-62706E023703}">
                      <ahyp:hlinkClr xmlns:ahyp="http://schemas.microsoft.com/office/drawing/2018/hyperlinkcolor" val="tx"/>
                    </a:ext>
                  </a:extLst>
                </a:hlinkClick>
              </a:rPr>
              <a:t>Google Dataset Search</a:t>
            </a:r>
            <a:r>
              <a:rPr lang="en-US" sz="600" dirty="0">
                <a:solidFill>
                  <a:srgbClr val="3C3939"/>
                </a:solidFill>
                <a:latin typeface="Roboto" pitchFamily="34" charset="0"/>
                <a:ea typeface="Roboto" pitchFamily="34" charset="-122"/>
                <a:cs typeface="Roboto" pitchFamily="34" charset="-120"/>
              </a:rPr>
              <a:t> — search engine for publicly available datasets across the web.</a:t>
            </a:r>
            <a:endParaRPr lang="en-US" sz="600" dirty="0"/>
          </a:p>
          <a:p>
            <a:pPr marL="121920" indent="-121920" algn="l">
              <a:lnSpc>
                <a:spcPct val="94000"/>
              </a:lnSpc>
              <a:buSzPct val="100000"/>
              <a:buChar char="•"/>
            </a:pPr>
            <a:r>
              <a:rPr lang="en-US" sz="600" b="1" u="sng" dirty="0">
                <a:solidFill>
                  <a:srgbClr val="1B1B27"/>
                </a:solidFill>
                <a:latin typeface="Roboto Bold" pitchFamily="34" charset="0"/>
                <a:ea typeface="Roboto Bold" pitchFamily="34" charset="-122"/>
                <a:cs typeface="Roboto Bold" pitchFamily="34" charset="-120"/>
                <a:hlinkClick r:id="rId5">
                  <a:extLst>
                    <a:ext uri="{A12FA001-AC4F-418D-AE19-62706E023703}">
                      <ahyp:hlinkClr xmlns:ahyp="http://schemas.microsoft.com/office/drawing/2018/hyperlinkcolor" val="tx"/>
                    </a:ext>
                  </a:extLst>
                </a:hlinkClick>
              </a:rPr>
              <a:t>data.world</a:t>
            </a:r>
            <a:r>
              <a:rPr lang="en-US" sz="600" dirty="0">
                <a:solidFill>
                  <a:srgbClr val="3C3939"/>
                </a:solidFill>
                <a:latin typeface="Roboto" pitchFamily="34" charset="0"/>
                <a:ea typeface="Roboto" pitchFamily="34" charset="-122"/>
                <a:cs typeface="Roboto" pitchFamily="34" charset="-120"/>
              </a:rPr>
              <a:t> — community datasets and public data projects.</a:t>
            </a:r>
            <a:endParaRPr lang="en-US" sz="600" dirty="0"/>
          </a:p>
        </p:txBody>
      </p:sp>
      <p:sp>
        <p:nvSpPr>
          <p:cNvPr id="29" name="Shape 27"/>
          <p:cNvSpPr/>
          <p:nvPr/>
        </p:nvSpPr>
        <p:spPr>
          <a:xfrm>
            <a:off x="661475" y="5923359"/>
            <a:ext cx="10868745" cy="183753"/>
          </a:xfrm>
          <a:prstGeom prst="roundRect">
            <a:avLst>
              <a:gd name="adj" fmla="val 17551"/>
            </a:avLst>
          </a:prstGeom>
          <a:solidFill>
            <a:srgbClr val="E1E1EA"/>
          </a:solidFill>
          <a:ln/>
        </p:spPr>
        <p:txBody>
          <a:bodyPr/>
          <a:lstStyle/>
          <a:p>
            <a:endParaRPr lang="en-US"/>
          </a:p>
        </p:txBody>
      </p:sp>
      <p:pic>
        <p:nvPicPr>
          <p:cNvPr id="30" name="Image 0" descr="preencoded.png"/>
          <p:cNvPicPr>
            <a:picLocks noChangeAspect="1"/>
          </p:cNvPicPr>
          <p:nvPr/>
        </p:nvPicPr>
        <p:blipFill>
          <a:blip r:embed="rId6"/>
          <a:stretch>
            <a:fillRect/>
          </a:stretch>
        </p:blipFill>
        <p:spPr>
          <a:xfrm>
            <a:off x="738169" y="5973663"/>
            <a:ext cx="95942" cy="76696"/>
          </a:xfrm>
          <a:prstGeom prst="rect">
            <a:avLst/>
          </a:prstGeom>
        </p:spPr>
      </p:pic>
      <p:sp>
        <p:nvSpPr>
          <p:cNvPr id="31" name="Text 28"/>
          <p:cNvSpPr/>
          <p:nvPr/>
        </p:nvSpPr>
        <p:spPr>
          <a:xfrm>
            <a:off x="910805" y="5973663"/>
            <a:ext cx="11152305" cy="86320"/>
          </a:xfrm>
          <a:prstGeom prst="rect">
            <a:avLst/>
          </a:prstGeom>
          <a:noFill/>
          <a:ln/>
        </p:spPr>
        <p:txBody>
          <a:bodyPr wrap="none" lIns="0" tIns="0" rIns="0" bIns="0" rtlCol="0" anchor="t"/>
          <a:lstStyle/>
          <a:p>
            <a:pPr marL="0" indent="0" algn="l">
              <a:lnSpc>
                <a:spcPct val="94000"/>
              </a:lnSpc>
              <a:buNone/>
            </a:pPr>
            <a:r>
              <a:rPr lang="en-US" sz="600" dirty="0">
                <a:solidFill>
                  <a:srgbClr val="000000"/>
                </a:solidFill>
                <a:latin typeface="Roboto" pitchFamily="34" charset="0"/>
                <a:ea typeface="Roboto" pitchFamily="34" charset="-122"/>
                <a:cs typeface="Roboto" pitchFamily="34" charset="-120"/>
              </a:rPr>
              <a:t>AI is most useful when you combine a clear question, a clean dataset, and one specific chart request.</a:t>
            </a:r>
            <a:endParaRPr lang="en-US" sz="600" dirty="0"/>
          </a:p>
        </p:txBody>
      </p:sp>
      <p:sp>
        <p:nvSpPr>
          <p:cNvPr id="32" name="Text 29"/>
          <p:cNvSpPr/>
          <p:nvPr/>
        </p:nvSpPr>
        <p:spPr>
          <a:xfrm>
            <a:off x="661475" y="6142137"/>
            <a:ext cx="11478330" cy="107851"/>
          </a:xfrm>
          <a:prstGeom prst="rect">
            <a:avLst/>
          </a:prstGeom>
          <a:noFill/>
          <a:ln/>
        </p:spPr>
        <p:txBody>
          <a:bodyPr wrap="none" lIns="0" tIns="0" rIns="0" bIns="0" rtlCol="0" anchor="t"/>
          <a:lstStyle/>
          <a:p>
            <a:pPr marL="0" indent="0" algn="l">
              <a:lnSpc>
                <a:spcPct val="94000"/>
              </a:lnSpc>
              <a:buNone/>
            </a:pPr>
            <a:r>
              <a:rPr lang="en-US" sz="750" i="1" dirty="0">
                <a:solidFill>
                  <a:srgbClr val="3C3939"/>
                </a:solidFill>
                <a:latin typeface="Roboto" pitchFamily="34" charset="0"/>
                <a:ea typeface="Roboto" pitchFamily="34" charset="-122"/>
                <a:cs typeface="Roboto" pitchFamily="34" charset="-120"/>
              </a:rPr>
              <a:t>AI prompt example:</a:t>
            </a:r>
            <a:r>
              <a:rPr lang="en-US" sz="750" dirty="0">
                <a:solidFill>
                  <a:srgbClr val="3C3939"/>
                </a:solidFill>
                <a:latin typeface="Roboto" pitchFamily="34" charset="0"/>
                <a:ea typeface="Roboto" pitchFamily="34" charset="-122"/>
                <a:cs typeface="Roboto" pitchFamily="34" charset="-120"/>
              </a:rPr>
              <a:t> "Create a dashboard showing revenue trend, top 5 products, customer acquisition cost, and conversion rate" — AI delivers 4 color-coded charts with date range and region filters, in minutes.</a:t>
            </a:r>
            <a:endParaRPr lang="en-US" sz="750" dirty="0"/>
          </a:p>
        </p:txBody>
      </p:sp>
      <p:sp>
        <p:nvSpPr>
          <p:cNvPr id="33" name="TextBox 32">
            <a:extLst>
              <a:ext uri="{FF2B5EF4-FFF2-40B4-BE49-F238E27FC236}">
                <a16:creationId xmlns:a16="http://schemas.microsoft.com/office/drawing/2014/main" id="{AE82F1DE-C0EC-57DD-F0BC-A54D2B418959}"/>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34" name="TextBox 33">
            <a:extLst>
              <a:ext uri="{FF2B5EF4-FFF2-40B4-BE49-F238E27FC236}">
                <a16:creationId xmlns:a16="http://schemas.microsoft.com/office/drawing/2014/main" id="{59CA35ED-13FC-AB45-1556-C2723DB710DC}"/>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661475" y="1176437"/>
            <a:ext cx="1322950" cy="201116"/>
          </a:xfrm>
          <a:prstGeom prst="roundRect">
            <a:avLst>
              <a:gd name="adj" fmla="val 22105"/>
            </a:avLst>
          </a:prstGeom>
          <a:noFill/>
          <a:ln w="6350">
            <a:solidFill>
              <a:srgbClr val="1B1B27"/>
            </a:solidFill>
            <a:prstDash val="solid"/>
          </a:ln>
        </p:spPr>
        <p:txBody>
          <a:bodyPr/>
          <a:lstStyle/>
          <a:p>
            <a:endParaRPr lang="en-US"/>
          </a:p>
        </p:txBody>
      </p:sp>
      <p:sp>
        <p:nvSpPr>
          <p:cNvPr id="3" name="Text 1"/>
          <p:cNvSpPr/>
          <p:nvPr/>
        </p:nvSpPr>
        <p:spPr>
          <a:xfrm>
            <a:off x="740848" y="1216124"/>
            <a:ext cx="1773788" cy="121741"/>
          </a:xfrm>
          <a:prstGeom prst="rect">
            <a:avLst/>
          </a:prstGeom>
          <a:noFill/>
          <a:ln/>
        </p:spPr>
        <p:txBody>
          <a:bodyPr wrap="none" lIns="0" tIns="0" rIns="0" bIns="0" rtlCol="0" anchor="t"/>
          <a:lstStyle/>
          <a:p>
            <a:pPr marL="0" indent="0" algn="l">
              <a:lnSpc>
                <a:spcPct val="96000"/>
              </a:lnSpc>
              <a:buNone/>
            </a:pPr>
            <a:r>
              <a:rPr lang="en-US" sz="800" dirty="0">
                <a:solidFill>
                  <a:srgbClr val="1B1B27"/>
                </a:solidFill>
                <a:latin typeface="Roboto" pitchFamily="34" charset="0"/>
                <a:ea typeface="Roboto" pitchFamily="34" charset="-122"/>
                <a:cs typeface="Roboto" pitchFamily="34" charset="-120"/>
              </a:rPr>
              <a:t>HOUR 3 — CHART GUIDE</a:t>
            </a:r>
            <a:endParaRPr lang="en-US" sz="800" dirty="0"/>
          </a:p>
        </p:txBody>
      </p:sp>
      <p:sp>
        <p:nvSpPr>
          <p:cNvPr id="4" name="Text 2"/>
          <p:cNvSpPr/>
          <p:nvPr/>
        </p:nvSpPr>
        <p:spPr>
          <a:xfrm>
            <a:off x="661475" y="1414562"/>
            <a:ext cx="10868745" cy="413445"/>
          </a:xfrm>
          <a:prstGeom prst="rect">
            <a:avLst/>
          </a:prstGeom>
          <a:noFill/>
          <a:ln/>
        </p:spPr>
        <p:txBody>
          <a:bodyPr wrap="none" lIns="0" tIns="0" rIns="0" bIns="0" rtlCol="0" anchor="t"/>
          <a:lstStyle/>
          <a:p>
            <a:pPr marL="0" indent="0" algn="l">
              <a:lnSpc>
                <a:spcPct val="104000"/>
              </a:lnSpc>
              <a:buNone/>
            </a:pPr>
            <a:r>
              <a:rPr lang="en-US" sz="2600" b="1" dirty="0">
                <a:solidFill>
                  <a:srgbClr val="1B1B27"/>
                </a:solidFill>
                <a:latin typeface="Raleway" pitchFamily="34" charset="0"/>
                <a:ea typeface="Raleway" pitchFamily="34" charset="-122"/>
                <a:cs typeface="Raleway" pitchFamily="34" charset="-120"/>
              </a:rPr>
              <a:t>AI Chart Tools &amp; When to Use Each Chart Type</a:t>
            </a:r>
            <a:endParaRPr lang="en-US" sz="2600" b="1" dirty="0"/>
          </a:p>
        </p:txBody>
      </p:sp>
      <p:sp>
        <p:nvSpPr>
          <p:cNvPr id="5" name="Text 3"/>
          <p:cNvSpPr/>
          <p:nvPr/>
        </p:nvSpPr>
        <p:spPr>
          <a:xfrm>
            <a:off x="661475" y="2059484"/>
            <a:ext cx="5273047" cy="248047"/>
          </a:xfrm>
          <a:prstGeom prst="rect">
            <a:avLst/>
          </a:prstGeom>
          <a:noFill/>
          <a:ln/>
        </p:spPr>
        <p:txBody>
          <a:bodyPr wrap="none" lIns="0" tIns="0" rIns="0" bIns="0" rtlCol="0" anchor="t"/>
          <a:lstStyle/>
          <a:p>
            <a:pPr marL="0" indent="0" algn="l">
              <a:lnSpc>
                <a:spcPct val="104000"/>
              </a:lnSpc>
              <a:buNone/>
            </a:pPr>
            <a:r>
              <a:rPr lang="en-US" sz="1550" b="1" dirty="0">
                <a:solidFill>
                  <a:srgbClr val="1B1B27"/>
                </a:solidFill>
                <a:latin typeface="Raleway" pitchFamily="34" charset="0"/>
                <a:ea typeface="Raleway" pitchFamily="34" charset="-122"/>
                <a:cs typeface="Raleway" pitchFamily="34" charset="-120"/>
              </a:rPr>
              <a:t>AI Chart Generation Tools</a:t>
            </a:r>
            <a:endParaRPr lang="en-US" sz="1550" b="1" dirty="0"/>
          </a:p>
        </p:txBody>
      </p:sp>
      <p:sp>
        <p:nvSpPr>
          <p:cNvPr id="6" name="Text 4"/>
          <p:cNvSpPr/>
          <p:nvPr/>
        </p:nvSpPr>
        <p:spPr>
          <a:xfrm>
            <a:off x="661475" y="2400102"/>
            <a:ext cx="5273047" cy="1606550"/>
          </a:xfrm>
          <a:prstGeom prst="rect">
            <a:avLst/>
          </a:prstGeom>
          <a:noFill/>
          <a:ln/>
        </p:spPr>
        <p:txBody>
          <a:bodyPr wrap="square" lIns="0" tIns="0" rIns="0" bIns="0" rtlCol="0" anchor="t">
            <a:normAutofit/>
          </a:bodyPr>
          <a:lstStyle/>
          <a:p>
            <a:pPr marL="0" indent="0" algn="l">
              <a:lnSpc>
                <a:spcPct val="113000"/>
              </a:lnSpc>
              <a:spcAft>
                <a:spcPts val="650"/>
              </a:spcAft>
              <a:buNone/>
            </a:pPr>
            <a:r>
              <a:rPr lang="en-US" sz="1000" b="1" dirty="0">
                <a:solidFill>
                  <a:srgbClr val="3C3939"/>
                </a:solidFill>
                <a:latin typeface="Roboto Bold" pitchFamily="34" charset="0"/>
                <a:ea typeface="Roboto Bold" pitchFamily="34" charset="-122"/>
                <a:cs typeface="Roboto Bold" pitchFamily="34" charset="-120"/>
              </a:rPr>
              <a:t>Gemini in Sheets:</a:t>
            </a:r>
            <a:r>
              <a:rPr lang="en-US" sz="1000" dirty="0">
                <a:solidFill>
                  <a:srgbClr val="3C3939"/>
                </a:solidFill>
                <a:latin typeface="Roboto" pitchFamily="34" charset="0"/>
                <a:ea typeface="Roboto" pitchFamily="34" charset="-122"/>
                <a:cs typeface="Roboto" pitchFamily="34" charset="-120"/>
              </a:rPr>
              <a:t> Great for quickly turning spreadsheet data into a visual dashboard. Use a prompt like </a:t>
            </a:r>
            <a:r>
              <a:rPr lang="en-US" sz="1000" i="1" dirty="0">
                <a:solidFill>
                  <a:srgbClr val="3C3939"/>
                </a:solidFill>
                <a:latin typeface="Roboto" pitchFamily="34" charset="0"/>
                <a:ea typeface="Roboto" pitchFamily="34" charset="-122"/>
                <a:cs typeface="Roboto" pitchFamily="34" charset="-120"/>
              </a:rPr>
              <a:t>"Create a visual dashboard of this sales data"</a:t>
            </a:r>
            <a:r>
              <a:rPr lang="en-US" sz="1000" dirty="0">
                <a:solidFill>
                  <a:srgbClr val="3C3939"/>
                </a:solidFill>
                <a:latin typeface="Roboto" pitchFamily="34" charset="0"/>
                <a:ea typeface="Roboto" pitchFamily="34" charset="-122"/>
                <a:cs typeface="Roboto" pitchFamily="34" charset="-120"/>
              </a:rPr>
              <a:t> to generate summary charts, trends, and highlights automatically.</a:t>
            </a:r>
            <a:endParaRPr lang="en-US" sz="1000" dirty="0"/>
          </a:p>
          <a:p>
            <a:pPr marL="0" indent="0" algn="l">
              <a:lnSpc>
                <a:spcPct val="113000"/>
              </a:lnSpc>
              <a:spcAft>
                <a:spcPts val="650"/>
              </a:spcAft>
              <a:buNone/>
            </a:pPr>
            <a:r>
              <a:rPr lang="en-US" sz="1000" b="1" dirty="0">
                <a:solidFill>
                  <a:srgbClr val="3C3939"/>
                </a:solidFill>
                <a:latin typeface="Roboto Bold" pitchFamily="34" charset="0"/>
                <a:ea typeface="Roboto Bold" pitchFamily="34" charset="-122"/>
                <a:cs typeface="Roboto Bold" pitchFamily="34" charset="-120"/>
              </a:rPr>
              <a:t>ChartGen AI:</a:t>
            </a:r>
            <a:r>
              <a:rPr lang="en-US" sz="1000" dirty="0">
                <a:solidFill>
                  <a:srgbClr val="3C3939"/>
                </a:solidFill>
                <a:latin typeface="Roboto" pitchFamily="34" charset="0"/>
                <a:ea typeface="Roboto" pitchFamily="34" charset="-122"/>
                <a:cs typeface="Roboto" pitchFamily="34" charset="-120"/>
              </a:rPr>
              <a:t> Best when you want to upload a dataset, describe the goal, and get polished charts in seconds. Helpful for quick drafts, client-ready visuals, and repeated chart creation.</a:t>
            </a:r>
            <a:endParaRPr lang="en-US" sz="1000" dirty="0"/>
          </a:p>
          <a:p>
            <a:pPr marL="0" indent="0" algn="l">
              <a:lnSpc>
                <a:spcPct val="113000"/>
              </a:lnSpc>
              <a:buNone/>
            </a:pPr>
            <a:r>
              <a:rPr lang="en-US" sz="1000" b="1" dirty="0">
                <a:solidFill>
                  <a:srgbClr val="3C3939"/>
                </a:solidFill>
                <a:latin typeface="Roboto Bold" pitchFamily="34" charset="0"/>
                <a:ea typeface="Roboto Bold" pitchFamily="34" charset="-122"/>
                <a:cs typeface="Roboto Bold" pitchFamily="34" charset="-120"/>
              </a:rPr>
              <a:t>PlotSet:</a:t>
            </a:r>
            <a:r>
              <a:rPr lang="en-US" sz="1000" dirty="0">
                <a:solidFill>
                  <a:srgbClr val="3C3939"/>
                </a:solidFill>
                <a:latin typeface="Roboto" pitchFamily="34" charset="0"/>
                <a:ea typeface="Roboto" pitchFamily="34" charset="-122"/>
                <a:cs typeface="Roboto" pitchFamily="34" charset="-120"/>
              </a:rPr>
              <a:t> Useful when you need a larger library of chart templates. Its AI text-to-chart workflow helps you move from raw data to a finished chart with less manual setup.</a:t>
            </a:r>
            <a:endParaRPr lang="en-US" sz="1000" dirty="0"/>
          </a:p>
        </p:txBody>
      </p:sp>
      <p:sp>
        <p:nvSpPr>
          <p:cNvPr id="7" name="Text 5"/>
          <p:cNvSpPr/>
          <p:nvPr/>
        </p:nvSpPr>
        <p:spPr>
          <a:xfrm>
            <a:off x="661475" y="4099223"/>
            <a:ext cx="5273047" cy="248047"/>
          </a:xfrm>
          <a:prstGeom prst="rect">
            <a:avLst/>
          </a:prstGeom>
          <a:noFill/>
          <a:ln/>
        </p:spPr>
        <p:txBody>
          <a:bodyPr wrap="none" lIns="0" tIns="0" rIns="0" bIns="0" rtlCol="0" anchor="t"/>
          <a:lstStyle/>
          <a:p>
            <a:pPr marL="0" indent="0" algn="l">
              <a:lnSpc>
                <a:spcPct val="104000"/>
              </a:lnSpc>
              <a:buNone/>
            </a:pPr>
            <a:r>
              <a:rPr lang="en-US" sz="1550" b="1" dirty="0">
                <a:solidFill>
                  <a:srgbClr val="1B1B27"/>
                </a:solidFill>
                <a:latin typeface="Raleway" pitchFamily="34" charset="0"/>
                <a:ea typeface="Raleway" pitchFamily="34" charset="-122"/>
                <a:cs typeface="Raleway" pitchFamily="34" charset="-120"/>
              </a:rPr>
              <a:t>Building Interactive Dashboards</a:t>
            </a:r>
            <a:endParaRPr lang="en-US" sz="1550" b="1" dirty="0"/>
          </a:p>
        </p:txBody>
      </p:sp>
      <p:sp>
        <p:nvSpPr>
          <p:cNvPr id="8" name="Text 6"/>
          <p:cNvSpPr/>
          <p:nvPr/>
        </p:nvSpPr>
        <p:spPr>
          <a:xfrm>
            <a:off x="661475" y="4439841"/>
            <a:ext cx="5273047" cy="1209278"/>
          </a:xfrm>
          <a:prstGeom prst="rect">
            <a:avLst/>
          </a:prstGeom>
          <a:noFill/>
          <a:ln/>
        </p:spPr>
        <p:txBody>
          <a:bodyPr wrap="square" lIns="0" tIns="0" rIns="0" bIns="0" rtlCol="0" anchor="t">
            <a:normAutofit/>
          </a:bodyPr>
          <a:lstStyle/>
          <a:p>
            <a:pPr marL="203200" indent="-203200" algn="l">
              <a:lnSpc>
                <a:spcPct val="113000"/>
              </a:lnSpc>
              <a:buSzPct val="100000"/>
              <a:buChar char="•"/>
            </a:pPr>
            <a:r>
              <a:rPr lang="en-US" sz="1000" dirty="0">
                <a:solidFill>
                  <a:srgbClr val="3C3939"/>
                </a:solidFill>
                <a:latin typeface="Roboto" pitchFamily="34" charset="0"/>
                <a:ea typeface="Roboto" pitchFamily="34" charset="-122"/>
                <a:cs typeface="Roboto" pitchFamily="34" charset="-120"/>
              </a:rPr>
              <a:t>Combine revenue, pipeline, and acquisition metrics on one page for a complete view</a:t>
            </a:r>
            <a:endParaRPr lang="en-US" sz="1000" dirty="0"/>
          </a:p>
          <a:p>
            <a:pPr marL="203200" indent="-203200" algn="l">
              <a:lnSpc>
                <a:spcPct val="113000"/>
              </a:lnSpc>
              <a:buSzPct val="100000"/>
              <a:buChar char="•"/>
            </a:pPr>
            <a:r>
              <a:rPr lang="en-US" sz="1000" dirty="0">
                <a:solidFill>
                  <a:srgbClr val="3C3939"/>
                </a:solidFill>
                <a:latin typeface="Roboto" pitchFamily="34" charset="0"/>
                <a:ea typeface="Roboto" pitchFamily="34" charset="-122"/>
                <a:cs typeface="Roboto" pitchFamily="34" charset="-120"/>
              </a:rPr>
              <a:t>Add filters so viewers can drill down by region, product, campaign, or time period</a:t>
            </a:r>
            <a:endParaRPr lang="en-US" sz="1000" dirty="0"/>
          </a:p>
          <a:p>
            <a:pPr marL="203200" indent="-203200" algn="l">
              <a:lnSpc>
                <a:spcPct val="113000"/>
              </a:lnSpc>
              <a:buSzPct val="100000"/>
              <a:buChar char="•"/>
            </a:pPr>
            <a:r>
              <a:rPr lang="en-US" sz="1000" dirty="0">
                <a:solidFill>
                  <a:srgbClr val="3C3939"/>
                </a:solidFill>
                <a:latin typeface="Roboto" pitchFamily="34" charset="0"/>
                <a:ea typeface="Roboto" pitchFamily="34" charset="-122"/>
                <a:cs typeface="Roboto" pitchFamily="34" charset="-120"/>
              </a:rPr>
              <a:t>Connect to live data sources so charts refresh automatically as the data changes</a:t>
            </a:r>
            <a:endParaRPr lang="en-US" sz="1000" dirty="0"/>
          </a:p>
          <a:p>
            <a:pPr marL="203200" indent="-203200" algn="l">
              <a:lnSpc>
                <a:spcPct val="113000"/>
              </a:lnSpc>
              <a:buSzPct val="100000"/>
              <a:buChar char="•"/>
            </a:pPr>
            <a:r>
              <a:rPr lang="en-US" sz="1000" dirty="0">
                <a:solidFill>
                  <a:srgbClr val="3C3939"/>
                </a:solidFill>
                <a:latin typeface="Roboto" pitchFamily="34" charset="0"/>
                <a:ea typeface="Roboto" pitchFamily="34" charset="-122"/>
                <a:cs typeface="Roboto" pitchFamily="34" charset="-120"/>
              </a:rPr>
              <a:t>Export as PNG or PDF, or embed dashboards directly into presentations and reports</a:t>
            </a:r>
            <a:endParaRPr lang="en-US" sz="1000" dirty="0"/>
          </a:p>
          <a:p>
            <a:pPr marL="203200" indent="-203200" algn="l">
              <a:lnSpc>
                <a:spcPct val="113000"/>
              </a:lnSpc>
              <a:buSzPct val="100000"/>
              <a:buChar char="•"/>
            </a:pPr>
            <a:r>
              <a:rPr lang="en-US" sz="1000" dirty="0">
                <a:solidFill>
                  <a:srgbClr val="3C3939"/>
                </a:solidFill>
                <a:latin typeface="Roboto" pitchFamily="34" charset="0"/>
                <a:ea typeface="Roboto" pitchFamily="34" charset="-122"/>
                <a:cs typeface="Roboto" pitchFamily="34" charset="-120"/>
              </a:rPr>
              <a:t>Keep one chart per question: ask what decision the audience needs to make before choosing the visual</a:t>
            </a:r>
            <a:endParaRPr lang="en-US" sz="1000" dirty="0"/>
          </a:p>
        </p:txBody>
      </p:sp>
      <p:sp>
        <p:nvSpPr>
          <p:cNvPr id="9" name="Text 7"/>
          <p:cNvSpPr/>
          <p:nvPr/>
        </p:nvSpPr>
        <p:spPr>
          <a:xfrm>
            <a:off x="6263523" y="2059484"/>
            <a:ext cx="5273047" cy="248047"/>
          </a:xfrm>
          <a:prstGeom prst="rect">
            <a:avLst/>
          </a:prstGeom>
          <a:noFill/>
          <a:ln/>
        </p:spPr>
        <p:txBody>
          <a:bodyPr wrap="none" lIns="0" tIns="0" rIns="0" bIns="0" rtlCol="0" anchor="t"/>
          <a:lstStyle/>
          <a:p>
            <a:pPr marL="0" indent="0" algn="l">
              <a:lnSpc>
                <a:spcPct val="104000"/>
              </a:lnSpc>
              <a:buNone/>
            </a:pPr>
            <a:r>
              <a:rPr lang="en-US" sz="1550" b="1" dirty="0">
                <a:solidFill>
                  <a:srgbClr val="1B1B27"/>
                </a:solidFill>
                <a:latin typeface="Raleway" pitchFamily="34" charset="0"/>
                <a:ea typeface="Raleway" pitchFamily="34" charset="-122"/>
                <a:cs typeface="Raleway" pitchFamily="34" charset="-120"/>
              </a:rPr>
              <a:t>When to Use Each Chart Type</a:t>
            </a:r>
            <a:endParaRPr lang="en-US" sz="1550" b="1" dirty="0"/>
          </a:p>
        </p:txBody>
      </p:sp>
      <p:sp>
        <p:nvSpPr>
          <p:cNvPr id="10" name="Text 8"/>
          <p:cNvSpPr/>
          <p:nvPr/>
        </p:nvSpPr>
        <p:spPr>
          <a:xfrm>
            <a:off x="6263523" y="2400102"/>
            <a:ext cx="5273047" cy="2313186"/>
          </a:xfrm>
          <a:prstGeom prst="rect">
            <a:avLst/>
          </a:prstGeom>
          <a:noFill/>
          <a:ln/>
        </p:spPr>
        <p:txBody>
          <a:bodyPr wrap="square" lIns="0" tIns="0" rIns="0" bIns="0" rtlCol="0" anchor="t">
            <a:normAutofit/>
          </a:bodyPr>
          <a:lstStyle/>
          <a:p>
            <a:pPr marL="0" indent="0" algn="l">
              <a:lnSpc>
                <a:spcPct val="113000"/>
              </a:lnSpc>
              <a:spcAft>
                <a:spcPts val="650"/>
              </a:spcAft>
              <a:buNone/>
            </a:pPr>
            <a:r>
              <a:rPr lang="en-US" sz="1000" b="1" dirty="0">
                <a:solidFill>
                  <a:srgbClr val="3C3939"/>
                </a:solidFill>
                <a:latin typeface="Roboto Bold" pitchFamily="34" charset="0"/>
                <a:ea typeface="Roboto Bold" pitchFamily="34" charset="-122"/>
                <a:cs typeface="Roboto Bold" pitchFamily="34" charset="-120"/>
              </a:rPr>
              <a:t>Bar charts:</a:t>
            </a:r>
            <a:r>
              <a:rPr lang="en-US" sz="1000" dirty="0">
                <a:solidFill>
                  <a:srgbClr val="3C3939"/>
                </a:solidFill>
                <a:latin typeface="Roboto" pitchFamily="34" charset="0"/>
                <a:ea typeface="Roboto" pitchFamily="34" charset="-122"/>
                <a:cs typeface="Roboto" pitchFamily="34" charset="-120"/>
              </a:rPr>
              <a:t> Best for comparing categories. Example: sales by region, support tickets by team, or top-performing products.</a:t>
            </a:r>
            <a:endParaRPr lang="en-US" sz="1000" dirty="0"/>
          </a:p>
          <a:p>
            <a:pPr marL="0" indent="0" algn="l">
              <a:lnSpc>
                <a:spcPct val="113000"/>
              </a:lnSpc>
              <a:spcAft>
                <a:spcPts val="650"/>
              </a:spcAft>
              <a:buNone/>
            </a:pPr>
            <a:r>
              <a:rPr lang="en-US" sz="1000" b="1" dirty="0">
                <a:solidFill>
                  <a:srgbClr val="3C3939"/>
                </a:solidFill>
                <a:latin typeface="Roboto Bold" pitchFamily="34" charset="0"/>
                <a:ea typeface="Roboto Bold" pitchFamily="34" charset="-122"/>
                <a:cs typeface="Roboto Bold" pitchFamily="34" charset="-120"/>
              </a:rPr>
              <a:t>Line charts:</a:t>
            </a:r>
            <a:r>
              <a:rPr lang="en-US" sz="1000" dirty="0">
                <a:solidFill>
                  <a:srgbClr val="3C3939"/>
                </a:solidFill>
                <a:latin typeface="Roboto" pitchFamily="34" charset="0"/>
                <a:ea typeface="Roboto" pitchFamily="34" charset="-122"/>
                <a:cs typeface="Roboto" pitchFamily="34" charset="-120"/>
              </a:rPr>
              <a:t> Best for trends over time. Example: monthly revenue, website traffic, churn rate, or daily app usage.</a:t>
            </a:r>
            <a:endParaRPr lang="en-US" sz="1000" dirty="0"/>
          </a:p>
          <a:p>
            <a:pPr marL="0" indent="0" algn="l">
              <a:lnSpc>
                <a:spcPct val="113000"/>
              </a:lnSpc>
              <a:spcAft>
                <a:spcPts val="650"/>
              </a:spcAft>
              <a:buNone/>
            </a:pPr>
            <a:r>
              <a:rPr lang="en-US" sz="1000" b="1" dirty="0">
                <a:solidFill>
                  <a:srgbClr val="3C3939"/>
                </a:solidFill>
                <a:latin typeface="Roboto Bold" pitchFamily="34" charset="0"/>
                <a:ea typeface="Roboto Bold" pitchFamily="34" charset="-122"/>
                <a:cs typeface="Roboto Bold" pitchFamily="34" charset="-120"/>
              </a:rPr>
              <a:t>Pie charts:</a:t>
            </a:r>
            <a:r>
              <a:rPr lang="en-US" sz="1000" dirty="0">
                <a:solidFill>
                  <a:srgbClr val="3C3939"/>
                </a:solidFill>
                <a:latin typeface="Roboto" pitchFamily="34" charset="0"/>
                <a:ea typeface="Roboto" pitchFamily="34" charset="-122"/>
                <a:cs typeface="Roboto" pitchFamily="34" charset="-120"/>
              </a:rPr>
              <a:t> Best for proportions of a whole when there are only a few slices. Example: market share, budget allocation, or channel mix.</a:t>
            </a:r>
            <a:endParaRPr lang="en-US" sz="1000" dirty="0"/>
          </a:p>
          <a:p>
            <a:pPr marL="0" indent="0" algn="l">
              <a:lnSpc>
                <a:spcPct val="113000"/>
              </a:lnSpc>
              <a:spcAft>
                <a:spcPts val="650"/>
              </a:spcAft>
              <a:buNone/>
            </a:pPr>
            <a:r>
              <a:rPr lang="en-US" sz="1000" b="1" dirty="0">
                <a:solidFill>
                  <a:srgbClr val="3C3939"/>
                </a:solidFill>
                <a:latin typeface="Roboto Bold" pitchFamily="34" charset="0"/>
                <a:ea typeface="Roboto Bold" pitchFamily="34" charset="-122"/>
                <a:cs typeface="Roboto Bold" pitchFamily="34" charset="-120"/>
              </a:rPr>
              <a:t>Scatter plots:</a:t>
            </a:r>
            <a:r>
              <a:rPr lang="en-US" sz="1000" dirty="0">
                <a:solidFill>
                  <a:srgbClr val="3C3939"/>
                </a:solidFill>
                <a:latin typeface="Roboto" pitchFamily="34" charset="0"/>
                <a:ea typeface="Roboto" pitchFamily="34" charset="-122"/>
                <a:cs typeface="Roboto" pitchFamily="34" charset="-120"/>
              </a:rPr>
              <a:t> Best for showing relationships or correlations. Example: price vs demand, experience vs salary, or ad spend vs conversions.</a:t>
            </a:r>
            <a:endParaRPr lang="en-US" sz="1000" dirty="0"/>
          </a:p>
          <a:p>
            <a:pPr marL="0" indent="0" algn="l">
              <a:lnSpc>
                <a:spcPct val="113000"/>
              </a:lnSpc>
              <a:buNone/>
            </a:pPr>
            <a:r>
              <a:rPr lang="en-US" sz="1000" b="1" dirty="0">
                <a:solidFill>
                  <a:srgbClr val="3C3939"/>
                </a:solidFill>
                <a:latin typeface="Roboto Bold" pitchFamily="34" charset="0"/>
                <a:ea typeface="Roboto Bold" pitchFamily="34" charset="-122"/>
                <a:cs typeface="Roboto Bold" pitchFamily="34" charset="-120"/>
              </a:rPr>
              <a:t>Practical rule:</a:t>
            </a:r>
            <a:r>
              <a:rPr lang="en-US" sz="1000" dirty="0">
                <a:solidFill>
                  <a:srgbClr val="3C3939"/>
                </a:solidFill>
                <a:latin typeface="Roboto" pitchFamily="34" charset="0"/>
                <a:ea typeface="Roboto" pitchFamily="34" charset="-122"/>
                <a:cs typeface="Roboto" pitchFamily="34" charset="-120"/>
              </a:rPr>
              <a:t> If the audience needs to compare, use bars. If they need to track change, use lines. If they need composition, use pie or stacked charts. If they need to understand relationships, use scatter plots.</a:t>
            </a:r>
            <a:endParaRPr lang="en-US" sz="1000" dirty="0"/>
          </a:p>
        </p:txBody>
      </p:sp>
      <p:sp>
        <p:nvSpPr>
          <p:cNvPr id="11" name="Text 9"/>
          <p:cNvSpPr/>
          <p:nvPr/>
        </p:nvSpPr>
        <p:spPr>
          <a:xfrm>
            <a:off x="6263523" y="4805859"/>
            <a:ext cx="5273047" cy="206673"/>
          </a:xfrm>
          <a:prstGeom prst="rect">
            <a:avLst/>
          </a:prstGeom>
          <a:noFill/>
          <a:ln/>
        </p:spPr>
        <p:txBody>
          <a:bodyPr wrap="none" lIns="0" tIns="0" rIns="0" bIns="0" rtlCol="0" anchor="t"/>
          <a:lstStyle/>
          <a:p>
            <a:pPr marL="0" indent="0" algn="l">
              <a:lnSpc>
                <a:spcPct val="104000"/>
              </a:lnSpc>
              <a:buNone/>
            </a:pPr>
            <a:r>
              <a:rPr lang="en-US" sz="1300" b="1" dirty="0">
                <a:solidFill>
                  <a:srgbClr val="1B1B27"/>
                </a:solidFill>
                <a:latin typeface="Raleway" pitchFamily="34" charset="0"/>
                <a:ea typeface="Raleway" pitchFamily="34" charset="-122"/>
                <a:cs typeface="Raleway" pitchFamily="34" charset="-120"/>
              </a:rPr>
              <a:t>Training Practice</a:t>
            </a:r>
            <a:endParaRPr lang="en-US" sz="1300" b="1" dirty="0"/>
          </a:p>
        </p:txBody>
      </p:sp>
      <p:sp>
        <p:nvSpPr>
          <p:cNvPr id="12" name="Text 10"/>
          <p:cNvSpPr/>
          <p:nvPr/>
        </p:nvSpPr>
        <p:spPr>
          <a:xfrm>
            <a:off x="6263523" y="5105102"/>
            <a:ext cx="5273047" cy="359966"/>
          </a:xfrm>
          <a:prstGeom prst="rect">
            <a:avLst/>
          </a:prstGeom>
          <a:noFill/>
          <a:ln/>
        </p:spPr>
        <p:txBody>
          <a:bodyPr wrap="square" lIns="0" tIns="0" rIns="0" bIns="0" rtlCol="0" anchor="t">
            <a:normAutofit/>
          </a:bodyPr>
          <a:lstStyle/>
          <a:p>
            <a:pPr marL="0" indent="0" algn="l">
              <a:lnSpc>
                <a:spcPct val="113000"/>
              </a:lnSpc>
              <a:buNone/>
            </a:pPr>
            <a:r>
              <a:rPr lang="en-US" sz="1000" dirty="0">
                <a:solidFill>
                  <a:srgbClr val="3C3939"/>
                </a:solidFill>
                <a:latin typeface="Roboto" pitchFamily="34" charset="0"/>
                <a:ea typeface="Roboto" pitchFamily="34" charset="-122"/>
                <a:cs typeface="Roboto" pitchFamily="34" charset="-120"/>
              </a:rPr>
              <a:t>Try a free dataset from </a:t>
            </a:r>
            <a:r>
              <a:rPr lang="en-US" sz="1000" b="1" u="sng" dirty="0">
                <a:solidFill>
                  <a:srgbClr val="1B1B27"/>
                </a:solidFill>
                <a:latin typeface="Roboto Bold" pitchFamily="34" charset="0"/>
                <a:ea typeface="Roboto Bold" pitchFamily="34" charset="-122"/>
                <a:cs typeface="Roboto Bold" pitchFamily="34" charset="-120"/>
                <a:hlinkClick r:id="rId3">
                  <a:extLst>
                    <a:ext uri="{A12FA001-AC4F-418D-AE19-62706E023703}">
                      <ahyp:hlinkClr xmlns:ahyp="http://schemas.microsoft.com/office/drawing/2018/hyperlinkcolor" val="tx"/>
                    </a:ext>
                  </a:extLst>
                </a:hlinkClick>
              </a:rPr>
              <a:t>Kaggle Datasets</a:t>
            </a:r>
            <a:r>
              <a:rPr lang="en-US" sz="1000" dirty="0">
                <a:solidFill>
                  <a:srgbClr val="3C3939"/>
                </a:solidFill>
                <a:latin typeface="Roboto" pitchFamily="34" charset="0"/>
                <a:ea typeface="Roboto" pitchFamily="34" charset="-122"/>
                <a:cs typeface="Roboto" pitchFamily="34" charset="-120"/>
              </a:rPr>
              <a:t> or </a:t>
            </a:r>
            <a:r>
              <a:rPr lang="en-US" sz="1000" b="1" u="sng" dirty="0">
                <a:solidFill>
                  <a:srgbClr val="1B1B27"/>
                </a:solidFill>
                <a:latin typeface="Roboto Bold" pitchFamily="34" charset="0"/>
                <a:ea typeface="Roboto Bold" pitchFamily="34" charset="-122"/>
                <a:cs typeface="Roboto Bold" pitchFamily="34" charset="-120"/>
                <a:hlinkClick r:id="rId4">
                  <a:extLst>
                    <a:ext uri="{A12FA001-AC4F-418D-AE19-62706E023703}">
                      <ahyp:hlinkClr xmlns:ahyp="http://schemas.microsoft.com/office/drawing/2018/hyperlinkcolor" val="tx"/>
                    </a:ext>
                  </a:extLst>
                </a:hlinkClick>
              </a:rPr>
              <a:t>Google Dataset Search</a:t>
            </a:r>
            <a:r>
              <a:rPr lang="en-US" sz="1000" dirty="0">
                <a:solidFill>
                  <a:srgbClr val="3C3939"/>
                </a:solidFill>
                <a:latin typeface="Roboto" pitchFamily="34" charset="0"/>
                <a:ea typeface="Roboto" pitchFamily="34" charset="-122"/>
                <a:cs typeface="Roboto" pitchFamily="34" charset="-120"/>
              </a:rPr>
              <a:t>, then build the same question three ways: one trend chart, one comparison chart, and one relationship chart.</a:t>
            </a:r>
            <a:endParaRPr lang="en-US" sz="1000" dirty="0"/>
          </a:p>
        </p:txBody>
      </p:sp>
      <p:sp>
        <p:nvSpPr>
          <p:cNvPr id="13" name="TextBox 12">
            <a:extLst>
              <a:ext uri="{FF2B5EF4-FFF2-40B4-BE49-F238E27FC236}">
                <a16:creationId xmlns:a16="http://schemas.microsoft.com/office/drawing/2014/main" id="{070EA95A-3D74-50E4-A87B-9C39A7D3D8B0}"/>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661475" y="569218"/>
            <a:ext cx="450343" cy="171946"/>
          </a:xfrm>
          <a:prstGeom prst="roundRect">
            <a:avLst>
              <a:gd name="adj" fmla="val 22133"/>
            </a:avLst>
          </a:prstGeom>
          <a:solidFill>
            <a:srgbClr val="E1E1EA"/>
          </a:solidFill>
          <a:ln/>
        </p:spPr>
        <p:txBody>
          <a:bodyPr/>
          <a:lstStyle/>
          <a:p>
            <a:endParaRPr lang="en-US"/>
          </a:p>
        </p:txBody>
      </p:sp>
      <p:sp>
        <p:nvSpPr>
          <p:cNvPr id="3" name="Text 1"/>
          <p:cNvSpPr/>
          <p:nvPr/>
        </p:nvSpPr>
        <p:spPr>
          <a:xfrm>
            <a:off x="729339" y="603151"/>
            <a:ext cx="924200" cy="104080"/>
          </a:xfrm>
          <a:prstGeom prst="rect">
            <a:avLst/>
          </a:prstGeom>
          <a:noFill/>
          <a:ln/>
        </p:spPr>
        <p:txBody>
          <a:bodyPr wrap="none" lIns="0" tIns="0" rIns="0" bIns="0" rtlCol="0" anchor="t"/>
          <a:lstStyle/>
          <a:p>
            <a:pPr marL="0" indent="0" algn="l">
              <a:lnSpc>
                <a:spcPct val="96000"/>
              </a:lnSpc>
              <a:buNone/>
            </a:pPr>
            <a:r>
              <a:rPr lang="en-US" sz="700" dirty="0">
                <a:solidFill>
                  <a:srgbClr val="3C3939"/>
                </a:solidFill>
                <a:latin typeface="Roboto" pitchFamily="34" charset="0"/>
                <a:ea typeface="Roboto" pitchFamily="34" charset="-122"/>
                <a:cs typeface="Roboto" pitchFamily="34" charset="-120"/>
              </a:rPr>
              <a:t>HOUR 4</a:t>
            </a:r>
            <a:endParaRPr lang="en-US" sz="700" dirty="0"/>
          </a:p>
        </p:txBody>
      </p:sp>
      <p:sp>
        <p:nvSpPr>
          <p:cNvPr id="4" name="Text 2"/>
          <p:cNvSpPr/>
          <p:nvPr/>
        </p:nvSpPr>
        <p:spPr>
          <a:xfrm>
            <a:off x="661475" y="768251"/>
            <a:ext cx="10868745" cy="353913"/>
          </a:xfrm>
          <a:prstGeom prst="rect">
            <a:avLst/>
          </a:prstGeom>
          <a:noFill/>
          <a:ln/>
        </p:spPr>
        <p:txBody>
          <a:bodyPr wrap="none" lIns="0" tIns="0" rIns="0" bIns="0" rtlCol="0" anchor="t"/>
          <a:lstStyle/>
          <a:p>
            <a:pPr marL="0" indent="0" algn="l">
              <a:lnSpc>
                <a:spcPct val="104000"/>
              </a:lnSpc>
              <a:buNone/>
            </a:pPr>
            <a:r>
              <a:rPr lang="en-US" sz="2200" b="1" dirty="0">
                <a:solidFill>
                  <a:srgbClr val="1B1B27"/>
                </a:solidFill>
                <a:latin typeface="Raleway" pitchFamily="34" charset="0"/>
                <a:ea typeface="Raleway" pitchFamily="34" charset="-122"/>
                <a:cs typeface="Raleway" pitchFamily="34" charset="-120"/>
              </a:rPr>
              <a:t>Hands-On Practice: Three Exercises</a:t>
            </a:r>
            <a:endParaRPr lang="en-US" sz="2200" b="1" dirty="0"/>
          </a:p>
        </p:txBody>
      </p:sp>
      <p:sp>
        <p:nvSpPr>
          <p:cNvPr id="5" name="Text 3"/>
          <p:cNvSpPr/>
          <p:nvPr/>
        </p:nvSpPr>
        <p:spPr>
          <a:xfrm>
            <a:off x="661475" y="1223963"/>
            <a:ext cx="10868745" cy="362148"/>
          </a:xfrm>
          <a:prstGeom prst="rect">
            <a:avLst/>
          </a:prstGeom>
          <a:noFill/>
          <a:ln/>
        </p:spPr>
        <p:txBody>
          <a:bodyPr wrap="square" lIns="0" tIns="0" rIns="0" bIns="0" rtlCol="0" anchor="t">
            <a:normAutofit/>
          </a:bodyPr>
          <a:lstStyle/>
          <a:p>
            <a:pPr marL="0" indent="0" algn="l">
              <a:lnSpc>
                <a:spcPct val="107000"/>
              </a:lnSpc>
              <a:buNone/>
            </a:pPr>
            <a:r>
              <a:rPr lang="en-US" sz="1100" dirty="0">
                <a:solidFill>
                  <a:srgbClr val="3C3939"/>
                </a:solidFill>
                <a:latin typeface="Roboto" pitchFamily="34" charset="0"/>
                <a:ea typeface="Roboto" pitchFamily="34" charset="-122"/>
                <a:cs typeface="Roboto" pitchFamily="34" charset="-120"/>
              </a:rPr>
              <a:t>Use these exercises to practice prompting, structuring, and iterating with AI tools. Each one mirrors a real work task, so focus on clarity, context, and the quality of the final output.</a:t>
            </a:r>
            <a:endParaRPr lang="en-US" sz="1100" dirty="0"/>
          </a:p>
        </p:txBody>
      </p:sp>
      <p:pic>
        <p:nvPicPr>
          <p:cNvPr id="6"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1475" y="1662410"/>
            <a:ext cx="3577639" cy="3103166"/>
          </a:xfrm>
          <a:prstGeom prst="rect">
            <a:avLst/>
          </a:prstGeom>
        </p:spPr>
      </p:pic>
      <p:sp>
        <p:nvSpPr>
          <p:cNvPr id="7" name="Text 4"/>
          <p:cNvSpPr/>
          <p:nvPr/>
        </p:nvSpPr>
        <p:spPr>
          <a:xfrm>
            <a:off x="2382282" y="1747341"/>
            <a:ext cx="135827" cy="169862"/>
          </a:xfrm>
          <a:prstGeom prst="rect">
            <a:avLst/>
          </a:prstGeom>
          <a:noFill/>
          <a:ln/>
        </p:spPr>
        <p:txBody>
          <a:bodyPr wrap="none" lIns="0" tIns="0" rIns="0" bIns="0" rtlCol="0" anchor="ctr"/>
          <a:lstStyle/>
          <a:p>
            <a:pPr marL="0" indent="0" algn="ctr">
              <a:lnSpc>
                <a:spcPct val="100000"/>
              </a:lnSpc>
              <a:buNone/>
            </a:pPr>
            <a:r>
              <a:rPr lang="en-US" sz="1050" dirty="0">
                <a:solidFill>
                  <a:srgbClr val="FFFFFF"/>
                </a:solidFill>
                <a:latin typeface="Raleway" pitchFamily="34" charset="0"/>
                <a:ea typeface="Raleway" pitchFamily="34" charset="-122"/>
                <a:cs typeface="Raleway" pitchFamily="34" charset="-120"/>
              </a:rPr>
              <a:t>1</a:t>
            </a:r>
            <a:endParaRPr lang="en-US" sz="1050" dirty="0"/>
          </a:p>
        </p:txBody>
      </p:sp>
      <p:sp>
        <p:nvSpPr>
          <p:cNvPr id="8" name="Text 5"/>
          <p:cNvSpPr/>
          <p:nvPr/>
        </p:nvSpPr>
        <p:spPr>
          <a:xfrm>
            <a:off x="787380" y="2115344"/>
            <a:ext cx="3325829" cy="176907"/>
          </a:xfrm>
          <a:prstGeom prst="rect">
            <a:avLst/>
          </a:prstGeom>
          <a:noFill/>
          <a:ln/>
        </p:spPr>
        <p:txBody>
          <a:bodyPr wrap="none" lIns="0" tIns="0" rIns="0" bIns="0" rtlCol="0" anchor="t"/>
          <a:lstStyle/>
          <a:p>
            <a:pPr marL="0" indent="0" algn="l">
              <a:lnSpc>
                <a:spcPct val="104000"/>
              </a:lnSpc>
              <a:buNone/>
            </a:pPr>
            <a:r>
              <a:rPr lang="en-US" sz="1100" b="1" dirty="0">
                <a:solidFill>
                  <a:srgbClr val="3C3939"/>
                </a:solidFill>
                <a:latin typeface="Raleway" pitchFamily="34" charset="0"/>
                <a:ea typeface="Raleway" pitchFamily="34" charset="-122"/>
                <a:cs typeface="Raleway" pitchFamily="34" charset="-120"/>
              </a:rPr>
              <a:t>Draft an Email</a:t>
            </a:r>
            <a:endParaRPr lang="en-US" sz="1100" b="1" dirty="0"/>
          </a:p>
        </p:txBody>
      </p:sp>
      <p:sp>
        <p:nvSpPr>
          <p:cNvPr id="9" name="Text 6"/>
          <p:cNvSpPr/>
          <p:nvPr/>
        </p:nvSpPr>
        <p:spPr>
          <a:xfrm>
            <a:off x="787380" y="2332930"/>
            <a:ext cx="3325829" cy="946051"/>
          </a:xfrm>
          <a:prstGeom prst="rect">
            <a:avLst/>
          </a:prstGeom>
          <a:noFill/>
          <a:ln/>
        </p:spPr>
        <p:txBody>
          <a:bodyPr wrap="square" lIns="0" tIns="0" rIns="0" bIns="0" rtlCol="0" anchor="t"/>
          <a:lstStyle/>
          <a:p>
            <a:pPr marL="0" indent="0" algn="l">
              <a:lnSpc>
                <a:spcPct val="107000"/>
              </a:lnSpc>
              <a:spcAft>
                <a:spcPts val="300"/>
              </a:spcAft>
              <a:buNone/>
            </a:pPr>
            <a:r>
              <a:rPr lang="en-US" sz="1100" b="1" dirty="0">
                <a:solidFill>
                  <a:srgbClr val="3C3939"/>
                </a:solidFill>
                <a:latin typeface="Roboto Bold" pitchFamily="34" charset="0"/>
                <a:ea typeface="Roboto Bold" pitchFamily="34" charset="-122"/>
                <a:cs typeface="Roboto Bold" pitchFamily="34" charset="-120"/>
              </a:rPr>
              <a:t>Scenario:</a:t>
            </a:r>
            <a:r>
              <a:rPr lang="en-US" sz="1100" dirty="0">
                <a:solidFill>
                  <a:srgbClr val="3C3939"/>
                </a:solidFill>
                <a:latin typeface="Roboto" pitchFamily="34" charset="0"/>
                <a:ea typeface="Roboto" pitchFamily="34" charset="-122"/>
                <a:cs typeface="Roboto" pitchFamily="34" charset="-120"/>
              </a:rPr>
              <a:t> Respond to a difficult customer complaint.</a:t>
            </a:r>
            <a:endParaRPr lang="en-US" sz="1100" dirty="0"/>
          </a:p>
          <a:p>
            <a:pPr marL="0" indent="0" algn="l">
              <a:lnSpc>
                <a:spcPct val="107000"/>
              </a:lnSpc>
              <a:buNone/>
            </a:pPr>
            <a:r>
              <a:rPr lang="en-US" sz="1100" b="1" dirty="0">
                <a:solidFill>
                  <a:srgbClr val="3C3939"/>
                </a:solidFill>
                <a:latin typeface="Roboto Bold" pitchFamily="34" charset="0"/>
                <a:ea typeface="Roboto Bold" pitchFamily="34" charset="-122"/>
                <a:cs typeface="Roboto Bold" pitchFamily="34" charset="-120"/>
              </a:rPr>
              <a:t>Task:</a:t>
            </a:r>
            <a:r>
              <a:rPr lang="en-US" sz="1100" dirty="0">
                <a:solidFill>
                  <a:srgbClr val="3C3939"/>
                </a:solidFill>
                <a:latin typeface="Roboto" pitchFamily="34" charset="0"/>
                <a:ea typeface="Roboto" pitchFamily="34" charset="-122"/>
                <a:cs typeface="Roboto" pitchFamily="34" charset="-120"/>
              </a:rPr>
              <a:t> Ask Gemini or ChatGPT to draft a professional, empathetic response that acknowledges the issue, takes responsibility where appropriate, and offers a clear next step.</a:t>
            </a:r>
            <a:endParaRPr lang="en-US" sz="1100" dirty="0"/>
          </a:p>
        </p:txBody>
      </p:sp>
      <p:sp>
        <p:nvSpPr>
          <p:cNvPr id="10" name="Text 7"/>
          <p:cNvSpPr/>
          <p:nvPr/>
        </p:nvSpPr>
        <p:spPr>
          <a:xfrm>
            <a:off x="787380" y="3319661"/>
            <a:ext cx="3325829" cy="772220"/>
          </a:xfrm>
          <a:prstGeom prst="rect">
            <a:avLst/>
          </a:prstGeom>
          <a:noFill/>
          <a:ln/>
        </p:spPr>
        <p:txBody>
          <a:bodyPr wrap="square" lIns="0" tIns="0" rIns="0" bIns="0" rtlCol="0" anchor="t">
            <a:normAutofit/>
          </a:bodyPr>
          <a:lstStyle/>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Include the customer’s concern, tone, and the desired outcome</a:t>
            </a:r>
            <a:endParaRPr lang="en-US" sz="850" dirty="0"/>
          </a:p>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Ask for 2 versions: one concise and one more formal</a:t>
            </a:r>
            <a:endParaRPr lang="en-US" sz="850" dirty="0"/>
          </a:p>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Example prompt: “Write a calm, professional reply to a customer who received the wrong order and is asking for a refund.”</a:t>
            </a:r>
            <a:endParaRPr lang="en-US" sz="850" dirty="0"/>
          </a:p>
        </p:txBody>
      </p:sp>
      <p:sp>
        <p:nvSpPr>
          <p:cNvPr id="11" name="Text 8"/>
          <p:cNvSpPr/>
          <p:nvPr/>
        </p:nvSpPr>
        <p:spPr>
          <a:xfrm>
            <a:off x="787380" y="4132560"/>
            <a:ext cx="3325829" cy="362148"/>
          </a:xfrm>
          <a:prstGeom prst="rect">
            <a:avLst/>
          </a:prstGeom>
          <a:noFill/>
          <a:ln/>
        </p:spPr>
        <p:txBody>
          <a:bodyPr wrap="square" lIns="0" tIns="0" rIns="0" bIns="0" rtlCol="0" anchor="t">
            <a:normAutofit/>
          </a:bodyPr>
          <a:lstStyle/>
          <a:p>
            <a:pPr marL="0" indent="0" algn="l">
              <a:lnSpc>
                <a:spcPct val="107000"/>
              </a:lnSpc>
              <a:buNone/>
            </a:pPr>
            <a:r>
              <a:rPr lang="en-US" sz="1100" b="1" dirty="0">
                <a:solidFill>
                  <a:srgbClr val="3C3939"/>
                </a:solidFill>
                <a:latin typeface="Roboto Bold" pitchFamily="34" charset="0"/>
                <a:ea typeface="Roboto Bold" pitchFamily="34" charset="-122"/>
                <a:cs typeface="Roboto Bold" pitchFamily="34" charset="-120"/>
              </a:rPr>
              <a:t>Time:</a:t>
            </a:r>
            <a:r>
              <a:rPr lang="en-US" sz="1100" dirty="0">
                <a:solidFill>
                  <a:srgbClr val="3C3939"/>
                </a:solidFill>
                <a:latin typeface="Roboto" pitchFamily="34" charset="0"/>
                <a:ea typeface="Roboto" pitchFamily="34" charset="-122"/>
                <a:cs typeface="Roboto" pitchFamily="34" charset="-120"/>
              </a:rPr>
              <a:t> 10 minutes → </a:t>
            </a:r>
            <a:r>
              <a:rPr lang="en-US" sz="1100" b="1" dirty="0">
                <a:solidFill>
                  <a:srgbClr val="3C3939"/>
                </a:solidFill>
                <a:latin typeface="Roboto Bold" pitchFamily="34" charset="0"/>
                <a:ea typeface="Roboto Bold" pitchFamily="34" charset="-122"/>
                <a:cs typeface="Roboto Bold" pitchFamily="34" charset="-120"/>
              </a:rPr>
              <a:t>Outcome:</a:t>
            </a:r>
            <a:r>
              <a:rPr lang="en-US" sz="1100" dirty="0">
                <a:solidFill>
                  <a:srgbClr val="3C3939"/>
                </a:solidFill>
                <a:latin typeface="Roboto" pitchFamily="34" charset="0"/>
                <a:ea typeface="Roboto" pitchFamily="34" charset="-122"/>
                <a:cs typeface="Roboto" pitchFamily="34" charset="-120"/>
              </a:rPr>
              <a:t> A polished email you could send with only minor edits.</a:t>
            </a:r>
            <a:endParaRPr lang="en-US" sz="1100" dirty="0"/>
          </a:p>
        </p:txBody>
      </p:sp>
      <p:pic>
        <p:nvPicPr>
          <p:cNvPr id="12"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06978" y="1662410"/>
            <a:ext cx="3577639" cy="3103166"/>
          </a:xfrm>
          <a:prstGeom prst="rect">
            <a:avLst/>
          </a:prstGeom>
        </p:spPr>
      </p:pic>
      <p:sp>
        <p:nvSpPr>
          <p:cNvPr id="13" name="Text 9"/>
          <p:cNvSpPr/>
          <p:nvPr/>
        </p:nvSpPr>
        <p:spPr>
          <a:xfrm>
            <a:off x="6027785" y="1747341"/>
            <a:ext cx="135827" cy="169862"/>
          </a:xfrm>
          <a:prstGeom prst="rect">
            <a:avLst/>
          </a:prstGeom>
          <a:noFill/>
          <a:ln/>
        </p:spPr>
        <p:txBody>
          <a:bodyPr wrap="none" lIns="0" tIns="0" rIns="0" bIns="0" rtlCol="0" anchor="ctr"/>
          <a:lstStyle/>
          <a:p>
            <a:pPr marL="0" indent="0" algn="ctr">
              <a:lnSpc>
                <a:spcPct val="100000"/>
              </a:lnSpc>
              <a:buNone/>
            </a:pPr>
            <a:r>
              <a:rPr lang="en-US" sz="1050" dirty="0">
                <a:solidFill>
                  <a:srgbClr val="FFFFFF"/>
                </a:solidFill>
                <a:latin typeface="Raleway" pitchFamily="34" charset="0"/>
                <a:ea typeface="Raleway" pitchFamily="34" charset="-122"/>
                <a:cs typeface="Raleway" pitchFamily="34" charset="-120"/>
              </a:rPr>
              <a:t>2</a:t>
            </a:r>
            <a:endParaRPr lang="en-US" sz="1050" dirty="0"/>
          </a:p>
        </p:txBody>
      </p:sp>
      <p:sp>
        <p:nvSpPr>
          <p:cNvPr id="14" name="Text 10"/>
          <p:cNvSpPr/>
          <p:nvPr/>
        </p:nvSpPr>
        <p:spPr>
          <a:xfrm>
            <a:off x="4432884" y="2115344"/>
            <a:ext cx="3325829" cy="176907"/>
          </a:xfrm>
          <a:prstGeom prst="rect">
            <a:avLst/>
          </a:prstGeom>
          <a:noFill/>
          <a:ln/>
        </p:spPr>
        <p:txBody>
          <a:bodyPr wrap="none" lIns="0" tIns="0" rIns="0" bIns="0" rtlCol="0" anchor="t"/>
          <a:lstStyle/>
          <a:p>
            <a:pPr marL="0" indent="0" algn="l">
              <a:lnSpc>
                <a:spcPct val="104000"/>
              </a:lnSpc>
              <a:buNone/>
            </a:pPr>
            <a:r>
              <a:rPr lang="en-US" sz="1100" b="1" dirty="0">
                <a:solidFill>
                  <a:srgbClr val="3C3939"/>
                </a:solidFill>
                <a:latin typeface="Raleway" pitchFamily="34" charset="0"/>
                <a:ea typeface="Raleway" pitchFamily="34" charset="-122"/>
                <a:cs typeface="Raleway" pitchFamily="34" charset="-120"/>
              </a:rPr>
              <a:t>Build a Spreadsheet</a:t>
            </a:r>
            <a:endParaRPr lang="en-US" sz="1100" b="1" dirty="0"/>
          </a:p>
        </p:txBody>
      </p:sp>
      <p:sp>
        <p:nvSpPr>
          <p:cNvPr id="15" name="Text 11"/>
          <p:cNvSpPr/>
          <p:nvPr/>
        </p:nvSpPr>
        <p:spPr>
          <a:xfrm>
            <a:off x="4432884" y="2332930"/>
            <a:ext cx="3325829" cy="946051"/>
          </a:xfrm>
          <a:prstGeom prst="rect">
            <a:avLst/>
          </a:prstGeom>
          <a:noFill/>
          <a:ln/>
        </p:spPr>
        <p:txBody>
          <a:bodyPr wrap="square" lIns="0" tIns="0" rIns="0" bIns="0" rtlCol="0" anchor="t">
            <a:normAutofit/>
          </a:bodyPr>
          <a:lstStyle/>
          <a:p>
            <a:pPr marL="0" indent="0" algn="l">
              <a:lnSpc>
                <a:spcPct val="107000"/>
              </a:lnSpc>
              <a:spcAft>
                <a:spcPts val="300"/>
              </a:spcAft>
              <a:buNone/>
            </a:pPr>
            <a:r>
              <a:rPr lang="en-US" sz="1100" b="1" dirty="0">
                <a:solidFill>
                  <a:srgbClr val="3C3939"/>
                </a:solidFill>
                <a:latin typeface="Roboto Bold" pitchFamily="34" charset="0"/>
                <a:ea typeface="Roboto Bold" pitchFamily="34" charset="-122"/>
                <a:cs typeface="Roboto Bold" pitchFamily="34" charset="-120"/>
              </a:rPr>
              <a:t>Scenario:</a:t>
            </a:r>
            <a:r>
              <a:rPr lang="en-US" sz="1100" dirty="0">
                <a:solidFill>
                  <a:srgbClr val="3C3939"/>
                </a:solidFill>
                <a:latin typeface="Roboto" pitchFamily="34" charset="0"/>
                <a:ea typeface="Roboto" pitchFamily="34" charset="-122"/>
                <a:cs typeface="Roboto" pitchFamily="34" charset="-120"/>
              </a:rPr>
              <a:t> Create a quarterly sales tracker with formulas and analysis.</a:t>
            </a:r>
            <a:endParaRPr lang="en-US" sz="1100" dirty="0"/>
          </a:p>
          <a:p>
            <a:pPr marL="0" indent="0" algn="l">
              <a:lnSpc>
                <a:spcPct val="107000"/>
              </a:lnSpc>
              <a:buNone/>
            </a:pPr>
            <a:r>
              <a:rPr lang="en-US" sz="1100" b="1" dirty="0">
                <a:solidFill>
                  <a:srgbClr val="3C3939"/>
                </a:solidFill>
                <a:latin typeface="Roboto Bold" pitchFamily="34" charset="0"/>
                <a:ea typeface="Roboto Bold" pitchFamily="34" charset="-122"/>
                <a:cs typeface="Roboto Bold" pitchFamily="34" charset="-120"/>
              </a:rPr>
              <a:t>Task:</a:t>
            </a:r>
            <a:r>
              <a:rPr lang="en-US" sz="1100" dirty="0">
                <a:solidFill>
                  <a:srgbClr val="3C3939"/>
                </a:solidFill>
                <a:latin typeface="Roboto" pitchFamily="34" charset="0"/>
                <a:ea typeface="Roboto" pitchFamily="34" charset="-122"/>
                <a:cs typeface="Roboto" pitchFamily="34" charset="-120"/>
              </a:rPr>
              <a:t> Use Gemini in Sheets to build the structure, add calculations, and identify trends that matter to your team.</a:t>
            </a:r>
            <a:endParaRPr lang="en-US" sz="1100" dirty="0"/>
          </a:p>
        </p:txBody>
      </p:sp>
      <p:sp>
        <p:nvSpPr>
          <p:cNvPr id="16" name="Text 12"/>
          <p:cNvSpPr/>
          <p:nvPr/>
        </p:nvSpPr>
        <p:spPr>
          <a:xfrm>
            <a:off x="4432884" y="3319661"/>
            <a:ext cx="3325829" cy="627261"/>
          </a:xfrm>
          <a:prstGeom prst="rect">
            <a:avLst/>
          </a:prstGeom>
          <a:noFill/>
          <a:ln/>
        </p:spPr>
        <p:txBody>
          <a:bodyPr wrap="square" lIns="0" tIns="0" rIns="0" bIns="0" rtlCol="0" anchor="t">
            <a:normAutofit/>
          </a:bodyPr>
          <a:lstStyle/>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Start with columns for month, rep, region, revenue, and target</a:t>
            </a:r>
            <a:endParaRPr lang="en-US" sz="850" dirty="0"/>
          </a:p>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Ask for formulas like totals, averages, and percentage-to-goal</a:t>
            </a:r>
            <a:endParaRPr lang="en-US" sz="850" dirty="0"/>
          </a:p>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Example prompt: “Create a sales tracker with monthly totals, quarterly rollups, and a column that flags deals below target.”</a:t>
            </a:r>
            <a:endParaRPr lang="en-US" sz="850" dirty="0"/>
          </a:p>
        </p:txBody>
      </p:sp>
      <p:sp>
        <p:nvSpPr>
          <p:cNvPr id="17" name="Text 13"/>
          <p:cNvSpPr/>
          <p:nvPr/>
        </p:nvSpPr>
        <p:spPr>
          <a:xfrm>
            <a:off x="4432884" y="3987602"/>
            <a:ext cx="3325829" cy="362148"/>
          </a:xfrm>
          <a:prstGeom prst="rect">
            <a:avLst/>
          </a:prstGeom>
          <a:noFill/>
          <a:ln/>
        </p:spPr>
        <p:txBody>
          <a:bodyPr wrap="square" lIns="0" tIns="0" rIns="0" bIns="0" rtlCol="0" anchor="t">
            <a:normAutofit/>
          </a:bodyPr>
          <a:lstStyle/>
          <a:p>
            <a:pPr marL="0" indent="0" algn="l">
              <a:lnSpc>
                <a:spcPct val="107000"/>
              </a:lnSpc>
              <a:buNone/>
            </a:pPr>
            <a:r>
              <a:rPr lang="en-US" sz="1100" b="1" dirty="0">
                <a:solidFill>
                  <a:srgbClr val="3C3939"/>
                </a:solidFill>
                <a:latin typeface="Roboto Bold" pitchFamily="34" charset="0"/>
                <a:ea typeface="Roboto Bold" pitchFamily="34" charset="-122"/>
                <a:cs typeface="Roboto Bold" pitchFamily="34" charset="-120"/>
              </a:rPr>
              <a:t>Time:</a:t>
            </a:r>
            <a:r>
              <a:rPr lang="en-US" sz="1100" dirty="0">
                <a:solidFill>
                  <a:srgbClr val="3C3939"/>
                </a:solidFill>
                <a:latin typeface="Roboto" pitchFamily="34" charset="0"/>
                <a:ea typeface="Roboto" pitchFamily="34" charset="-122"/>
                <a:cs typeface="Roboto" pitchFamily="34" charset="-120"/>
              </a:rPr>
              <a:t> 15 minutes → </a:t>
            </a:r>
            <a:r>
              <a:rPr lang="en-US" sz="1100" b="1" dirty="0">
                <a:solidFill>
                  <a:srgbClr val="3C3939"/>
                </a:solidFill>
                <a:latin typeface="Roboto Bold" pitchFamily="34" charset="0"/>
                <a:ea typeface="Roboto Bold" pitchFamily="34" charset="-122"/>
                <a:cs typeface="Roboto Bold" pitchFamily="34" charset="-120"/>
              </a:rPr>
              <a:t>Outcome:</a:t>
            </a:r>
            <a:r>
              <a:rPr lang="en-US" sz="1100" dirty="0">
                <a:solidFill>
                  <a:srgbClr val="3C3939"/>
                </a:solidFill>
                <a:latin typeface="Roboto" pitchFamily="34" charset="0"/>
                <a:ea typeface="Roboto" pitchFamily="34" charset="-122"/>
                <a:cs typeface="Roboto" pitchFamily="34" charset="-120"/>
              </a:rPr>
              <a:t> An automated sheet that updates when new data is added.</a:t>
            </a:r>
            <a:endParaRPr lang="en-US" sz="1100" dirty="0"/>
          </a:p>
        </p:txBody>
      </p:sp>
      <p:pic>
        <p:nvPicPr>
          <p:cNvPr id="18"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52482" y="1662410"/>
            <a:ext cx="3577639" cy="3103166"/>
          </a:xfrm>
          <a:prstGeom prst="rect">
            <a:avLst/>
          </a:prstGeom>
        </p:spPr>
      </p:pic>
      <p:sp>
        <p:nvSpPr>
          <p:cNvPr id="19" name="Text 14"/>
          <p:cNvSpPr/>
          <p:nvPr/>
        </p:nvSpPr>
        <p:spPr>
          <a:xfrm>
            <a:off x="9673288" y="1747341"/>
            <a:ext cx="135827" cy="169862"/>
          </a:xfrm>
          <a:prstGeom prst="rect">
            <a:avLst/>
          </a:prstGeom>
          <a:noFill/>
          <a:ln/>
        </p:spPr>
        <p:txBody>
          <a:bodyPr wrap="none" lIns="0" tIns="0" rIns="0" bIns="0" rtlCol="0" anchor="ctr"/>
          <a:lstStyle/>
          <a:p>
            <a:pPr marL="0" indent="0" algn="ctr">
              <a:lnSpc>
                <a:spcPct val="100000"/>
              </a:lnSpc>
              <a:buNone/>
            </a:pPr>
            <a:r>
              <a:rPr lang="en-US" sz="1050" dirty="0">
                <a:solidFill>
                  <a:srgbClr val="FFFFFF"/>
                </a:solidFill>
                <a:latin typeface="Raleway" pitchFamily="34" charset="0"/>
                <a:ea typeface="Raleway" pitchFamily="34" charset="-122"/>
                <a:cs typeface="Raleway" pitchFamily="34" charset="-120"/>
              </a:rPr>
              <a:t>3</a:t>
            </a:r>
            <a:endParaRPr lang="en-US" sz="1050" dirty="0"/>
          </a:p>
        </p:txBody>
      </p:sp>
      <p:sp>
        <p:nvSpPr>
          <p:cNvPr id="20" name="Text 15"/>
          <p:cNvSpPr/>
          <p:nvPr/>
        </p:nvSpPr>
        <p:spPr>
          <a:xfrm>
            <a:off x="8078387" y="2115344"/>
            <a:ext cx="3325829" cy="176907"/>
          </a:xfrm>
          <a:prstGeom prst="rect">
            <a:avLst/>
          </a:prstGeom>
          <a:noFill/>
          <a:ln/>
        </p:spPr>
        <p:txBody>
          <a:bodyPr wrap="none" lIns="0" tIns="0" rIns="0" bIns="0" rtlCol="0" anchor="t"/>
          <a:lstStyle/>
          <a:p>
            <a:pPr marL="0" indent="0" algn="l">
              <a:lnSpc>
                <a:spcPct val="104000"/>
              </a:lnSpc>
              <a:buNone/>
            </a:pPr>
            <a:r>
              <a:rPr lang="en-US" sz="1100" b="1" dirty="0">
                <a:solidFill>
                  <a:srgbClr val="3C3939"/>
                </a:solidFill>
                <a:latin typeface="Raleway" pitchFamily="34" charset="0"/>
                <a:ea typeface="Raleway" pitchFamily="34" charset="-122"/>
                <a:cs typeface="Raleway" pitchFamily="34" charset="-120"/>
              </a:rPr>
              <a:t>Create a Dashboard</a:t>
            </a:r>
            <a:endParaRPr lang="en-US" sz="1100" b="1" dirty="0"/>
          </a:p>
        </p:txBody>
      </p:sp>
      <p:sp>
        <p:nvSpPr>
          <p:cNvPr id="21" name="Text 16"/>
          <p:cNvSpPr/>
          <p:nvPr/>
        </p:nvSpPr>
        <p:spPr>
          <a:xfrm>
            <a:off x="8078387" y="2332930"/>
            <a:ext cx="3325829" cy="946051"/>
          </a:xfrm>
          <a:prstGeom prst="rect">
            <a:avLst/>
          </a:prstGeom>
          <a:noFill/>
          <a:ln/>
        </p:spPr>
        <p:txBody>
          <a:bodyPr wrap="square" lIns="0" tIns="0" rIns="0" bIns="0" rtlCol="0" anchor="t">
            <a:normAutofit/>
          </a:bodyPr>
          <a:lstStyle/>
          <a:p>
            <a:pPr marL="0" indent="0" algn="l">
              <a:lnSpc>
                <a:spcPct val="107000"/>
              </a:lnSpc>
              <a:spcAft>
                <a:spcPts val="300"/>
              </a:spcAft>
              <a:buNone/>
            </a:pPr>
            <a:r>
              <a:rPr lang="en-US" sz="1100" b="1" dirty="0">
                <a:solidFill>
                  <a:srgbClr val="3C3939"/>
                </a:solidFill>
                <a:latin typeface="Roboto Bold" pitchFamily="34" charset="0"/>
                <a:ea typeface="Roboto Bold" pitchFamily="34" charset="-122"/>
                <a:cs typeface="Roboto Bold" pitchFamily="34" charset="-120"/>
              </a:rPr>
              <a:t>Scenario:</a:t>
            </a:r>
            <a:r>
              <a:rPr lang="en-US" sz="1100" dirty="0">
                <a:solidFill>
                  <a:srgbClr val="3C3939"/>
                </a:solidFill>
                <a:latin typeface="Roboto" pitchFamily="34" charset="0"/>
                <a:ea typeface="Roboto" pitchFamily="34" charset="-122"/>
                <a:cs typeface="Roboto" pitchFamily="34" charset="-120"/>
              </a:rPr>
              <a:t> Visualize your team’s performance metrics.</a:t>
            </a:r>
            <a:endParaRPr lang="en-US" sz="1100" dirty="0"/>
          </a:p>
          <a:p>
            <a:pPr marL="0" indent="0" algn="l">
              <a:lnSpc>
                <a:spcPct val="107000"/>
              </a:lnSpc>
              <a:buNone/>
            </a:pPr>
            <a:r>
              <a:rPr lang="en-US" sz="1100" b="1" dirty="0">
                <a:solidFill>
                  <a:srgbClr val="3C3939"/>
                </a:solidFill>
                <a:latin typeface="Roboto Bold" pitchFamily="34" charset="0"/>
                <a:ea typeface="Roboto Bold" pitchFamily="34" charset="-122"/>
                <a:cs typeface="Roboto Bold" pitchFamily="34" charset="-120"/>
              </a:rPr>
              <a:t>Task:</a:t>
            </a:r>
            <a:r>
              <a:rPr lang="en-US" sz="1100" dirty="0">
                <a:solidFill>
                  <a:srgbClr val="3C3939"/>
                </a:solidFill>
                <a:latin typeface="Roboto" pitchFamily="34" charset="0"/>
                <a:ea typeface="Roboto" pitchFamily="34" charset="-122"/>
                <a:cs typeface="Roboto" pitchFamily="34" charset="-120"/>
              </a:rPr>
              <a:t> Use AI chart tools to build 3–4 charts, then combine them into a dashboard that tells a clear story.</a:t>
            </a:r>
            <a:endParaRPr lang="en-US" sz="1100" dirty="0"/>
          </a:p>
        </p:txBody>
      </p:sp>
      <p:sp>
        <p:nvSpPr>
          <p:cNvPr id="22" name="Text 17"/>
          <p:cNvSpPr/>
          <p:nvPr/>
        </p:nvSpPr>
        <p:spPr>
          <a:xfrm>
            <a:off x="8078387" y="3319661"/>
            <a:ext cx="3325829" cy="917178"/>
          </a:xfrm>
          <a:prstGeom prst="rect">
            <a:avLst/>
          </a:prstGeom>
          <a:noFill/>
          <a:ln/>
        </p:spPr>
        <p:txBody>
          <a:bodyPr wrap="square" lIns="0" tIns="0" rIns="0" bIns="0" rtlCol="0" anchor="t">
            <a:normAutofit/>
          </a:bodyPr>
          <a:lstStyle/>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Choose metrics with a purpose: trend, comparison, composition, or correlation</a:t>
            </a:r>
            <a:endParaRPr lang="en-US" sz="850" dirty="0"/>
          </a:p>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Use consistent labels, colors, and chart types for readability</a:t>
            </a:r>
            <a:endParaRPr lang="en-US" sz="850" dirty="0"/>
          </a:p>
          <a:p>
            <a:pPr marL="172720" indent="-172720" algn="l">
              <a:lnSpc>
                <a:spcPct val="107000"/>
              </a:lnSpc>
              <a:buSzPct val="100000"/>
              <a:buChar char="•"/>
            </a:pPr>
            <a:r>
              <a:rPr lang="en-US" sz="850" dirty="0">
                <a:solidFill>
                  <a:srgbClr val="3C3939"/>
                </a:solidFill>
                <a:latin typeface="Roboto" pitchFamily="34" charset="0"/>
                <a:ea typeface="Roboto" pitchFamily="34" charset="-122"/>
                <a:cs typeface="Roboto" pitchFamily="34" charset="-120"/>
              </a:rPr>
              <a:t>Example prompt: “Turn this dataset into a stakeholder dashboard showing revenue trend, conversion rate, top regions, and monthly growth.”</a:t>
            </a:r>
            <a:endParaRPr lang="en-US" sz="850" dirty="0"/>
          </a:p>
        </p:txBody>
      </p:sp>
      <p:sp>
        <p:nvSpPr>
          <p:cNvPr id="23" name="Text 18"/>
          <p:cNvSpPr/>
          <p:nvPr/>
        </p:nvSpPr>
        <p:spPr>
          <a:xfrm>
            <a:off x="8078387" y="4277519"/>
            <a:ext cx="3325829" cy="362148"/>
          </a:xfrm>
          <a:prstGeom prst="rect">
            <a:avLst/>
          </a:prstGeom>
          <a:noFill/>
          <a:ln/>
        </p:spPr>
        <p:txBody>
          <a:bodyPr wrap="square" lIns="0" tIns="0" rIns="0" bIns="0" rtlCol="0" anchor="t">
            <a:normAutofit/>
          </a:bodyPr>
          <a:lstStyle/>
          <a:p>
            <a:pPr marL="0" indent="0" algn="l">
              <a:lnSpc>
                <a:spcPct val="107000"/>
              </a:lnSpc>
              <a:buNone/>
            </a:pPr>
            <a:r>
              <a:rPr lang="en-US" sz="1100" b="1" dirty="0">
                <a:solidFill>
                  <a:srgbClr val="3C3939"/>
                </a:solidFill>
                <a:latin typeface="Roboto Bold" pitchFamily="34" charset="0"/>
                <a:ea typeface="Roboto Bold" pitchFamily="34" charset="-122"/>
                <a:cs typeface="Roboto Bold" pitchFamily="34" charset="-120"/>
              </a:rPr>
              <a:t>Time:</a:t>
            </a:r>
            <a:r>
              <a:rPr lang="en-US" sz="1100" dirty="0">
                <a:solidFill>
                  <a:srgbClr val="3C3939"/>
                </a:solidFill>
                <a:latin typeface="Roboto" pitchFamily="34" charset="0"/>
                <a:ea typeface="Roboto" pitchFamily="34" charset="-122"/>
                <a:cs typeface="Roboto" pitchFamily="34" charset="-120"/>
              </a:rPr>
              <a:t> 20 minutes → </a:t>
            </a:r>
            <a:r>
              <a:rPr lang="en-US" sz="1100" b="1" dirty="0">
                <a:solidFill>
                  <a:srgbClr val="3C3939"/>
                </a:solidFill>
                <a:latin typeface="Roboto Bold" pitchFamily="34" charset="0"/>
                <a:ea typeface="Roboto Bold" pitchFamily="34" charset="-122"/>
                <a:cs typeface="Roboto Bold" pitchFamily="34" charset="-120"/>
              </a:rPr>
              <a:t>Outcome:</a:t>
            </a:r>
            <a:r>
              <a:rPr lang="en-US" sz="1100" dirty="0">
                <a:solidFill>
                  <a:srgbClr val="3C3939"/>
                </a:solidFill>
                <a:latin typeface="Roboto" pitchFamily="34" charset="0"/>
                <a:ea typeface="Roboto" pitchFamily="34" charset="-122"/>
                <a:cs typeface="Roboto" pitchFamily="34" charset="-120"/>
              </a:rPr>
              <a:t> A professional dashboard ready for stakeholders.</a:t>
            </a:r>
            <a:endParaRPr lang="en-US" sz="1100" dirty="0"/>
          </a:p>
        </p:txBody>
      </p:sp>
      <p:sp>
        <p:nvSpPr>
          <p:cNvPr id="24" name="Shape 19"/>
          <p:cNvSpPr/>
          <p:nvPr/>
        </p:nvSpPr>
        <p:spPr>
          <a:xfrm>
            <a:off x="661475" y="4870152"/>
            <a:ext cx="10868745" cy="12700"/>
          </a:xfrm>
          <a:prstGeom prst="roundRect">
            <a:avLst>
              <a:gd name="adj" fmla="val 49999"/>
            </a:avLst>
          </a:prstGeom>
          <a:solidFill>
            <a:srgbClr val="3C3939">
              <a:alpha val="50000"/>
            </a:srgbClr>
          </a:solidFill>
          <a:ln/>
        </p:spPr>
        <p:txBody>
          <a:bodyPr/>
          <a:lstStyle/>
          <a:p>
            <a:endParaRPr lang="en-US"/>
          </a:p>
        </p:txBody>
      </p:sp>
      <p:sp>
        <p:nvSpPr>
          <p:cNvPr id="25" name="Text 20"/>
          <p:cNvSpPr/>
          <p:nvPr/>
        </p:nvSpPr>
        <p:spPr>
          <a:xfrm>
            <a:off x="661475" y="5012928"/>
            <a:ext cx="10868745" cy="176907"/>
          </a:xfrm>
          <a:prstGeom prst="rect">
            <a:avLst/>
          </a:prstGeom>
          <a:noFill/>
          <a:ln/>
        </p:spPr>
        <p:txBody>
          <a:bodyPr wrap="none" lIns="0" tIns="0" rIns="0" bIns="0" rtlCol="0" anchor="t"/>
          <a:lstStyle/>
          <a:p>
            <a:pPr marL="0" indent="0" algn="l">
              <a:lnSpc>
                <a:spcPct val="104000"/>
              </a:lnSpc>
              <a:buNone/>
            </a:pPr>
            <a:r>
              <a:rPr lang="en-US" sz="1100" b="1" dirty="0">
                <a:solidFill>
                  <a:srgbClr val="1B1B27"/>
                </a:solidFill>
                <a:latin typeface="Raleway" pitchFamily="34" charset="0"/>
                <a:ea typeface="Raleway" pitchFamily="34" charset="-122"/>
                <a:cs typeface="Raleway" pitchFamily="34" charset="-120"/>
              </a:rPr>
              <a:t>Free practice datasets</a:t>
            </a:r>
            <a:endParaRPr lang="en-US" sz="1100" b="1" dirty="0"/>
          </a:p>
        </p:txBody>
      </p:sp>
      <p:sp>
        <p:nvSpPr>
          <p:cNvPr id="26" name="Text 21"/>
          <p:cNvSpPr/>
          <p:nvPr/>
        </p:nvSpPr>
        <p:spPr>
          <a:xfrm>
            <a:off x="661475" y="5291634"/>
            <a:ext cx="11478330" cy="181074"/>
          </a:xfrm>
          <a:prstGeom prst="rect">
            <a:avLst/>
          </a:prstGeom>
          <a:noFill/>
          <a:ln/>
        </p:spPr>
        <p:txBody>
          <a:bodyPr wrap="none" lIns="0" tIns="0" rIns="0" bIns="0" rtlCol="0" anchor="t"/>
          <a:lstStyle/>
          <a:p>
            <a:pPr marL="0" indent="0" algn="l">
              <a:lnSpc>
                <a:spcPct val="107000"/>
              </a:lnSpc>
              <a:buNone/>
            </a:pPr>
            <a:r>
              <a:rPr lang="en-US" sz="1100" dirty="0">
                <a:solidFill>
                  <a:srgbClr val="3C3939"/>
                </a:solidFill>
                <a:latin typeface="Roboto" pitchFamily="34" charset="0"/>
                <a:ea typeface="Roboto" pitchFamily="34" charset="-122"/>
                <a:cs typeface="Roboto" pitchFamily="34" charset="-120"/>
              </a:rPr>
              <a:t>Use a public dataset if you want real data to practice with:</a:t>
            </a:r>
            <a:endParaRPr lang="en-US" sz="1100" dirty="0"/>
          </a:p>
        </p:txBody>
      </p:sp>
      <p:sp>
        <p:nvSpPr>
          <p:cNvPr id="27" name="Text 22"/>
          <p:cNvSpPr/>
          <p:nvPr/>
        </p:nvSpPr>
        <p:spPr>
          <a:xfrm>
            <a:off x="661475" y="5549007"/>
            <a:ext cx="10868745" cy="482302"/>
          </a:xfrm>
          <a:prstGeom prst="rect">
            <a:avLst/>
          </a:prstGeom>
          <a:noFill/>
          <a:ln/>
        </p:spPr>
        <p:txBody>
          <a:bodyPr wrap="square" lIns="0" tIns="0" rIns="0" bIns="0" rtlCol="0" anchor="t">
            <a:normAutofit/>
          </a:bodyPr>
          <a:lstStyle/>
          <a:p>
            <a:pPr marL="172720" indent="-172720" algn="l">
              <a:lnSpc>
                <a:spcPct val="107000"/>
              </a:lnSpc>
              <a:buSzPct val="100000"/>
              <a:buChar char="•"/>
            </a:pPr>
            <a:r>
              <a:rPr lang="en-US" sz="850" b="1" u="sng" dirty="0">
                <a:solidFill>
                  <a:srgbClr val="1B1B27"/>
                </a:solidFill>
                <a:latin typeface="Roboto Bold" pitchFamily="34" charset="0"/>
                <a:ea typeface="Roboto Bold" pitchFamily="34" charset="-122"/>
                <a:cs typeface="Roboto Bold" pitchFamily="34" charset="-120"/>
                <a:hlinkClick r:id="rId5">
                  <a:extLst>
                    <a:ext uri="{A12FA001-AC4F-418D-AE19-62706E023703}">
                      <ahyp:hlinkClr xmlns:ahyp="http://schemas.microsoft.com/office/drawing/2018/hyperlinkcolor" val="tx"/>
                    </a:ext>
                  </a:extLst>
                </a:hlinkClick>
              </a:rPr>
              <a:t>Kaggle Datasets</a:t>
            </a:r>
            <a:r>
              <a:rPr lang="en-US" sz="850" dirty="0">
                <a:solidFill>
                  <a:srgbClr val="3C3939"/>
                </a:solidFill>
                <a:latin typeface="Roboto" pitchFamily="34" charset="0"/>
                <a:ea typeface="Roboto" pitchFamily="34" charset="-122"/>
                <a:cs typeface="Roboto" pitchFamily="34" charset="-120"/>
              </a:rPr>
              <a:t> — searchable library of free datasets across business, finance, marketing, and operations</a:t>
            </a:r>
            <a:endParaRPr lang="en-US" sz="850" dirty="0"/>
          </a:p>
          <a:p>
            <a:pPr marL="172720" indent="-172720" algn="l">
              <a:lnSpc>
                <a:spcPct val="107000"/>
              </a:lnSpc>
              <a:buSzPct val="100000"/>
              <a:buChar char="•"/>
            </a:pPr>
            <a:r>
              <a:rPr lang="en-US" sz="850" b="1" u="sng" dirty="0">
                <a:solidFill>
                  <a:srgbClr val="1B1B27"/>
                </a:solidFill>
                <a:latin typeface="Roboto Bold" pitchFamily="34" charset="0"/>
                <a:ea typeface="Roboto Bold" pitchFamily="34" charset="-122"/>
                <a:cs typeface="Roboto Bold" pitchFamily="34" charset="-120"/>
                <a:hlinkClick r:id="rId6">
                  <a:extLst>
                    <a:ext uri="{A12FA001-AC4F-418D-AE19-62706E023703}">
                      <ahyp:hlinkClr xmlns:ahyp="http://schemas.microsoft.com/office/drawing/2018/hyperlinkcolor" val="tx"/>
                    </a:ext>
                  </a:extLst>
                </a:hlinkClick>
              </a:rPr>
              <a:t>Google Dataset Search</a:t>
            </a:r>
            <a:r>
              <a:rPr lang="en-US" sz="850" dirty="0">
                <a:solidFill>
                  <a:srgbClr val="3C3939"/>
                </a:solidFill>
                <a:latin typeface="Roboto" pitchFamily="34" charset="0"/>
                <a:ea typeface="Roboto" pitchFamily="34" charset="-122"/>
                <a:cs typeface="Roboto" pitchFamily="34" charset="-120"/>
              </a:rPr>
              <a:t> — find open datasets from universities, government sources, and organizations</a:t>
            </a:r>
            <a:endParaRPr lang="en-US" sz="850" dirty="0"/>
          </a:p>
          <a:p>
            <a:pPr marL="172720" indent="-172720" algn="l">
              <a:lnSpc>
                <a:spcPct val="107000"/>
              </a:lnSpc>
              <a:buSzPct val="100000"/>
              <a:buChar char="•"/>
            </a:pPr>
            <a:r>
              <a:rPr lang="en-US" sz="850" b="1" u="sng" dirty="0">
                <a:solidFill>
                  <a:srgbClr val="1B1B27"/>
                </a:solidFill>
                <a:latin typeface="Roboto Bold" pitchFamily="34" charset="0"/>
                <a:ea typeface="Roboto Bold" pitchFamily="34" charset="-122"/>
                <a:cs typeface="Roboto Bold" pitchFamily="34" charset="-120"/>
                <a:hlinkClick r:id="rId7">
                  <a:extLst>
                    <a:ext uri="{A12FA001-AC4F-418D-AE19-62706E023703}">
                      <ahyp:hlinkClr xmlns:ahyp="http://schemas.microsoft.com/office/drawing/2018/hyperlinkcolor" val="tx"/>
                    </a:ext>
                  </a:extLst>
                </a:hlinkClick>
              </a:rPr>
              <a:t>data.world Free Datasets</a:t>
            </a:r>
            <a:r>
              <a:rPr lang="en-US" sz="850" dirty="0">
                <a:solidFill>
                  <a:srgbClr val="3C3939"/>
                </a:solidFill>
                <a:latin typeface="Roboto" pitchFamily="34" charset="0"/>
                <a:ea typeface="Roboto" pitchFamily="34" charset="-122"/>
                <a:cs typeface="Roboto" pitchFamily="34" charset="-120"/>
              </a:rPr>
              <a:t> — browse public datasets for analysis and visualization practice</a:t>
            </a:r>
            <a:endParaRPr lang="en-US" sz="850" dirty="0"/>
          </a:p>
        </p:txBody>
      </p:sp>
      <p:sp>
        <p:nvSpPr>
          <p:cNvPr id="28" name="Text 23"/>
          <p:cNvSpPr/>
          <p:nvPr/>
        </p:nvSpPr>
        <p:spPr>
          <a:xfrm>
            <a:off x="661475" y="6107609"/>
            <a:ext cx="11478330" cy="181074"/>
          </a:xfrm>
          <a:prstGeom prst="rect">
            <a:avLst/>
          </a:prstGeom>
          <a:noFill/>
          <a:ln/>
        </p:spPr>
        <p:txBody>
          <a:bodyPr wrap="none" lIns="0" tIns="0" rIns="0" bIns="0" rtlCol="0" anchor="t"/>
          <a:lstStyle/>
          <a:p>
            <a:pPr marL="0" indent="0" algn="l">
              <a:lnSpc>
                <a:spcPct val="107000"/>
              </a:lnSpc>
              <a:buNone/>
            </a:pPr>
            <a:r>
              <a:rPr lang="en-US" sz="1100" dirty="0">
                <a:solidFill>
                  <a:srgbClr val="3C3939"/>
                </a:solidFill>
                <a:latin typeface="Roboto" pitchFamily="34" charset="0"/>
                <a:ea typeface="Roboto" pitchFamily="34" charset="-122"/>
                <a:cs typeface="Roboto" pitchFamily="34" charset="-120"/>
              </a:rPr>
              <a:t>Tip: When practicing, first describe the audience, then the goal, then the constraints. Better prompts usually lead to better outputs.</a:t>
            </a:r>
            <a:endParaRPr lang="en-US" sz="1100" dirty="0"/>
          </a:p>
        </p:txBody>
      </p:sp>
      <p:sp>
        <p:nvSpPr>
          <p:cNvPr id="29" name="TextBox 28">
            <a:extLst>
              <a:ext uri="{FF2B5EF4-FFF2-40B4-BE49-F238E27FC236}">
                <a16:creationId xmlns:a16="http://schemas.microsoft.com/office/drawing/2014/main" id="{50068BDF-917C-8D8D-DB8D-5BC253201A93}"/>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30" name="TextBox 29">
            <a:extLst>
              <a:ext uri="{FF2B5EF4-FFF2-40B4-BE49-F238E27FC236}">
                <a16:creationId xmlns:a16="http://schemas.microsoft.com/office/drawing/2014/main" id="{D67C3D9F-1C53-8653-5B43-68E774AE9906}"/>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661475" y="529729"/>
            <a:ext cx="897312" cy="131266"/>
          </a:xfrm>
          <a:prstGeom prst="roundRect">
            <a:avLst>
              <a:gd name="adj" fmla="val 22112"/>
            </a:avLst>
          </a:prstGeom>
          <a:noFill/>
          <a:ln w="6350">
            <a:solidFill>
              <a:srgbClr val="1B1B27"/>
            </a:solidFill>
            <a:prstDash val="solid"/>
          </a:ln>
        </p:spPr>
        <p:txBody>
          <a:bodyPr/>
          <a:lstStyle/>
          <a:p>
            <a:endParaRPr lang="en-US"/>
          </a:p>
        </p:txBody>
      </p:sp>
      <p:sp>
        <p:nvSpPr>
          <p:cNvPr id="3" name="Text 1"/>
          <p:cNvSpPr/>
          <p:nvPr/>
        </p:nvSpPr>
        <p:spPr>
          <a:xfrm>
            <a:off x="713266" y="555625"/>
            <a:ext cx="1403315" cy="79474"/>
          </a:xfrm>
          <a:prstGeom prst="rect">
            <a:avLst/>
          </a:prstGeom>
          <a:noFill/>
          <a:ln/>
        </p:spPr>
        <p:txBody>
          <a:bodyPr wrap="none" lIns="0" tIns="0" rIns="0" bIns="0" rtlCol="0" anchor="t"/>
          <a:lstStyle/>
          <a:p>
            <a:pPr marL="0" indent="0" algn="l">
              <a:lnSpc>
                <a:spcPct val="96000"/>
              </a:lnSpc>
              <a:buNone/>
            </a:pPr>
            <a:r>
              <a:rPr lang="en-US" sz="500" dirty="0">
                <a:solidFill>
                  <a:srgbClr val="1B1B27"/>
                </a:solidFill>
                <a:latin typeface="Roboto" pitchFamily="34" charset="0"/>
                <a:ea typeface="Roboto" pitchFamily="34" charset="-122"/>
                <a:cs typeface="Roboto" pitchFamily="34" charset="-120"/>
              </a:rPr>
              <a:t>HOUR 4 — SKILL BUILDER</a:t>
            </a:r>
            <a:endParaRPr lang="en-US" sz="500" dirty="0"/>
          </a:p>
        </p:txBody>
      </p:sp>
      <p:sp>
        <p:nvSpPr>
          <p:cNvPr id="4" name="Text 2"/>
          <p:cNvSpPr/>
          <p:nvPr/>
        </p:nvSpPr>
        <p:spPr>
          <a:xfrm>
            <a:off x="661475" y="676771"/>
            <a:ext cx="10868745" cy="269974"/>
          </a:xfrm>
          <a:prstGeom prst="rect">
            <a:avLst/>
          </a:prstGeom>
          <a:noFill/>
          <a:ln/>
        </p:spPr>
        <p:txBody>
          <a:bodyPr wrap="none" lIns="0" tIns="0" rIns="0" bIns="0" rtlCol="0" anchor="t"/>
          <a:lstStyle/>
          <a:p>
            <a:pPr marL="0" indent="0" algn="l">
              <a:lnSpc>
                <a:spcPct val="104000"/>
              </a:lnSpc>
              <a:buNone/>
            </a:pPr>
            <a:r>
              <a:rPr lang="en-US" sz="1700" b="1" dirty="0">
                <a:solidFill>
                  <a:srgbClr val="1B1B27"/>
                </a:solidFill>
                <a:latin typeface="Raleway" pitchFamily="34" charset="0"/>
                <a:ea typeface="Raleway" pitchFamily="34" charset="-122"/>
                <a:cs typeface="Raleway" pitchFamily="34" charset="-120"/>
              </a:rPr>
              <a:t>Prompt Engineering: The Art of Asking</a:t>
            </a:r>
            <a:endParaRPr lang="en-US" sz="1700" b="1" dirty="0"/>
          </a:p>
        </p:txBody>
      </p:sp>
      <p:sp>
        <p:nvSpPr>
          <p:cNvPr id="5" name="Text 3"/>
          <p:cNvSpPr/>
          <p:nvPr/>
        </p:nvSpPr>
        <p:spPr>
          <a:xfrm>
            <a:off x="661475" y="1045270"/>
            <a:ext cx="5329005" cy="215900"/>
          </a:xfrm>
          <a:prstGeom prst="rect">
            <a:avLst/>
          </a:prstGeom>
          <a:noFill/>
          <a:ln/>
        </p:spPr>
        <p:txBody>
          <a:bodyPr wrap="none" lIns="0" tIns="0" rIns="0" bIns="0" rtlCol="0" anchor="t"/>
          <a:lstStyle/>
          <a:p>
            <a:pPr marL="0" indent="0" algn="l">
              <a:lnSpc>
                <a:spcPct val="104000"/>
              </a:lnSpc>
              <a:buNone/>
            </a:pPr>
            <a:r>
              <a:rPr lang="en-US" sz="1350" b="1" dirty="0">
                <a:solidFill>
                  <a:srgbClr val="1B1B27"/>
                </a:solidFill>
                <a:latin typeface="Raleway" pitchFamily="34" charset="0"/>
                <a:ea typeface="Raleway" pitchFamily="34" charset="-122"/>
                <a:cs typeface="Raleway" pitchFamily="34" charset="-120"/>
              </a:rPr>
              <a:t>Prompt Refinement in Action</a:t>
            </a:r>
            <a:endParaRPr lang="en-US" sz="1350" b="1" dirty="0"/>
          </a:p>
        </p:txBody>
      </p:sp>
      <p:sp>
        <p:nvSpPr>
          <p:cNvPr id="6" name="Text 4"/>
          <p:cNvSpPr/>
          <p:nvPr/>
        </p:nvSpPr>
        <p:spPr>
          <a:xfrm>
            <a:off x="661475" y="1300559"/>
            <a:ext cx="5329005" cy="251619"/>
          </a:xfrm>
          <a:prstGeom prst="rect">
            <a:avLst/>
          </a:prstGeom>
          <a:noFill/>
          <a:ln/>
        </p:spPr>
        <p:txBody>
          <a:bodyPr wrap="square" lIns="0" tIns="0" rIns="0" bIns="0" rtlCol="0" anchor="t">
            <a:normAutofit/>
          </a:bodyPr>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Great prompts evolve from broad requests into clear instructions that define the task, the format, and the expected outcome.</a:t>
            </a:r>
            <a:endParaRPr lang="en-US" sz="850" dirty="0"/>
          </a:p>
        </p:txBody>
      </p:sp>
      <p:sp>
        <p:nvSpPr>
          <p:cNvPr id="7" name="Shape 5"/>
          <p:cNvSpPr/>
          <p:nvPr/>
        </p:nvSpPr>
        <p:spPr>
          <a:xfrm>
            <a:off x="661475" y="1596529"/>
            <a:ext cx="888085" cy="864989"/>
          </a:xfrm>
          <a:prstGeom prst="roundRect">
            <a:avLst>
              <a:gd name="adj" fmla="val 4195"/>
            </a:avLst>
          </a:prstGeom>
          <a:solidFill>
            <a:srgbClr val="E1E1EA"/>
          </a:solidFill>
          <a:ln w="6350">
            <a:solidFill>
              <a:srgbClr val="C7C7D0"/>
            </a:solidFill>
            <a:prstDash val="solid"/>
          </a:ln>
        </p:spPr>
        <p:txBody>
          <a:bodyPr/>
          <a:lstStyle/>
          <a:p>
            <a:endParaRPr lang="en-US"/>
          </a:p>
        </p:txBody>
      </p:sp>
      <p:sp>
        <p:nvSpPr>
          <p:cNvPr id="8" name="Text 6"/>
          <p:cNvSpPr/>
          <p:nvPr/>
        </p:nvSpPr>
        <p:spPr>
          <a:xfrm>
            <a:off x="1044747" y="1953121"/>
            <a:ext cx="121441" cy="151805"/>
          </a:xfrm>
          <a:prstGeom prst="rect">
            <a:avLst/>
          </a:prstGeom>
          <a:noFill/>
          <a:ln/>
        </p:spPr>
        <p:txBody>
          <a:bodyPr wrap="none" lIns="0" tIns="0" rIns="0" bIns="0" rtlCol="0" anchor="ctr"/>
          <a:lstStyle/>
          <a:p>
            <a:pPr marL="0" indent="0" algn="ctr">
              <a:lnSpc>
                <a:spcPct val="100000"/>
              </a:lnSpc>
              <a:buNone/>
            </a:pPr>
            <a:r>
              <a:rPr lang="en-US" sz="950" dirty="0">
                <a:solidFill>
                  <a:srgbClr val="3C3939"/>
                </a:solidFill>
                <a:latin typeface="Raleway" pitchFamily="34" charset="0"/>
                <a:ea typeface="Raleway" pitchFamily="34" charset="-122"/>
                <a:cs typeface="Raleway" pitchFamily="34" charset="-120"/>
              </a:rPr>
              <a:t>1</a:t>
            </a:r>
            <a:endParaRPr lang="en-US" sz="950" dirty="0"/>
          </a:p>
        </p:txBody>
      </p:sp>
      <p:sp>
        <p:nvSpPr>
          <p:cNvPr id="9" name="Text 7"/>
          <p:cNvSpPr/>
          <p:nvPr/>
        </p:nvSpPr>
        <p:spPr>
          <a:xfrm>
            <a:off x="1635878" y="1682849"/>
            <a:ext cx="4268284" cy="161925"/>
          </a:xfrm>
          <a:prstGeom prst="rect">
            <a:avLst/>
          </a:prstGeom>
          <a:noFill/>
          <a:ln/>
        </p:spPr>
        <p:txBody>
          <a:bodyPr wrap="none" lIns="0" tIns="0" rIns="0" bIns="0" rtlCol="0" anchor="t"/>
          <a:lstStyle/>
          <a:p>
            <a:pPr marL="0" indent="0" algn="l">
              <a:lnSpc>
                <a:spcPct val="104000"/>
              </a:lnSpc>
              <a:buNone/>
            </a:pPr>
            <a:r>
              <a:rPr lang="en-US" sz="1000" b="1" dirty="0">
                <a:solidFill>
                  <a:srgbClr val="3C3939"/>
                </a:solidFill>
                <a:latin typeface="Raleway" pitchFamily="34" charset="0"/>
                <a:ea typeface="Raleway" pitchFamily="34" charset="-122"/>
                <a:cs typeface="Raleway" pitchFamily="34" charset="-120"/>
              </a:rPr>
              <a:t>Round 1 — Too Vague</a:t>
            </a:r>
            <a:endParaRPr lang="en-US" sz="1000" b="1" dirty="0"/>
          </a:p>
        </p:txBody>
      </p:sp>
      <p:sp>
        <p:nvSpPr>
          <p:cNvPr id="10" name="Text 8"/>
          <p:cNvSpPr/>
          <p:nvPr/>
        </p:nvSpPr>
        <p:spPr>
          <a:xfrm>
            <a:off x="1635878" y="1884164"/>
            <a:ext cx="4268284" cy="125809"/>
          </a:xfrm>
          <a:prstGeom prst="rect">
            <a:avLst/>
          </a:prstGeom>
          <a:noFill/>
          <a:ln/>
        </p:spPr>
        <p:txBody>
          <a:bodyPr wrap="none" lIns="0" tIns="0" rIns="0" bIns="0" rtlCol="0" anchor="t"/>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"Analyze this sales data"</a:t>
            </a:r>
            <a:endParaRPr lang="en-US" sz="850" dirty="0"/>
          </a:p>
        </p:txBody>
      </p:sp>
      <p:sp>
        <p:nvSpPr>
          <p:cNvPr id="11" name="Text 9"/>
          <p:cNvSpPr/>
          <p:nvPr/>
        </p:nvSpPr>
        <p:spPr>
          <a:xfrm>
            <a:off x="1635878" y="2045494"/>
            <a:ext cx="4268284" cy="329704"/>
          </a:xfrm>
          <a:prstGeom prst="rect">
            <a:avLst/>
          </a:prstGeom>
          <a:noFill/>
          <a:ln/>
        </p:spPr>
        <p:txBody>
          <a:bodyPr wrap="square" lIns="0" tIns="0" rIns="0" bIns="0" rtlCol="0" anchor="t">
            <a:normAutofit/>
          </a:bodyPr>
          <a:lstStyle/>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No context about what matters</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No target audience or decision goal</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Leaves the model guessing what “analyze” means</a:t>
            </a:r>
            <a:endParaRPr lang="en-US" sz="650" dirty="0"/>
          </a:p>
        </p:txBody>
      </p:sp>
      <p:sp>
        <p:nvSpPr>
          <p:cNvPr id="12" name="Shape 10"/>
          <p:cNvSpPr/>
          <p:nvPr/>
        </p:nvSpPr>
        <p:spPr>
          <a:xfrm>
            <a:off x="1592719" y="2458343"/>
            <a:ext cx="4354602" cy="6350"/>
          </a:xfrm>
          <a:prstGeom prst="roundRect">
            <a:avLst>
              <a:gd name="adj" fmla="val 49999"/>
            </a:avLst>
          </a:prstGeom>
          <a:solidFill>
            <a:srgbClr val="C7C7D0"/>
          </a:solidFill>
          <a:ln/>
        </p:spPr>
        <p:txBody>
          <a:bodyPr/>
          <a:lstStyle/>
          <a:p>
            <a:endParaRPr lang="en-US"/>
          </a:p>
        </p:txBody>
      </p:sp>
      <p:sp>
        <p:nvSpPr>
          <p:cNvPr id="13" name="Shape 11"/>
          <p:cNvSpPr/>
          <p:nvPr/>
        </p:nvSpPr>
        <p:spPr>
          <a:xfrm>
            <a:off x="661475" y="2504678"/>
            <a:ext cx="1776269" cy="864989"/>
          </a:xfrm>
          <a:prstGeom prst="roundRect">
            <a:avLst>
              <a:gd name="adj" fmla="val 4195"/>
            </a:avLst>
          </a:prstGeom>
          <a:solidFill>
            <a:srgbClr val="E1E1EA"/>
          </a:solidFill>
          <a:ln w="6350">
            <a:solidFill>
              <a:srgbClr val="C7C7D0"/>
            </a:solidFill>
            <a:prstDash val="solid"/>
          </a:ln>
        </p:spPr>
        <p:txBody>
          <a:bodyPr/>
          <a:lstStyle/>
          <a:p>
            <a:endParaRPr lang="en-US"/>
          </a:p>
        </p:txBody>
      </p:sp>
      <p:sp>
        <p:nvSpPr>
          <p:cNvPr id="14" name="Text 12"/>
          <p:cNvSpPr/>
          <p:nvPr/>
        </p:nvSpPr>
        <p:spPr>
          <a:xfrm>
            <a:off x="1488839" y="2861270"/>
            <a:ext cx="121441" cy="151805"/>
          </a:xfrm>
          <a:prstGeom prst="rect">
            <a:avLst/>
          </a:prstGeom>
          <a:noFill/>
          <a:ln/>
        </p:spPr>
        <p:txBody>
          <a:bodyPr wrap="none" lIns="0" tIns="0" rIns="0" bIns="0" rtlCol="0" anchor="ctr"/>
          <a:lstStyle/>
          <a:p>
            <a:pPr marL="0" indent="0" algn="ctr">
              <a:lnSpc>
                <a:spcPct val="100000"/>
              </a:lnSpc>
              <a:buNone/>
            </a:pPr>
            <a:r>
              <a:rPr lang="en-US" sz="950" dirty="0">
                <a:solidFill>
                  <a:srgbClr val="3C3939"/>
                </a:solidFill>
                <a:latin typeface="Raleway" pitchFamily="34" charset="0"/>
                <a:ea typeface="Raleway" pitchFamily="34" charset="-122"/>
                <a:cs typeface="Raleway" pitchFamily="34" charset="-120"/>
              </a:rPr>
              <a:t>2</a:t>
            </a:r>
            <a:endParaRPr lang="en-US" sz="950" dirty="0"/>
          </a:p>
        </p:txBody>
      </p:sp>
      <p:sp>
        <p:nvSpPr>
          <p:cNvPr id="15" name="Text 13"/>
          <p:cNvSpPr/>
          <p:nvPr/>
        </p:nvSpPr>
        <p:spPr>
          <a:xfrm>
            <a:off x="2524062" y="2590998"/>
            <a:ext cx="3380100" cy="161925"/>
          </a:xfrm>
          <a:prstGeom prst="rect">
            <a:avLst/>
          </a:prstGeom>
          <a:noFill/>
          <a:ln/>
        </p:spPr>
        <p:txBody>
          <a:bodyPr wrap="none" lIns="0" tIns="0" rIns="0" bIns="0" rtlCol="0" anchor="t"/>
          <a:lstStyle/>
          <a:p>
            <a:pPr marL="0" indent="0" algn="l">
              <a:lnSpc>
                <a:spcPct val="104000"/>
              </a:lnSpc>
              <a:buNone/>
            </a:pPr>
            <a:r>
              <a:rPr lang="en-US" sz="1000" b="1" dirty="0">
                <a:solidFill>
                  <a:srgbClr val="3C3939"/>
                </a:solidFill>
                <a:latin typeface="Raleway" pitchFamily="34" charset="0"/>
                <a:ea typeface="Raleway" pitchFamily="34" charset="-122"/>
                <a:cs typeface="Raleway" pitchFamily="34" charset="-120"/>
              </a:rPr>
              <a:t>Round 2 — Better</a:t>
            </a:r>
            <a:endParaRPr lang="en-US" sz="1000" b="1" dirty="0"/>
          </a:p>
        </p:txBody>
      </p:sp>
      <p:sp>
        <p:nvSpPr>
          <p:cNvPr id="16" name="Text 14"/>
          <p:cNvSpPr/>
          <p:nvPr/>
        </p:nvSpPr>
        <p:spPr>
          <a:xfrm>
            <a:off x="2524062" y="2792313"/>
            <a:ext cx="3380100" cy="125809"/>
          </a:xfrm>
          <a:prstGeom prst="rect">
            <a:avLst/>
          </a:prstGeom>
          <a:noFill/>
          <a:ln/>
        </p:spPr>
        <p:txBody>
          <a:bodyPr wrap="none" lIns="0" tIns="0" rIns="0" bIns="0" rtlCol="0" anchor="t"/>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"Analyze sales data to find top-performing regions"</a:t>
            </a:r>
            <a:endParaRPr lang="en-US" sz="850" dirty="0"/>
          </a:p>
        </p:txBody>
      </p:sp>
      <p:sp>
        <p:nvSpPr>
          <p:cNvPr id="17" name="Text 15"/>
          <p:cNvSpPr/>
          <p:nvPr/>
        </p:nvSpPr>
        <p:spPr>
          <a:xfrm>
            <a:off x="2524062" y="2953643"/>
            <a:ext cx="3380100" cy="329704"/>
          </a:xfrm>
          <a:prstGeom prst="rect">
            <a:avLst/>
          </a:prstGeom>
          <a:noFill/>
          <a:ln/>
        </p:spPr>
        <p:txBody>
          <a:bodyPr wrap="square" lIns="0" tIns="0" rIns="0" bIns="0" rtlCol="0" anchor="t">
            <a:normAutofit/>
          </a:bodyPr>
          <a:lstStyle/>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Adds a clear focus area</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Gives the model a measurable objective</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Still leaves out time period, output format, and depth</a:t>
            </a:r>
            <a:endParaRPr lang="en-US" sz="650" dirty="0"/>
          </a:p>
        </p:txBody>
      </p:sp>
      <p:sp>
        <p:nvSpPr>
          <p:cNvPr id="18" name="Shape 16"/>
          <p:cNvSpPr/>
          <p:nvPr/>
        </p:nvSpPr>
        <p:spPr>
          <a:xfrm>
            <a:off x="2480903" y="3366492"/>
            <a:ext cx="3466418" cy="6350"/>
          </a:xfrm>
          <a:prstGeom prst="roundRect">
            <a:avLst>
              <a:gd name="adj" fmla="val 49999"/>
            </a:avLst>
          </a:prstGeom>
          <a:solidFill>
            <a:srgbClr val="C7C7D0"/>
          </a:solidFill>
          <a:ln/>
        </p:spPr>
        <p:txBody>
          <a:bodyPr/>
          <a:lstStyle/>
          <a:p>
            <a:endParaRPr lang="en-US"/>
          </a:p>
        </p:txBody>
      </p:sp>
      <p:sp>
        <p:nvSpPr>
          <p:cNvPr id="19" name="Shape 17"/>
          <p:cNvSpPr/>
          <p:nvPr/>
        </p:nvSpPr>
        <p:spPr>
          <a:xfrm>
            <a:off x="661475" y="3412827"/>
            <a:ext cx="2664453" cy="1217315"/>
          </a:xfrm>
          <a:prstGeom prst="roundRect">
            <a:avLst>
              <a:gd name="adj" fmla="val 2981"/>
            </a:avLst>
          </a:prstGeom>
          <a:solidFill>
            <a:srgbClr val="E1E1EA"/>
          </a:solidFill>
          <a:ln w="6350">
            <a:solidFill>
              <a:srgbClr val="C7C7D0"/>
            </a:solidFill>
            <a:prstDash val="solid"/>
          </a:ln>
        </p:spPr>
        <p:txBody>
          <a:bodyPr/>
          <a:lstStyle/>
          <a:p>
            <a:endParaRPr lang="en-US"/>
          </a:p>
        </p:txBody>
      </p:sp>
      <p:sp>
        <p:nvSpPr>
          <p:cNvPr id="20" name="Text 18"/>
          <p:cNvSpPr/>
          <p:nvPr/>
        </p:nvSpPr>
        <p:spPr>
          <a:xfrm>
            <a:off x="1932931" y="3945533"/>
            <a:ext cx="121441" cy="151805"/>
          </a:xfrm>
          <a:prstGeom prst="rect">
            <a:avLst/>
          </a:prstGeom>
          <a:noFill/>
          <a:ln/>
        </p:spPr>
        <p:txBody>
          <a:bodyPr wrap="none" lIns="0" tIns="0" rIns="0" bIns="0" rtlCol="0" anchor="ctr"/>
          <a:lstStyle/>
          <a:p>
            <a:pPr marL="0" indent="0" algn="ctr">
              <a:lnSpc>
                <a:spcPct val="100000"/>
              </a:lnSpc>
              <a:buNone/>
            </a:pPr>
            <a:r>
              <a:rPr lang="en-US" sz="950" dirty="0">
                <a:solidFill>
                  <a:srgbClr val="3C3939"/>
                </a:solidFill>
                <a:latin typeface="Raleway" pitchFamily="34" charset="0"/>
                <a:ea typeface="Raleway" pitchFamily="34" charset="-122"/>
                <a:cs typeface="Raleway" pitchFamily="34" charset="-120"/>
              </a:rPr>
              <a:t>3</a:t>
            </a:r>
            <a:endParaRPr lang="en-US" sz="950" dirty="0"/>
          </a:p>
        </p:txBody>
      </p:sp>
      <p:sp>
        <p:nvSpPr>
          <p:cNvPr id="21" name="Text 19"/>
          <p:cNvSpPr/>
          <p:nvPr/>
        </p:nvSpPr>
        <p:spPr>
          <a:xfrm>
            <a:off x="3412246" y="3499148"/>
            <a:ext cx="2491916" cy="161925"/>
          </a:xfrm>
          <a:prstGeom prst="rect">
            <a:avLst/>
          </a:prstGeom>
          <a:noFill/>
          <a:ln/>
        </p:spPr>
        <p:txBody>
          <a:bodyPr wrap="none" lIns="0" tIns="0" rIns="0" bIns="0" rtlCol="0" anchor="t"/>
          <a:lstStyle/>
          <a:p>
            <a:pPr marL="0" indent="0" algn="l">
              <a:lnSpc>
                <a:spcPct val="104000"/>
              </a:lnSpc>
              <a:buNone/>
            </a:pPr>
            <a:r>
              <a:rPr lang="en-US" sz="1000" b="1" dirty="0">
                <a:solidFill>
                  <a:srgbClr val="3C3939"/>
                </a:solidFill>
                <a:latin typeface="Raleway" pitchFamily="34" charset="0"/>
                <a:ea typeface="Raleway" pitchFamily="34" charset="-122"/>
                <a:cs typeface="Raleway" pitchFamily="34" charset="-120"/>
              </a:rPr>
              <a:t>Round 3 — Excellent</a:t>
            </a:r>
            <a:endParaRPr lang="en-US" sz="1000" b="1" dirty="0"/>
          </a:p>
        </p:txBody>
      </p:sp>
      <p:sp>
        <p:nvSpPr>
          <p:cNvPr id="22" name="Text 20"/>
          <p:cNvSpPr/>
          <p:nvPr/>
        </p:nvSpPr>
        <p:spPr>
          <a:xfrm>
            <a:off x="3412246" y="3700463"/>
            <a:ext cx="2491916" cy="377428"/>
          </a:xfrm>
          <a:prstGeom prst="rect">
            <a:avLst/>
          </a:prstGeom>
          <a:noFill/>
          <a:ln/>
        </p:spPr>
        <p:txBody>
          <a:bodyPr wrap="square" lIns="0" tIns="0" rIns="0" bIns="0" rtlCol="0" anchor="t">
            <a:normAutofit/>
          </a:bodyPr>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"Analyze Q1–Q4 sales by region. Identify top 3 by revenue, calculate growth rate, and flag declining regions."</a:t>
            </a:r>
            <a:endParaRPr lang="en-US" sz="850" dirty="0"/>
          </a:p>
        </p:txBody>
      </p:sp>
      <p:sp>
        <p:nvSpPr>
          <p:cNvPr id="23" name="Text 21"/>
          <p:cNvSpPr/>
          <p:nvPr/>
        </p:nvSpPr>
        <p:spPr>
          <a:xfrm>
            <a:off x="3412246" y="4113411"/>
            <a:ext cx="2491916" cy="430411"/>
          </a:xfrm>
          <a:prstGeom prst="rect">
            <a:avLst/>
          </a:prstGeom>
          <a:noFill/>
          <a:ln/>
        </p:spPr>
        <p:txBody>
          <a:bodyPr wrap="square" lIns="0" tIns="0" rIns="0" bIns="0" rtlCol="0" anchor="t">
            <a:normAutofit/>
          </a:bodyPr>
          <a:lstStyle/>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Specifies the time range and metric</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Defines the exact output needed</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Helps produce a response that is ready to use in a report or meeting</a:t>
            </a:r>
            <a:endParaRPr lang="en-US" sz="650" dirty="0"/>
          </a:p>
        </p:txBody>
      </p:sp>
      <p:sp>
        <p:nvSpPr>
          <p:cNvPr id="24" name="Text 22"/>
          <p:cNvSpPr/>
          <p:nvPr/>
        </p:nvSpPr>
        <p:spPr>
          <a:xfrm>
            <a:off x="6207565" y="1045270"/>
            <a:ext cx="5329005" cy="215900"/>
          </a:xfrm>
          <a:prstGeom prst="rect">
            <a:avLst/>
          </a:prstGeom>
          <a:noFill/>
          <a:ln/>
        </p:spPr>
        <p:txBody>
          <a:bodyPr wrap="none" lIns="0" tIns="0" rIns="0" bIns="0" rtlCol="0" anchor="t"/>
          <a:lstStyle/>
          <a:p>
            <a:pPr marL="0" indent="0" algn="l">
              <a:lnSpc>
                <a:spcPct val="104000"/>
              </a:lnSpc>
              <a:buNone/>
            </a:pPr>
            <a:r>
              <a:rPr lang="en-US" sz="1350" b="1" dirty="0">
                <a:solidFill>
                  <a:srgbClr val="1B1B27"/>
                </a:solidFill>
                <a:latin typeface="Raleway" pitchFamily="34" charset="0"/>
                <a:ea typeface="Raleway" pitchFamily="34" charset="-122"/>
                <a:cs typeface="Raleway" pitchFamily="34" charset="-120"/>
              </a:rPr>
              <a:t>The Prompt Formula</a:t>
            </a:r>
            <a:endParaRPr lang="en-US" sz="1350" b="1" dirty="0"/>
          </a:p>
        </p:txBody>
      </p:sp>
      <p:sp>
        <p:nvSpPr>
          <p:cNvPr id="25" name="Text 23"/>
          <p:cNvSpPr/>
          <p:nvPr/>
        </p:nvSpPr>
        <p:spPr>
          <a:xfrm>
            <a:off x="6207565" y="1300559"/>
            <a:ext cx="5329005" cy="251619"/>
          </a:xfrm>
          <a:prstGeom prst="rect">
            <a:avLst/>
          </a:prstGeom>
          <a:noFill/>
          <a:ln/>
        </p:spPr>
        <p:txBody>
          <a:bodyPr wrap="square" lIns="0" tIns="0" rIns="0" bIns="0" rtlCol="0" anchor="t">
            <a:normAutofit/>
          </a:bodyPr>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Use a simple structure to make prompts more reliable, reusable, and useful across tools like Gemini, ChatGPT, and Copilot.</a:t>
            </a:r>
            <a:endParaRPr lang="en-US" sz="850" dirty="0"/>
          </a:p>
        </p:txBody>
      </p:sp>
      <p:pic>
        <p:nvPicPr>
          <p:cNvPr id="26"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07565" y="1596529"/>
            <a:ext cx="5329005" cy="890389"/>
          </a:xfrm>
          <a:prstGeom prst="rect">
            <a:avLst/>
          </a:prstGeom>
        </p:spPr>
      </p:pic>
      <p:sp>
        <p:nvSpPr>
          <p:cNvPr id="27" name="Text 24"/>
          <p:cNvSpPr/>
          <p:nvPr/>
        </p:nvSpPr>
        <p:spPr>
          <a:xfrm>
            <a:off x="6357382" y="1695549"/>
            <a:ext cx="5080171" cy="161925"/>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Raleway" pitchFamily="34" charset="0"/>
                <a:ea typeface="Raleway" pitchFamily="34" charset="-122"/>
                <a:cs typeface="Raleway" pitchFamily="34" charset="-120"/>
              </a:rPr>
              <a:t>❌</a:t>
            </a:r>
            <a:r>
              <a:rPr lang="en-US" sz="1000" b="1" dirty="0">
                <a:solidFill>
                  <a:srgbClr val="3C3939"/>
                </a:solidFill>
                <a:latin typeface="Raleway" pitchFamily="34" charset="0"/>
                <a:ea typeface="Raleway" pitchFamily="34" charset="-122"/>
                <a:cs typeface="Raleway" pitchFamily="34" charset="-120"/>
              </a:rPr>
              <a:t> Vague</a:t>
            </a:r>
            <a:endParaRPr lang="en-US" sz="1000" b="1" dirty="0"/>
          </a:p>
        </p:txBody>
      </p:sp>
      <p:sp>
        <p:nvSpPr>
          <p:cNvPr id="28" name="Text 25"/>
          <p:cNvSpPr/>
          <p:nvPr/>
        </p:nvSpPr>
        <p:spPr>
          <a:xfrm>
            <a:off x="6357382" y="1896864"/>
            <a:ext cx="5080171" cy="125809"/>
          </a:xfrm>
          <a:prstGeom prst="rect">
            <a:avLst/>
          </a:prstGeom>
          <a:noFill/>
          <a:ln/>
        </p:spPr>
        <p:txBody>
          <a:bodyPr wrap="none" lIns="0" tIns="0" rIns="0" bIns="0" rtlCol="0" anchor="t"/>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"Make a chart"</a:t>
            </a:r>
            <a:endParaRPr lang="en-US" sz="850" dirty="0"/>
          </a:p>
        </p:txBody>
      </p:sp>
      <p:sp>
        <p:nvSpPr>
          <p:cNvPr id="29" name="Text 26"/>
          <p:cNvSpPr/>
          <p:nvPr/>
        </p:nvSpPr>
        <p:spPr>
          <a:xfrm>
            <a:off x="6357382" y="2058194"/>
            <a:ext cx="5080171" cy="329704"/>
          </a:xfrm>
          <a:prstGeom prst="rect">
            <a:avLst/>
          </a:prstGeom>
          <a:noFill/>
          <a:ln/>
        </p:spPr>
        <p:txBody>
          <a:bodyPr wrap="square" lIns="0" tIns="0" rIns="0" bIns="0" rtlCol="0" anchor="t">
            <a:normAutofit/>
          </a:bodyPr>
          <a:lstStyle/>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Too broad to produce a strong result</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Doesn’t say what data to use</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Doesn’t define chart type, audience, or style</a:t>
            </a:r>
            <a:endParaRPr lang="en-US" sz="650" dirty="0"/>
          </a:p>
        </p:txBody>
      </p:sp>
      <p:pic>
        <p:nvPicPr>
          <p:cNvPr id="30"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07565" y="2526308"/>
            <a:ext cx="5329005" cy="890389"/>
          </a:xfrm>
          <a:prstGeom prst="rect">
            <a:avLst/>
          </a:prstGeom>
        </p:spPr>
      </p:pic>
      <p:sp>
        <p:nvSpPr>
          <p:cNvPr id="31" name="Text 27"/>
          <p:cNvSpPr/>
          <p:nvPr/>
        </p:nvSpPr>
        <p:spPr>
          <a:xfrm>
            <a:off x="6357382" y="2625328"/>
            <a:ext cx="5080171" cy="161925"/>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Raleway" pitchFamily="34" charset="0"/>
                <a:ea typeface="Raleway" pitchFamily="34" charset="-122"/>
                <a:cs typeface="Raleway" pitchFamily="34" charset="-120"/>
              </a:rPr>
              <a:t>✅</a:t>
            </a:r>
            <a:r>
              <a:rPr lang="en-US" sz="1000" b="1" dirty="0">
                <a:solidFill>
                  <a:srgbClr val="3C3939"/>
                </a:solidFill>
                <a:latin typeface="Raleway" pitchFamily="34" charset="0"/>
                <a:ea typeface="Raleway" pitchFamily="34" charset="-122"/>
                <a:cs typeface="Raleway" pitchFamily="34" charset="-120"/>
              </a:rPr>
              <a:t> Good</a:t>
            </a:r>
            <a:endParaRPr lang="en-US" sz="1000" b="1" dirty="0"/>
          </a:p>
        </p:txBody>
      </p:sp>
      <p:sp>
        <p:nvSpPr>
          <p:cNvPr id="32" name="Text 28"/>
          <p:cNvSpPr/>
          <p:nvPr/>
        </p:nvSpPr>
        <p:spPr>
          <a:xfrm>
            <a:off x="6357382" y="2826643"/>
            <a:ext cx="5080171" cy="125809"/>
          </a:xfrm>
          <a:prstGeom prst="rect">
            <a:avLst/>
          </a:prstGeom>
          <a:noFill/>
          <a:ln/>
        </p:spPr>
        <p:txBody>
          <a:bodyPr wrap="none" lIns="0" tIns="0" rIns="0" bIns="0" rtlCol="0" anchor="t"/>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"Create a bar chart comparing Q1–Q4 revenue by product category, sorted highest to lowest"</a:t>
            </a:r>
            <a:endParaRPr lang="en-US" sz="850" dirty="0"/>
          </a:p>
        </p:txBody>
      </p:sp>
      <p:sp>
        <p:nvSpPr>
          <p:cNvPr id="33" name="Text 29"/>
          <p:cNvSpPr/>
          <p:nvPr/>
        </p:nvSpPr>
        <p:spPr>
          <a:xfrm>
            <a:off x="6357382" y="2987973"/>
            <a:ext cx="5080171" cy="329704"/>
          </a:xfrm>
          <a:prstGeom prst="rect">
            <a:avLst/>
          </a:prstGeom>
          <a:noFill/>
          <a:ln/>
        </p:spPr>
        <p:txBody>
          <a:bodyPr wrap="square" lIns="0" tIns="0" rIns="0" bIns="0" rtlCol="0" anchor="t">
            <a:normAutofit/>
          </a:bodyPr>
          <a:lstStyle/>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Names the chart type</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Defines the data and comparison</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Includes an ordering rule for clarity</a:t>
            </a:r>
            <a:endParaRPr lang="en-US" sz="650" dirty="0"/>
          </a:p>
        </p:txBody>
      </p:sp>
      <p:pic>
        <p:nvPicPr>
          <p:cNvPr id="3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07565" y="3456087"/>
            <a:ext cx="5329005" cy="1016198"/>
          </a:xfrm>
          <a:prstGeom prst="rect">
            <a:avLst/>
          </a:prstGeom>
        </p:spPr>
      </p:pic>
      <p:sp>
        <p:nvSpPr>
          <p:cNvPr id="35" name="Text 30"/>
          <p:cNvSpPr/>
          <p:nvPr/>
        </p:nvSpPr>
        <p:spPr>
          <a:xfrm>
            <a:off x="6357382" y="3555107"/>
            <a:ext cx="5080171" cy="161925"/>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Raleway" pitchFamily="34" charset="0"/>
                <a:ea typeface="Raleway" pitchFamily="34" charset="-122"/>
                <a:cs typeface="Raleway" pitchFamily="34" charset="-120"/>
              </a:rPr>
              <a:t>⭐</a:t>
            </a:r>
            <a:r>
              <a:rPr lang="en-US" sz="1000" b="1" dirty="0">
                <a:solidFill>
                  <a:srgbClr val="3C3939"/>
                </a:solidFill>
                <a:latin typeface="Raleway" pitchFamily="34" charset="0"/>
                <a:ea typeface="Raleway" pitchFamily="34" charset="-122"/>
                <a:cs typeface="Raleway" pitchFamily="34" charset="-120"/>
              </a:rPr>
              <a:t> Great</a:t>
            </a:r>
            <a:endParaRPr lang="en-US" sz="1000" b="1" dirty="0"/>
          </a:p>
        </p:txBody>
      </p:sp>
      <p:sp>
        <p:nvSpPr>
          <p:cNvPr id="36" name="Text 31"/>
          <p:cNvSpPr/>
          <p:nvPr/>
        </p:nvSpPr>
        <p:spPr>
          <a:xfrm>
            <a:off x="6357382" y="3756422"/>
            <a:ext cx="5080171" cy="251619"/>
          </a:xfrm>
          <a:prstGeom prst="rect">
            <a:avLst/>
          </a:prstGeom>
          <a:noFill/>
          <a:ln/>
        </p:spPr>
        <p:txBody>
          <a:bodyPr wrap="square" lIns="0" tIns="0" rIns="0" bIns="0" rtlCol="0" anchor="t">
            <a:normAutofit/>
          </a:bodyPr>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"Create a bar chart of Q1–Q4 revenue by category, sorted descending, with a growth trend line. Highlight products above $100K in green."</a:t>
            </a:r>
            <a:endParaRPr lang="en-US" sz="850" dirty="0"/>
          </a:p>
        </p:txBody>
      </p:sp>
      <p:sp>
        <p:nvSpPr>
          <p:cNvPr id="37" name="Text 32"/>
          <p:cNvSpPr/>
          <p:nvPr/>
        </p:nvSpPr>
        <p:spPr>
          <a:xfrm>
            <a:off x="6357382" y="4043561"/>
            <a:ext cx="5080171" cy="329704"/>
          </a:xfrm>
          <a:prstGeom prst="rect">
            <a:avLst/>
          </a:prstGeom>
          <a:noFill/>
          <a:ln/>
        </p:spPr>
        <p:txBody>
          <a:bodyPr wrap="square" lIns="0" tIns="0" rIns="0" bIns="0" rtlCol="0" anchor="t">
            <a:normAutofit/>
          </a:bodyPr>
          <a:lstStyle/>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Adds styling and emphasis rules</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Combines chart type with interpretation</a:t>
            </a:r>
            <a:endParaRPr lang="en-US" sz="650" dirty="0"/>
          </a:p>
          <a:p>
            <a:pPr marL="132080" indent="-132080" algn="l">
              <a:lnSpc>
                <a:spcPct val="97000"/>
              </a:lnSpc>
              <a:buSzPct val="100000"/>
              <a:buChar char="•"/>
            </a:pPr>
            <a:r>
              <a:rPr lang="en-US" sz="650" dirty="0">
                <a:solidFill>
                  <a:srgbClr val="3C3939"/>
                </a:solidFill>
                <a:latin typeface="Roboto" pitchFamily="34" charset="0"/>
                <a:ea typeface="Roboto" pitchFamily="34" charset="-122"/>
                <a:cs typeface="Roboto" pitchFamily="34" charset="-120"/>
              </a:rPr>
              <a:t>Produces a more presentation-ready output</a:t>
            </a:r>
            <a:endParaRPr lang="en-US" sz="650" dirty="0"/>
          </a:p>
        </p:txBody>
      </p:sp>
      <p:sp>
        <p:nvSpPr>
          <p:cNvPr id="38" name="Shape 33"/>
          <p:cNvSpPr/>
          <p:nvPr/>
        </p:nvSpPr>
        <p:spPr>
          <a:xfrm>
            <a:off x="6207565" y="4516636"/>
            <a:ext cx="5329005" cy="214809"/>
          </a:xfrm>
          <a:prstGeom prst="roundRect">
            <a:avLst>
              <a:gd name="adj" fmla="val 16891"/>
            </a:avLst>
          </a:prstGeom>
          <a:solidFill>
            <a:srgbClr val="E1E1EA"/>
          </a:solidFill>
          <a:ln/>
        </p:spPr>
        <p:txBody>
          <a:bodyPr/>
          <a:lstStyle/>
          <a:p>
            <a:endParaRPr lang="en-US"/>
          </a:p>
        </p:txBody>
      </p:sp>
      <p:pic>
        <p:nvPicPr>
          <p:cNvPr id="39" name="Image 3" descr="preencoded.png"/>
          <p:cNvPicPr>
            <a:picLocks noChangeAspect="1"/>
          </p:cNvPicPr>
          <p:nvPr/>
        </p:nvPicPr>
        <p:blipFill>
          <a:blip r:embed="rId7"/>
          <a:stretch>
            <a:fillRect/>
          </a:stretch>
        </p:blipFill>
        <p:spPr>
          <a:xfrm>
            <a:off x="6293883" y="4578152"/>
            <a:ext cx="107947" cy="86320"/>
          </a:xfrm>
          <a:prstGeom prst="rect">
            <a:avLst/>
          </a:prstGeom>
        </p:spPr>
      </p:pic>
      <p:sp>
        <p:nvSpPr>
          <p:cNvPr id="40" name="Text 34"/>
          <p:cNvSpPr/>
          <p:nvPr/>
        </p:nvSpPr>
        <p:spPr>
          <a:xfrm>
            <a:off x="6488149" y="4573687"/>
            <a:ext cx="5571688" cy="100707"/>
          </a:xfrm>
          <a:prstGeom prst="rect">
            <a:avLst/>
          </a:prstGeom>
          <a:noFill/>
          <a:ln/>
        </p:spPr>
        <p:txBody>
          <a:bodyPr wrap="none" lIns="0" tIns="0" rIns="0" bIns="0" rtlCol="0" anchor="t"/>
          <a:lstStyle/>
          <a:p>
            <a:pPr marL="0" indent="0" algn="l">
              <a:lnSpc>
                <a:spcPct val="97000"/>
              </a:lnSpc>
              <a:buNone/>
            </a:pPr>
            <a:r>
              <a:rPr lang="en-US" sz="650" b="1" dirty="0">
                <a:solidFill>
                  <a:srgbClr val="000000"/>
                </a:solidFill>
                <a:latin typeface="Roboto Bold" pitchFamily="34" charset="0"/>
                <a:ea typeface="Roboto Bold" pitchFamily="34" charset="-122"/>
                <a:cs typeface="Roboto Bold" pitchFamily="34" charset="-120"/>
              </a:rPr>
              <a:t>Key lesson:</a:t>
            </a:r>
            <a:r>
              <a:rPr lang="en-US" sz="650" dirty="0">
                <a:solidFill>
                  <a:srgbClr val="000000"/>
                </a:solidFill>
                <a:latin typeface="Roboto" pitchFamily="34" charset="0"/>
                <a:ea typeface="Roboto" pitchFamily="34" charset="-122"/>
                <a:cs typeface="Roboto" pitchFamily="34" charset="-120"/>
              </a:rPr>
              <a:t> More specific detail = more useful results. Always include context, format preferences, and desired output.</a:t>
            </a:r>
            <a:endParaRPr lang="en-US" sz="650" dirty="0"/>
          </a:p>
        </p:txBody>
      </p:sp>
      <p:sp>
        <p:nvSpPr>
          <p:cNvPr id="41" name="Text 35"/>
          <p:cNvSpPr/>
          <p:nvPr/>
        </p:nvSpPr>
        <p:spPr>
          <a:xfrm>
            <a:off x="6207565" y="4775795"/>
            <a:ext cx="5329005" cy="161925"/>
          </a:xfrm>
          <a:prstGeom prst="rect">
            <a:avLst/>
          </a:prstGeom>
          <a:noFill/>
          <a:ln/>
        </p:spPr>
        <p:txBody>
          <a:bodyPr wrap="none" lIns="0" tIns="0" rIns="0" bIns="0" rtlCol="0" anchor="t"/>
          <a:lstStyle/>
          <a:p>
            <a:pPr marL="0" indent="0" algn="l">
              <a:lnSpc>
                <a:spcPct val="104000"/>
              </a:lnSpc>
              <a:buNone/>
            </a:pPr>
            <a:r>
              <a:rPr lang="en-US" sz="1000" dirty="0">
                <a:solidFill>
                  <a:srgbClr val="1B1B27"/>
                </a:solidFill>
                <a:latin typeface="Raleway" pitchFamily="34" charset="0"/>
                <a:ea typeface="Raleway" pitchFamily="34" charset="-122"/>
                <a:cs typeface="Raleway" pitchFamily="34" charset="-120"/>
              </a:rPr>
              <a:t>Practical Prompt Template</a:t>
            </a:r>
            <a:endParaRPr lang="en-US" sz="1000" dirty="0"/>
          </a:p>
        </p:txBody>
      </p:sp>
      <p:sp>
        <p:nvSpPr>
          <p:cNvPr id="42" name="Text 36"/>
          <p:cNvSpPr/>
          <p:nvPr/>
        </p:nvSpPr>
        <p:spPr>
          <a:xfrm>
            <a:off x="6207565" y="4977110"/>
            <a:ext cx="5938590" cy="125809"/>
          </a:xfrm>
          <a:prstGeom prst="rect">
            <a:avLst/>
          </a:prstGeom>
          <a:noFill/>
          <a:ln/>
        </p:spPr>
        <p:txBody>
          <a:bodyPr wrap="none" lIns="0" tIns="0" rIns="0" bIns="0" rtlCol="0" anchor="t"/>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Try this pattern when writing prompts for work:</a:t>
            </a:r>
            <a:endParaRPr lang="en-US" sz="850" dirty="0"/>
          </a:p>
        </p:txBody>
      </p:sp>
      <p:sp>
        <p:nvSpPr>
          <p:cNvPr id="43" name="Text 37"/>
          <p:cNvSpPr/>
          <p:nvPr/>
        </p:nvSpPr>
        <p:spPr>
          <a:xfrm>
            <a:off x="6207565" y="5138440"/>
            <a:ext cx="5329005" cy="444202"/>
          </a:xfrm>
          <a:prstGeom prst="rect">
            <a:avLst/>
          </a:prstGeom>
          <a:noFill/>
          <a:ln/>
        </p:spPr>
        <p:txBody>
          <a:bodyPr wrap="square" lIns="0" tIns="0" rIns="0" bIns="0" rtlCol="0" anchor="t">
            <a:normAutofit/>
          </a:bodyPr>
          <a:lstStyle/>
          <a:p>
            <a:pPr marL="132080" indent="-132080" algn="l">
              <a:lnSpc>
                <a:spcPct val="97000"/>
              </a:lnSpc>
              <a:buSzPct val="100000"/>
              <a:buFont typeface="+mj-lt"/>
              <a:buAutoNum type="arabicPeriod"/>
            </a:pPr>
            <a:r>
              <a:rPr lang="en-US" sz="650" b="1" dirty="0">
                <a:solidFill>
                  <a:srgbClr val="3C3939"/>
                </a:solidFill>
                <a:latin typeface="Roboto Bold" pitchFamily="34" charset="0"/>
                <a:ea typeface="Roboto Bold" pitchFamily="34" charset="-122"/>
                <a:cs typeface="Roboto Bold" pitchFamily="34" charset="-120"/>
              </a:rPr>
              <a:t>Role or context:</a:t>
            </a:r>
            <a:r>
              <a:rPr lang="en-US" sz="650" dirty="0">
                <a:solidFill>
                  <a:srgbClr val="3C3939"/>
                </a:solidFill>
                <a:latin typeface="Roboto" pitchFamily="34" charset="0"/>
                <a:ea typeface="Roboto" pitchFamily="34" charset="-122"/>
                <a:cs typeface="Roboto" pitchFamily="34" charset="-120"/>
              </a:rPr>
              <a:t> “You are an analyst helping a sales manager…”</a:t>
            </a:r>
            <a:endParaRPr lang="en-US" sz="650" dirty="0"/>
          </a:p>
          <a:p>
            <a:pPr marL="132080" indent="-132080" algn="l">
              <a:lnSpc>
                <a:spcPct val="97000"/>
              </a:lnSpc>
              <a:buSzPct val="100000"/>
              <a:buFont typeface="+mj-lt"/>
              <a:buAutoNum type="arabicPeriod" startAt="2"/>
            </a:pPr>
            <a:r>
              <a:rPr lang="en-US" sz="650" b="1" dirty="0">
                <a:solidFill>
                  <a:srgbClr val="3C3939"/>
                </a:solidFill>
                <a:latin typeface="Roboto Bold" pitchFamily="34" charset="0"/>
                <a:ea typeface="Roboto Bold" pitchFamily="34" charset="-122"/>
                <a:cs typeface="Roboto Bold" pitchFamily="34" charset="-120"/>
              </a:rPr>
              <a:t>Task:</a:t>
            </a:r>
            <a:r>
              <a:rPr lang="en-US" sz="650" dirty="0">
                <a:solidFill>
                  <a:srgbClr val="3C3939"/>
                </a:solidFill>
                <a:latin typeface="Roboto" pitchFamily="34" charset="0"/>
                <a:ea typeface="Roboto" pitchFamily="34" charset="-122"/>
                <a:cs typeface="Roboto" pitchFamily="34" charset="-120"/>
              </a:rPr>
              <a:t> “Summarize Q2 customer feedback…”</a:t>
            </a:r>
            <a:endParaRPr lang="en-US" sz="650" dirty="0"/>
          </a:p>
          <a:p>
            <a:pPr marL="132080" indent="-132080" algn="l">
              <a:lnSpc>
                <a:spcPct val="97000"/>
              </a:lnSpc>
              <a:buSzPct val="100000"/>
              <a:buFont typeface="+mj-lt"/>
              <a:buAutoNum type="arabicPeriod" startAt="3"/>
            </a:pPr>
            <a:r>
              <a:rPr lang="en-US" sz="650" b="1" dirty="0">
                <a:solidFill>
                  <a:srgbClr val="3C3939"/>
                </a:solidFill>
                <a:latin typeface="Roboto Bold" pitchFamily="34" charset="0"/>
                <a:ea typeface="Roboto Bold" pitchFamily="34" charset="-122"/>
                <a:cs typeface="Roboto Bold" pitchFamily="34" charset="-120"/>
              </a:rPr>
              <a:t>Constraints:</a:t>
            </a:r>
            <a:r>
              <a:rPr lang="en-US" sz="650" dirty="0">
                <a:solidFill>
                  <a:srgbClr val="3C3939"/>
                </a:solidFill>
                <a:latin typeface="Roboto" pitchFamily="34" charset="0"/>
                <a:ea typeface="Roboto" pitchFamily="34" charset="-122"/>
                <a:cs typeface="Roboto" pitchFamily="34" charset="-120"/>
              </a:rPr>
              <a:t> “Use 3 bullets and avoid jargon…”</a:t>
            </a:r>
            <a:endParaRPr lang="en-US" sz="650" dirty="0"/>
          </a:p>
          <a:p>
            <a:pPr marL="132080" indent="-132080" algn="l">
              <a:lnSpc>
                <a:spcPct val="97000"/>
              </a:lnSpc>
              <a:buSzPct val="100000"/>
              <a:buFont typeface="+mj-lt"/>
              <a:buAutoNum type="arabicPeriod" startAt="4"/>
            </a:pPr>
            <a:r>
              <a:rPr lang="en-US" sz="650" b="1" dirty="0">
                <a:solidFill>
                  <a:srgbClr val="3C3939"/>
                </a:solidFill>
                <a:latin typeface="Roboto Bold" pitchFamily="34" charset="0"/>
                <a:ea typeface="Roboto Bold" pitchFamily="34" charset="-122"/>
                <a:cs typeface="Roboto Bold" pitchFamily="34" charset="-120"/>
              </a:rPr>
              <a:t>Output format:</a:t>
            </a:r>
            <a:r>
              <a:rPr lang="en-US" sz="650" dirty="0">
                <a:solidFill>
                  <a:srgbClr val="3C3939"/>
                </a:solidFill>
                <a:latin typeface="Roboto" pitchFamily="34" charset="0"/>
                <a:ea typeface="Roboto" pitchFamily="34" charset="-122"/>
                <a:cs typeface="Roboto" pitchFamily="34" charset="-120"/>
              </a:rPr>
              <a:t> “Return a table with insights, evidence, and next steps.”</a:t>
            </a:r>
            <a:endParaRPr lang="en-US" sz="650" dirty="0"/>
          </a:p>
        </p:txBody>
      </p:sp>
      <p:sp>
        <p:nvSpPr>
          <p:cNvPr id="44" name="Text 38"/>
          <p:cNvSpPr/>
          <p:nvPr/>
        </p:nvSpPr>
        <p:spPr>
          <a:xfrm>
            <a:off x="6207565" y="5622032"/>
            <a:ext cx="5329005" cy="161925"/>
          </a:xfrm>
          <a:prstGeom prst="rect">
            <a:avLst/>
          </a:prstGeom>
          <a:noFill/>
          <a:ln/>
        </p:spPr>
        <p:txBody>
          <a:bodyPr wrap="none" lIns="0" tIns="0" rIns="0" bIns="0" rtlCol="0" anchor="t"/>
          <a:lstStyle/>
          <a:p>
            <a:pPr marL="0" indent="0" algn="l">
              <a:lnSpc>
                <a:spcPct val="104000"/>
              </a:lnSpc>
              <a:buNone/>
            </a:pPr>
            <a:r>
              <a:rPr lang="en-US" sz="1000" dirty="0">
                <a:solidFill>
                  <a:srgbClr val="1B1B27"/>
                </a:solidFill>
                <a:latin typeface="Raleway" pitchFamily="34" charset="0"/>
                <a:ea typeface="Raleway" pitchFamily="34" charset="-122"/>
                <a:cs typeface="Raleway" pitchFamily="34" charset="-120"/>
              </a:rPr>
              <a:t>Free Practice Data Sources</a:t>
            </a:r>
            <a:endParaRPr lang="en-US" sz="1000" dirty="0"/>
          </a:p>
        </p:txBody>
      </p:sp>
      <p:sp>
        <p:nvSpPr>
          <p:cNvPr id="45" name="Text 39"/>
          <p:cNvSpPr/>
          <p:nvPr/>
        </p:nvSpPr>
        <p:spPr>
          <a:xfrm>
            <a:off x="6207565" y="5823347"/>
            <a:ext cx="5938590" cy="125809"/>
          </a:xfrm>
          <a:prstGeom prst="rect">
            <a:avLst/>
          </a:prstGeom>
          <a:noFill/>
          <a:ln/>
        </p:spPr>
        <p:txBody>
          <a:bodyPr wrap="none" lIns="0" tIns="0" rIns="0" bIns="0" rtlCol="0" anchor="t"/>
          <a:lstStyle/>
          <a:p>
            <a:pPr marL="0" indent="0" algn="l">
              <a:lnSpc>
                <a:spcPct val="97000"/>
              </a:lnSpc>
              <a:buNone/>
            </a:pPr>
            <a:r>
              <a:rPr lang="en-US" sz="850" dirty="0">
                <a:solidFill>
                  <a:srgbClr val="3C3939"/>
                </a:solidFill>
                <a:latin typeface="Roboto" pitchFamily="34" charset="0"/>
                <a:ea typeface="Roboto" pitchFamily="34" charset="-122"/>
                <a:cs typeface="Roboto" pitchFamily="34" charset="-120"/>
              </a:rPr>
              <a:t>Use public datasets to practice prompt writing, analysis, and chart creation:</a:t>
            </a:r>
            <a:endParaRPr lang="en-US" sz="850" dirty="0"/>
          </a:p>
        </p:txBody>
      </p:sp>
      <p:sp>
        <p:nvSpPr>
          <p:cNvPr id="46" name="Text 40"/>
          <p:cNvSpPr/>
          <p:nvPr/>
        </p:nvSpPr>
        <p:spPr>
          <a:xfrm>
            <a:off x="6207565" y="5984677"/>
            <a:ext cx="5329005" cy="329704"/>
          </a:xfrm>
          <a:prstGeom prst="rect">
            <a:avLst/>
          </a:prstGeom>
          <a:noFill/>
          <a:ln/>
        </p:spPr>
        <p:txBody>
          <a:bodyPr wrap="square" lIns="0" tIns="0" rIns="0" bIns="0" rtlCol="0" anchor="t">
            <a:normAutofit/>
          </a:bodyPr>
          <a:lstStyle/>
          <a:p>
            <a:pPr marL="132080" indent="-132080" algn="l">
              <a:lnSpc>
                <a:spcPct val="97000"/>
              </a:lnSpc>
              <a:buSzPct val="100000"/>
              <a:buChar char="•"/>
            </a:pPr>
            <a:r>
              <a:rPr lang="en-US" sz="650" b="1" u="sng" dirty="0">
                <a:solidFill>
                  <a:srgbClr val="1B1B27"/>
                </a:solidFill>
                <a:latin typeface="Roboto Bold" pitchFamily="34" charset="0"/>
                <a:ea typeface="Roboto Bold" pitchFamily="34" charset="-122"/>
                <a:cs typeface="Roboto Bold" pitchFamily="34" charset="-120"/>
                <a:hlinkClick r:id="rId8">
                  <a:extLst>
                    <a:ext uri="{A12FA001-AC4F-418D-AE19-62706E023703}">
                      <ahyp:hlinkClr xmlns:ahyp="http://schemas.microsoft.com/office/drawing/2018/hyperlinkcolor" val="tx"/>
                    </a:ext>
                  </a:extLst>
                </a:hlinkClick>
              </a:rPr>
              <a:t>Kaggle Datasets</a:t>
            </a:r>
            <a:r>
              <a:rPr lang="en-US" sz="650" dirty="0">
                <a:solidFill>
                  <a:srgbClr val="3C3939"/>
                </a:solidFill>
                <a:latin typeface="Roboto" pitchFamily="34" charset="0"/>
                <a:ea typeface="Roboto" pitchFamily="34" charset="-122"/>
                <a:cs typeface="Roboto" pitchFamily="34" charset="-120"/>
              </a:rPr>
              <a:t> — large library of free datasets across business, health, education, and more</a:t>
            </a:r>
            <a:endParaRPr lang="en-US" sz="650" dirty="0"/>
          </a:p>
          <a:p>
            <a:pPr marL="132080" indent="-132080" algn="l">
              <a:lnSpc>
                <a:spcPct val="97000"/>
              </a:lnSpc>
              <a:buSzPct val="100000"/>
              <a:buChar char="•"/>
            </a:pPr>
            <a:r>
              <a:rPr lang="en-US" sz="650" b="1" u="sng" dirty="0">
                <a:solidFill>
                  <a:srgbClr val="1B1B27"/>
                </a:solidFill>
                <a:latin typeface="Roboto Bold" pitchFamily="34" charset="0"/>
                <a:ea typeface="Roboto Bold" pitchFamily="34" charset="-122"/>
                <a:cs typeface="Roboto Bold" pitchFamily="34" charset="-120"/>
                <a:hlinkClick r:id="rId9">
                  <a:extLst>
                    <a:ext uri="{A12FA001-AC4F-418D-AE19-62706E023703}">
                      <ahyp:hlinkClr xmlns:ahyp="http://schemas.microsoft.com/office/drawing/2018/hyperlinkcolor" val="tx"/>
                    </a:ext>
                  </a:extLst>
                </a:hlinkClick>
              </a:rPr>
              <a:t>Google Dataset Search</a:t>
            </a:r>
            <a:r>
              <a:rPr lang="en-US" sz="650" dirty="0">
                <a:solidFill>
                  <a:srgbClr val="3C3939"/>
                </a:solidFill>
                <a:latin typeface="Roboto" pitchFamily="34" charset="0"/>
                <a:ea typeface="Roboto" pitchFamily="34" charset="-122"/>
                <a:cs typeface="Roboto" pitchFamily="34" charset="-120"/>
              </a:rPr>
              <a:t> — search engine for finding public datasets from trusted sources</a:t>
            </a:r>
            <a:endParaRPr lang="en-US" sz="650" dirty="0"/>
          </a:p>
          <a:p>
            <a:pPr marL="132080" indent="-132080" algn="l">
              <a:lnSpc>
                <a:spcPct val="97000"/>
              </a:lnSpc>
              <a:buSzPct val="100000"/>
              <a:buChar char="•"/>
            </a:pPr>
            <a:r>
              <a:rPr lang="en-US" sz="650" b="1" u="sng" dirty="0">
                <a:solidFill>
                  <a:srgbClr val="1B1B27"/>
                </a:solidFill>
                <a:latin typeface="Roboto Bold" pitchFamily="34" charset="0"/>
                <a:ea typeface="Roboto Bold" pitchFamily="34" charset="-122"/>
                <a:cs typeface="Roboto Bold" pitchFamily="34" charset="-120"/>
                <a:hlinkClick r:id="rId10">
                  <a:extLst>
                    <a:ext uri="{A12FA001-AC4F-418D-AE19-62706E023703}">
                      <ahyp:hlinkClr xmlns:ahyp="http://schemas.microsoft.com/office/drawing/2018/hyperlinkcolor" val="tx"/>
                    </a:ext>
                  </a:extLst>
                </a:hlinkClick>
              </a:rPr>
              <a:t>UCI Machine Learning Repository</a:t>
            </a:r>
            <a:r>
              <a:rPr lang="en-US" sz="650" dirty="0">
                <a:solidFill>
                  <a:srgbClr val="3C3939"/>
                </a:solidFill>
                <a:latin typeface="Roboto" pitchFamily="34" charset="0"/>
                <a:ea typeface="Roboto" pitchFamily="34" charset="-122"/>
                <a:cs typeface="Roboto" pitchFamily="34" charset="-120"/>
              </a:rPr>
              <a:t> — classic open datasets for experimentation and practice</a:t>
            </a:r>
            <a:endParaRPr lang="en-US" sz="650" dirty="0"/>
          </a:p>
        </p:txBody>
      </p:sp>
      <p:sp>
        <p:nvSpPr>
          <p:cNvPr id="47" name="TextBox 46">
            <a:extLst>
              <a:ext uri="{FF2B5EF4-FFF2-40B4-BE49-F238E27FC236}">
                <a16:creationId xmlns:a16="http://schemas.microsoft.com/office/drawing/2014/main" id="{55593AB4-B606-EAE4-12F2-C008F005E184}"/>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48" name="TextBox 47">
            <a:extLst>
              <a:ext uri="{FF2B5EF4-FFF2-40B4-BE49-F238E27FC236}">
                <a16:creationId xmlns:a16="http://schemas.microsoft.com/office/drawing/2014/main" id="{2E9D5AEC-A740-FD13-BE9B-DBA4F4F97D7A}"/>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475" y="818952"/>
            <a:ext cx="10868745" cy="383977"/>
          </a:xfrm>
          <a:prstGeom prst="rect">
            <a:avLst/>
          </a:prstGeom>
          <a:noFill/>
          <a:ln/>
        </p:spPr>
        <p:txBody>
          <a:bodyPr wrap="none" lIns="0" tIns="0" rIns="0" bIns="0" rtlCol="0" anchor="t"/>
          <a:lstStyle/>
          <a:p>
            <a:pPr marL="0" indent="0" algn="l">
              <a:lnSpc>
                <a:spcPct val="104000"/>
              </a:lnSpc>
              <a:buNone/>
            </a:pPr>
            <a:r>
              <a:rPr lang="en-US" sz="2400" dirty="0">
                <a:solidFill>
                  <a:srgbClr val="1B1B27"/>
                </a:solidFill>
                <a:latin typeface="Raleway" pitchFamily="34" charset="0"/>
                <a:ea typeface="Raleway" pitchFamily="34" charset="-122"/>
                <a:cs typeface="Raleway" pitchFamily="34" charset="-120"/>
              </a:rPr>
              <a:t>Best Practices &amp; Common Pitfalls</a:t>
            </a:r>
            <a:endParaRPr lang="en-US" sz="2400" dirty="0"/>
          </a:p>
        </p:txBody>
      </p:sp>
      <p:sp>
        <p:nvSpPr>
          <p:cNvPr id="3" name="Text 1"/>
          <p:cNvSpPr/>
          <p:nvPr/>
        </p:nvSpPr>
        <p:spPr>
          <a:xfrm>
            <a:off x="661475" y="1402457"/>
            <a:ext cx="5284556" cy="191988"/>
          </a:xfrm>
          <a:prstGeom prst="rect">
            <a:avLst/>
          </a:prstGeom>
          <a:noFill/>
          <a:ln/>
        </p:spPr>
        <p:txBody>
          <a:bodyPr wrap="none" lIns="0" tIns="0" rIns="0" bIns="0" rtlCol="0" anchor="t"/>
          <a:lstStyle/>
          <a:p>
            <a:pPr marL="0" indent="0" algn="l">
              <a:lnSpc>
                <a:spcPct val="104000"/>
              </a:lnSpc>
              <a:buNone/>
            </a:pPr>
            <a:r>
              <a:rPr lang="en-US" sz="1200" b="1" dirty="0">
                <a:solidFill>
                  <a:srgbClr val="1B1B27"/>
                </a:solidFill>
                <a:latin typeface="Raleway" pitchFamily="34" charset="0"/>
                <a:ea typeface="Raleway" pitchFamily="34" charset="-122"/>
                <a:cs typeface="Raleway" pitchFamily="34" charset="-120"/>
              </a:rPr>
              <a:t>Best Practices</a:t>
            </a:r>
            <a:endParaRPr lang="en-US" sz="1200" b="1" dirty="0"/>
          </a:p>
        </p:txBody>
      </p:sp>
      <p:sp>
        <p:nvSpPr>
          <p:cNvPr id="4" name="Text 2"/>
          <p:cNvSpPr/>
          <p:nvPr/>
        </p:nvSpPr>
        <p:spPr>
          <a:xfrm>
            <a:off x="1017661" y="1726406"/>
            <a:ext cx="4928370" cy="191988"/>
          </a:xfrm>
          <a:prstGeom prst="rect">
            <a:avLst/>
          </a:prstGeom>
          <a:noFill/>
          <a:ln/>
        </p:spPr>
        <p:txBody>
          <a:bodyPr wrap="none" lIns="0" tIns="0" rIns="0" bIns="0" rtlCol="0" anchor="t"/>
          <a:lstStyle/>
          <a:p>
            <a:pPr marL="0" indent="0" algn="l">
              <a:lnSpc>
                <a:spcPct val="104000"/>
              </a:lnSpc>
              <a:buNone/>
            </a:pPr>
            <a:r>
              <a:rPr lang="en-US" sz="1200" b="1" dirty="0">
                <a:solidFill>
                  <a:srgbClr val="3C3939"/>
                </a:solidFill>
                <a:latin typeface="Raleway" pitchFamily="34" charset="0"/>
                <a:ea typeface="Raleway" pitchFamily="34" charset="-122"/>
                <a:cs typeface="Raleway" pitchFamily="34" charset="-120"/>
              </a:rPr>
              <a:t>Be Specific</a:t>
            </a:r>
            <a:endParaRPr lang="en-US" sz="1200" b="1" dirty="0"/>
          </a:p>
        </p:txBody>
      </p:sp>
      <p:sp>
        <p:nvSpPr>
          <p:cNvPr id="5" name="Text 3"/>
          <p:cNvSpPr/>
          <p:nvPr/>
        </p:nvSpPr>
        <p:spPr>
          <a:xfrm>
            <a:off x="1017661" y="1998166"/>
            <a:ext cx="4928370" cy="259556"/>
          </a:xfrm>
          <a:prstGeom prst="rect">
            <a:avLst/>
          </a:prstGeom>
          <a:noFill/>
          <a:ln/>
        </p:spPr>
        <p:txBody>
          <a:bodyPr wrap="square" lIns="0" tIns="0" rIns="0" bIns="0" rtlCol="0" anchor="t">
            <a:normAutofit/>
          </a:bodyPr>
          <a:lstStyle/>
          <a:p>
            <a:pPr marL="0" indent="0" algn="l">
              <a:lnSpc>
                <a:spcPct val="110000"/>
              </a:lnSpc>
              <a:buNone/>
            </a:pPr>
            <a:r>
              <a:rPr lang="en-US" sz="750" dirty="0">
                <a:solidFill>
                  <a:srgbClr val="3C3939"/>
                </a:solidFill>
                <a:latin typeface="Roboto" pitchFamily="34" charset="0"/>
                <a:ea typeface="Roboto" pitchFamily="34" charset="-122"/>
                <a:cs typeface="Roboto" pitchFamily="34" charset="-120"/>
              </a:rPr>
              <a:t>State the task, the audience, the format, and the success criteria. For example: "Create a bar chart comparing Q1–Q4 revenue by product category, sorted highest to lowest, with a short summary of the biggest trend."</a:t>
            </a:r>
            <a:endParaRPr lang="en-US" sz="750" dirty="0"/>
          </a:p>
        </p:txBody>
      </p:sp>
      <p:sp>
        <p:nvSpPr>
          <p:cNvPr id="6" name="Text 4"/>
          <p:cNvSpPr/>
          <p:nvPr/>
        </p:nvSpPr>
        <p:spPr>
          <a:xfrm>
            <a:off x="1017661" y="2329557"/>
            <a:ext cx="4928370" cy="542131"/>
          </a:xfrm>
          <a:prstGeom prst="rect">
            <a:avLst/>
          </a:prstGeom>
          <a:noFill/>
          <a:ln/>
        </p:spPr>
        <p:txBody>
          <a:bodyPr wrap="square" lIns="0" tIns="0" rIns="0" bIns="0" rtlCol="0" anchor="t">
            <a:normAutofit/>
          </a:bodyPr>
          <a:lstStyle/>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Include the topic, time period, and output type</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Specify any constraints, like tone, length, or style</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Mention what to highlight, compare, or exclude</a:t>
            </a:r>
            <a:endParaRPr lang="en-US" sz="950" dirty="0"/>
          </a:p>
        </p:txBody>
      </p:sp>
      <p:sp>
        <p:nvSpPr>
          <p:cNvPr id="7" name="Text 5"/>
          <p:cNvSpPr/>
          <p:nvPr/>
        </p:nvSpPr>
        <p:spPr>
          <a:xfrm>
            <a:off x="1017661" y="3073499"/>
            <a:ext cx="4928370" cy="191988"/>
          </a:xfrm>
          <a:prstGeom prst="rect">
            <a:avLst/>
          </a:prstGeom>
          <a:noFill/>
          <a:ln/>
        </p:spPr>
        <p:txBody>
          <a:bodyPr wrap="none" lIns="0" tIns="0" rIns="0" bIns="0" rtlCol="0" anchor="t"/>
          <a:lstStyle/>
          <a:p>
            <a:pPr marL="0" indent="0" algn="l">
              <a:lnSpc>
                <a:spcPct val="104000"/>
              </a:lnSpc>
              <a:buNone/>
            </a:pPr>
            <a:r>
              <a:rPr lang="en-US" sz="1200" b="1" dirty="0">
                <a:solidFill>
                  <a:srgbClr val="3C3939"/>
                </a:solidFill>
                <a:latin typeface="Raleway" pitchFamily="34" charset="0"/>
                <a:ea typeface="Raleway" pitchFamily="34" charset="-122"/>
                <a:cs typeface="Raleway" pitchFamily="34" charset="-120"/>
              </a:rPr>
              <a:t>Iterate</a:t>
            </a:r>
            <a:endParaRPr lang="en-US" sz="1200" b="1" dirty="0"/>
          </a:p>
        </p:txBody>
      </p:sp>
      <p:sp>
        <p:nvSpPr>
          <p:cNvPr id="8" name="Text 6"/>
          <p:cNvSpPr/>
          <p:nvPr/>
        </p:nvSpPr>
        <p:spPr>
          <a:xfrm>
            <a:off x="1017661" y="3345259"/>
            <a:ext cx="4928370" cy="259556"/>
          </a:xfrm>
          <a:prstGeom prst="rect">
            <a:avLst/>
          </a:prstGeom>
          <a:noFill/>
          <a:ln/>
        </p:spPr>
        <p:txBody>
          <a:bodyPr wrap="square" lIns="0" tIns="0" rIns="0" bIns="0" rtlCol="0" anchor="t">
            <a:normAutofit/>
          </a:bodyPr>
          <a:lstStyle/>
          <a:p>
            <a:pPr marL="0" indent="0" algn="l">
              <a:lnSpc>
                <a:spcPct val="110000"/>
              </a:lnSpc>
              <a:buNone/>
            </a:pPr>
            <a:r>
              <a:rPr lang="en-US" sz="750" dirty="0">
                <a:solidFill>
                  <a:srgbClr val="3C3939"/>
                </a:solidFill>
                <a:latin typeface="Roboto" pitchFamily="34" charset="0"/>
                <a:ea typeface="Roboto" pitchFamily="34" charset="-122"/>
                <a:cs typeface="Roboto" pitchFamily="34" charset="-120"/>
              </a:rPr>
              <a:t>Treat the first answer as a draft. Follow up with targeted requests to sharpen the result, add missing context, or change the level of detail.</a:t>
            </a:r>
            <a:endParaRPr lang="en-US" sz="750" dirty="0"/>
          </a:p>
        </p:txBody>
      </p:sp>
      <p:sp>
        <p:nvSpPr>
          <p:cNvPr id="9" name="Text 7"/>
          <p:cNvSpPr/>
          <p:nvPr/>
        </p:nvSpPr>
        <p:spPr>
          <a:xfrm>
            <a:off x="1017661" y="3676650"/>
            <a:ext cx="4928370" cy="542131"/>
          </a:xfrm>
          <a:prstGeom prst="rect">
            <a:avLst/>
          </a:prstGeom>
          <a:noFill/>
          <a:ln/>
        </p:spPr>
        <p:txBody>
          <a:bodyPr wrap="square" lIns="0" tIns="0" rIns="0" bIns="0" rtlCol="0" anchor="t">
            <a:normAutofit/>
          </a:bodyPr>
          <a:lstStyle/>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"Make it shorter and more executive-friendly"</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"Add a comparison against last quarter"</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"Turn this into a step-by-step checklist"</a:t>
            </a:r>
            <a:endParaRPr lang="en-US" sz="950" dirty="0"/>
          </a:p>
        </p:txBody>
      </p:sp>
      <p:sp>
        <p:nvSpPr>
          <p:cNvPr id="10" name="Text 8"/>
          <p:cNvSpPr/>
          <p:nvPr/>
        </p:nvSpPr>
        <p:spPr>
          <a:xfrm>
            <a:off x="1017661" y="4420592"/>
            <a:ext cx="4928370" cy="191988"/>
          </a:xfrm>
          <a:prstGeom prst="rect">
            <a:avLst/>
          </a:prstGeom>
          <a:noFill/>
          <a:ln/>
        </p:spPr>
        <p:txBody>
          <a:bodyPr wrap="none" lIns="0" tIns="0" rIns="0" bIns="0" rtlCol="0" anchor="t"/>
          <a:lstStyle/>
          <a:p>
            <a:pPr marL="0" indent="0" algn="l">
              <a:lnSpc>
                <a:spcPct val="104000"/>
              </a:lnSpc>
              <a:buNone/>
            </a:pPr>
            <a:r>
              <a:rPr lang="en-US" sz="1200" b="1" dirty="0">
                <a:solidFill>
                  <a:srgbClr val="3C3939"/>
                </a:solidFill>
                <a:latin typeface="Raleway" pitchFamily="34" charset="0"/>
                <a:ea typeface="Raleway" pitchFamily="34" charset="-122"/>
                <a:cs typeface="Raleway" pitchFamily="34" charset="-120"/>
              </a:rPr>
              <a:t>Combine Tools</a:t>
            </a:r>
            <a:endParaRPr lang="en-US" sz="1200" b="1" dirty="0"/>
          </a:p>
        </p:txBody>
      </p:sp>
      <p:sp>
        <p:nvSpPr>
          <p:cNvPr id="11" name="Text 9"/>
          <p:cNvSpPr/>
          <p:nvPr/>
        </p:nvSpPr>
        <p:spPr>
          <a:xfrm>
            <a:off x="1017661" y="4692352"/>
            <a:ext cx="4928370" cy="259556"/>
          </a:xfrm>
          <a:prstGeom prst="rect">
            <a:avLst/>
          </a:prstGeom>
          <a:noFill/>
          <a:ln/>
        </p:spPr>
        <p:txBody>
          <a:bodyPr wrap="square" lIns="0" tIns="0" rIns="0" bIns="0" rtlCol="0" anchor="t">
            <a:normAutofit/>
          </a:bodyPr>
          <a:lstStyle/>
          <a:p>
            <a:pPr marL="0" indent="0" algn="l">
              <a:lnSpc>
                <a:spcPct val="110000"/>
              </a:lnSpc>
              <a:buNone/>
            </a:pPr>
            <a:r>
              <a:rPr lang="en-US" sz="750" dirty="0">
                <a:solidFill>
                  <a:srgbClr val="3C3939"/>
                </a:solidFill>
                <a:latin typeface="Roboto" pitchFamily="34" charset="0"/>
                <a:ea typeface="Roboto" pitchFamily="34" charset="-122"/>
                <a:cs typeface="Roboto" pitchFamily="34" charset="-120"/>
              </a:rPr>
              <a:t>Use the right tool for each stage of the workflow. One tool can draft, another can analyze, and a third can help with final formatting and polish.</a:t>
            </a:r>
            <a:endParaRPr lang="en-US" sz="750" dirty="0"/>
          </a:p>
        </p:txBody>
      </p:sp>
      <p:sp>
        <p:nvSpPr>
          <p:cNvPr id="12" name="Text 10"/>
          <p:cNvSpPr/>
          <p:nvPr/>
        </p:nvSpPr>
        <p:spPr>
          <a:xfrm>
            <a:off x="1017661" y="5023743"/>
            <a:ext cx="4928370" cy="542131"/>
          </a:xfrm>
          <a:prstGeom prst="rect">
            <a:avLst/>
          </a:prstGeom>
          <a:noFill/>
          <a:ln/>
        </p:spPr>
        <p:txBody>
          <a:bodyPr wrap="square" lIns="0" tIns="0" rIns="0" bIns="0" rtlCol="0" anchor="t">
            <a:normAutofit/>
          </a:bodyPr>
          <a:lstStyle/>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Use AI writing tools for drafting and brainstorming</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Use analysis tools for summarizing data or spotting patterns</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Use presentation tools to refine layout, visuals, and messaging</a:t>
            </a:r>
            <a:endParaRPr lang="en-US" sz="950" dirty="0"/>
          </a:p>
        </p:txBody>
      </p:sp>
      <p:sp>
        <p:nvSpPr>
          <p:cNvPr id="13" name="Text 11"/>
          <p:cNvSpPr/>
          <p:nvPr/>
        </p:nvSpPr>
        <p:spPr>
          <a:xfrm>
            <a:off x="6252014" y="1402457"/>
            <a:ext cx="5284556" cy="191988"/>
          </a:xfrm>
          <a:prstGeom prst="rect">
            <a:avLst/>
          </a:prstGeom>
          <a:noFill/>
          <a:ln/>
        </p:spPr>
        <p:txBody>
          <a:bodyPr wrap="none" lIns="0" tIns="0" rIns="0" bIns="0" rtlCol="0" anchor="t"/>
          <a:lstStyle/>
          <a:p>
            <a:pPr marL="0" indent="0" algn="l">
              <a:lnSpc>
                <a:spcPct val="104000"/>
              </a:lnSpc>
              <a:buNone/>
            </a:pPr>
            <a:r>
              <a:rPr lang="en-US" sz="1200" b="1" dirty="0">
                <a:solidFill>
                  <a:srgbClr val="1B1B27"/>
                </a:solidFill>
                <a:latin typeface="Raleway" pitchFamily="34" charset="0"/>
                <a:ea typeface="Raleway" pitchFamily="34" charset="-122"/>
                <a:cs typeface="Raleway" pitchFamily="34" charset="-120"/>
              </a:rPr>
              <a:t>Pitfalls to Avoid</a:t>
            </a:r>
            <a:endParaRPr lang="en-US" sz="1200" b="1" dirty="0"/>
          </a:p>
        </p:txBody>
      </p:sp>
      <p:sp>
        <p:nvSpPr>
          <p:cNvPr id="14" name="Text 12"/>
          <p:cNvSpPr/>
          <p:nvPr/>
        </p:nvSpPr>
        <p:spPr>
          <a:xfrm>
            <a:off x="6608200" y="1726406"/>
            <a:ext cx="4928370" cy="191988"/>
          </a:xfrm>
          <a:prstGeom prst="rect">
            <a:avLst/>
          </a:prstGeom>
          <a:noFill/>
          <a:ln/>
        </p:spPr>
        <p:txBody>
          <a:bodyPr wrap="none" lIns="0" tIns="0" rIns="0" bIns="0" rtlCol="0" anchor="t"/>
          <a:lstStyle/>
          <a:p>
            <a:pPr marL="0" indent="0" algn="l">
              <a:lnSpc>
                <a:spcPct val="104000"/>
              </a:lnSpc>
              <a:buNone/>
            </a:pPr>
            <a:r>
              <a:rPr lang="en-US" sz="1200" b="1" dirty="0">
                <a:solidFill>
                  <a:srgbClr val="3C3939"/>
                </a:solidFill>
                <a:latin typeface="Raleway" pitchFamily="34" charset="0"/>
                <a:ea typeface="Raleway" pitchFamily="34" charset="-122"/>
                <a:cs typeface="Raleway" pitchFamily="34" charset="-120"/>
              </a:rPr>
              <a:t>Over-Reliance</a:t>
            </a:r>
            <a:endParaRPr lang="en-US" sz="1200" b="1" dirty="0"/>
          </a:p>
        </p:txBody>
      </p:sp>
      <p:sp>
        <p:nvSpPr>
          <p:cNvPr id="15" name="Text 13"/>
          <p:cNvSpPr/>
          <p:nvPr/>
        </p:nvSpPr>
        <p:spPr>
          <a:xfrm>
            <a:off x="6608200" y="1998166"/>
            <a:ext cx="4928370" cy="259556"/>
          </a:xfrm>
          <a:prstGeom prst="rect">
            <a:avLst/>
          </a:prstGeom>
          <a:noFill/>
          <a:ln/>
        </p:spPr>
        <p:txBody>
          <a:bodyPr wrap="square" lIns="0" tIns="0" rIns="0" bIns="0" rtlCol="0" anchor="t">
            <a:normAutofit/>
          </a:bodyPr>
          <a:lstStyle/>
          <a:p>
            <a:pPr marL="0" indent="0" algn="l">
              <a:lnSpc>
                <a:spcPct val="110000"/>
              </a:lnSpc>
              <a:buNone/>
            </a:pPr>
            <a:r>
              <a:rPr lang="en-US" sz="750" dirty="0">
                <a:solidFill>
                  <a:srgbClr val="3C3939"/>
                </a:solidFill>
                <a:latin typeface="Roboto" pitchFamily="34" charset="0"/>
                <a:ea typeface="Roboto" pitchFamily="34" charset="-122"/>
                <a:cs typeface="Roboto" pitchFamily="34" charset="-120"/>
              </a:rPr>
              <a:t>AI can accelerate work, but it should not replace your judgment. Always ask whether the output makes sense for your audience and business goal.</a:t>
            </a:r>
            <a:endParaRPr lang="en-US" sz="750" dirty="0"/>
          </a:p>
        </p:txBody>
      </p:sp>
      <p:sp>
        <p:nvSpPr>
          <p:cNvPr id="16" name="Text 14"/>
          <p:cNvSpPr/>
          <p:nvPr/>
        </p:nvSpPr>
        <p:spPr>
          <a:xfrm>
            <a:off x="6608200" y="2329557"/>
            <a:ext cx="4928370" cy="542131"/>
          </a:xfrm>
          <a:prstGeom prst="rect">
            <a:avLst/>
          </a:prstGeom>
          <a:noFill/>
          <a:ln/>
        </p:spPr>
        <p:txBody>
          <a:bodyPr wrap="square" lIns="0" tIns="0" rIns="0" bIns="0" rtlCol="0" anchor="t">
            <a:normAutofit/>
          </a:bodyPr>
          <a:lstStyle/>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Use AI as a starting point, not the final authority</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Review recommendations before acting on them</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Watch for confident-sounding but incorrect answers</a:t>
            </a:r>
            <a:endParaRPr lang="en-US" sz="950" dirty="0"/>
          </a:p>
        </p:txBody>
      </p:sp>
      <p:sp>
        <p:nvSpPr>
          <p:cNvPr id="17" name="Text 15"/>
          <p:cNvSpPr/>
          <p:nvPr/>
        </p:nvSpPr>
        <p:spPr>
          <a:xfrm>
            <a:off x="6608200" y="3073499"/>
            <a:ext cx="4928370" cy="191988"/>
          </a:xfrm>
          <a:prstGeom prst="rect">
            <a:avLst/>
          </a:prstGeom>
          <a:noFill/>
          <a:ln/>
        </p:spPr>
        <p:txBody>
          <a:bodyPr wrap="none" lIns="0" tIns="0" rIns="0" bIns="0" rtlCol="0" anchor="t"/>
          <a:lstStyle/>
          <a:p>
            <a:pPr marL="0" indent="0" algn="l">
              <a:lnSpc>
                <a:spcPct val="104000"/>
              </a:lnSpc>
              <a:buNone/>
            </a:pPr>
            <a:r>
              <a:rPr lang="en-US" sz="1200" b="1" dirty="0">
                <a:solidFill>
                  <a:srgbClr val="3C3939"/>
                </a:solidFill>
                <a:latin typeface="Raleway" pitchFamily="34" charset="0"/>
                <a:ea typeface="Raleway" pitchFamily="34" charset="-122"/>
                <a:cs typeface="Raleway" pitchFamily="34" charset="-120"/>
              </a:rPr>
              <a:t>Data Privacy</a:t>
            </a:r>
            <a:endParaRPr lang="en-US" sz="1200" b="1" dirty="0"/>
          </a:p>
        </p:txBody>
      </p:sp>
      <p:sp>
        <p:nvSpPr>
          <p:cNvPr id="18" name="Text 16"/>
          <p:cNvSpPr/>
          <p:nvPr/>
        </p:nvSpPr>
        <p:spPr>
          <a:xfrm>
            <a:off x="6608200" y="3345259"/>
            <a:ext cx="4928370" cy="259556"/>
          </a:xfrm>
          <a:prstGeom prst="rect">
            <a:avLst/>
          </a:prstGeom>
          <a:noFill/>
          <a:ln/>
        </p:spPr>
        <p:txBody>
          <a:bodyPr wrap="square" lIns="0" tIns="0" rIns="0" bIns="0" rtlCol="0" anchor="t">
            <a:normAutofit/>
          </a:bodyPr>
          <a:lstStyle/>
          <a:p>
            <a:pPr marL="0" indent="0" algn="l">
              <a:lnSpc>
                <a:spcPct val="110000"/>
              </a:lnSpc>
              <a:buNone/>
            </a:pPr>
            <a:r>
              <a:rPr lang="en-US" sz="750" dirty="0">
                <a:solidFill>
                  <a:srgbClr val="3C3939"/>
                </a:solidFill>
                <a:latin typeface="Roboto" pitchFamily="34" charset="0"/>
                <a:ea typeface="Roboto" pitchFamily="34" charset="-122"/>
                <a:cs typeface="Roboto" pitchFamily="34" charset="-120"/>
              </a:rPr>
              <a:t>Never paste sensitive customer, employee, legal, or financial data into public AI tools unless it has been approved and properly anonymized.</a:t>
            </a:r>
            <a:endParaRPr lang="en-US" sz="750" dirty="0"/>
          </a:p>
        </p:txBody>
      </p:sp>
      <p:sp>
        <p:nvSpPr>
          <p:cNvPr id="19" name="Text 17"/>
          <p:cNvSpPr/>
          <p:nvPr/>
        </p:nvSpPr>
        <p:spPr>
          <a:xfrm>
            <a:off x="6608200" y="3676650"/>
            <a:ext cx="4928370" cy="542131"/>
          </a:xfrm>
          <a:prstGeom prst="rect">
            <a:avLst/>
          </a:prstGeom>
          <a:noFill/>
          <a:ln/>
        </p:spPr>
        <p:txBody>
          <a:bodyPr wrap="square" lIns="0" tIns="0" rIns="0" bIns="0" rtlCol="0" anchor="t">
            <a:normAutofit/>
          </a:bodyPr>
          <a:lstStyle/>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Remove names, account numbers, and identifiers</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Use sample or synthetic data when possible</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Follow your organization’s security policy</a:t>
            </a:r>
            <a:endParaRPr lang="en-US" sz="950" dirty="0"/>
          </a:p>
        </p:txBody>
      </p:sp>
      <p:sp>
        <p:nvSpPr>
          <p:cNvPr id="20" name="Text 18"/>
          <p:cNvSpPr/>
          <p:nvPr/>
        </p:nvSpPr>
        <p:spPr>
          <a:xfrm>
            <a:off x="6608200" y="4420592"/>
            <a:ext cx="4928370" cy="191988"/>
          </a:xfrm>
          <a:prstGeom prst="rect">
            <a:avLst/>
          </a:prstGeom>
          <a:noFill/>
          <a:ln/>
        </p:spPr>
        <p:txBody>
          <a:bodyPr wrap="none" lIns="0" tIns="0" rIns="0" bIns="0" rtlCol="0" anchor="t"/>
          <a:lstStyle/>
          <a:p>
            <a:pPr marL="0" indent="0" algn="l">
              <a:lnSpc>
                <a:spcPct val="104000"/>
              </a:lnSpc>
              <a:buNone/>
            </a:pPr>
            <a:r>
              <a:rPr lang="en-US" sz="1200" b="1" dirty="0">
                <a:solidFill>
                  <a:srgbClr val="3C3939"/>
                </a:solidFill>
                <a:latin typeface="Raleway" pitchFamily="34" charset="0"/>
                <a:ea typeface="Raleway" pitchFamily="34" charset="-122"/>
                <a:cs typeface="Raleway" pitchFamily="34" charset="-120"/>
              </a:rPr>
              <a:t>Always Verify</a:t>
            </a:r>
            <a:endParaRPr lang="en-US" sz="1200" b="1" dirty="0"/>
          </a:p>
        </p:txBody>
      </p:sp>
      <p:sp>
        <p:nvSpPr>
          <p:cNvPr id="21" name="Text 19"/>
          <p:cNvSpPr/>
          <p:nvPr/>
        </p:nvSpPr>
        <p:spPr>
          <a:xfrm>
            <a:off x="6608200" y="4692352"/>
            <a:ext cx="4928370" cy="259556"/>
          </a:xfrm>
          <a:prstGeom prst="rect">
            <a:avLst/>
          </a:prstGeom>
          <a:noFill/>
          <a:ln/>
        </p:spPr>
        <p:txBody>
          <a:bodyPr wrap="square" lIns="0" tIns="0" rIns="0" bIns="0" rtlCol="0" anchor="t">
            <a:normAutofit/>
          </a:bodyPr>
          <a:lstStyle/>
          <a:p>
            <a:pPr marL="0" indent="0" algn="l">
              <a:lnSpc>
                <a:spcPct val="110000"/>
              </a:lnSpc>
              <a:buNone/>
            </a:pPr>
            <a:r>
              <a:rPr lang="en-US" sz="750" dirty="0">
                <a:solidFill>
                  <a:srgbClr val="3C3939"/>
                </a:solidFill>
                <a:latin typeface="Roboto" pitchFamily="34" charset="0"/>
                <a:ea typeface="Roboto" pitchFamily="34" charset="-122"/>
                <a:cs typeface="Roboto" pitchFamily="34" charset="-120"/>
              </a:rPr>
              <a:t>Check formulas, citations, calculations, and generated claims before you share them. Small errors can turn into big problems if they reach a client or leadership team.</a:t>
            </a:r>
            <a:endParaRPr lang="en-US" sz="750" dirty="0"/>
          </a:p>
        </p:txBody>
      </p:sp>
      <p:sp>
        <p:nvSpPr>
          <p:cNvPr id="22" name="Text 20"/>
          <p:cNvSpPr/>
          <p:nvPr/>
        </p:nvSpPr>
        <p:spPr>
          <a:xfrm>
            <a:off x="6608200" y="5023743"/>
            <a:ext cx="4928370" cy="542131"/>
          </a:xfrm>
          <a:prstGeom prst="rect">
            <a:avLst/>
          </a:prstGeom>
          <a:noFill/>
          <a:ln/>
        </p:spPr>
        <p:txBody>
          <a:bodyPr wrap="square" lIns="0" tIns="0" rIns="0" bIns="0" rtlCol="0" anchor="t">
            <a:normAutofit/>
          </a:bodyPr>
          <a:lstStyle/>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Cross-check facts against trusted sources</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Test formulas with a small example</a:t>
            </a:r>
            <a:endParaRPr lang="en-US" sz="950" dirty="0"/>
          </a:p>
          <a:p>
            <a:pPr marL="193040" indent="-193040" algn="l">
              <a:lnSpc>
                <a:spcPct val="110000"/>
              </a:lnSpc>
              <a:buSzPct val="100000"/>
              <a:buChar char="•"/>
            </a:pPr>
            <a:r>
              <a:rPr lang="en-US" sz="950" dirty="0">
                <a:solidFill>
                  <a:srgbClr val="3C3939"/>
                </a:solidFill>
                <a:latin typeface="Roboto" pitchFamily="34" charset="0"/>
                <a:ea typeface="Roboto" pitchFamily="34" charset="-122"/>
                <a:cs typeface="Roboto" pitchFamily="34" charset="-120"/>
              </a:rPr>
              <a:t>Read outputs for missing assumptions or edge cases</a:t>
            </a:r>
            <a:endParaRPr lang="en-US" sz="950" dirty="0"/>
          </a:p>
        </p:txBody>
      </p:sp>
      <p:sp>
        <p:nvSpPr>
          <p:cNvPr id="23" name="Shape 21"/>
          <p:cNvSpPr/>
          <p:nvPr/>
        </p:nvSpPr>
        <p:spPr>
          <a:xfrm>
            <a:off x="661475" y="5776119"/>
            <a:ext cx="10868745" cy="12700"/>
          </a:xfrm>
          <a:prstGeom prst="roundRect">
            <a:avLst>
              <a:gd name="adj" fmla="val 49999"/>
            </a:avLst>
          </a:prstGeom>
          <a:solidFill>
            <a:srgbClr val="3C3939">
              <a:alpha val="50000"/>
            </a:srgbClr>
          </a:solidFill>
          <a:ln/>
        </p:spPr>
        <p:txBody>
          <a:bodyPr/>
          <a:lstStyle/>
          <a:p>
            <a:endParaRPr lang="en-US"/>
          </a:p>
        </p:txBody>
      </p:sp>
      <p:sp>
        <p:nvSpPr>
          <p:cNvPr id="24" name="Text 22"/>
          <p:cNvSpPr/>
          <p:nvPr/>
        </p:nvSpPr>
        <p:spPr>
          <a:xfrm>
            <a:off x="661475" y="5909270"/>
            <a:ext cx="11478330" cy="129778"/>
          </a:xfrm>
          <a:prstGeom prst="rect">
            <a:avLst/>
          </a:prstGeom>
          <a:noFill/>
          <a:ln/>
        </p:spPr>
        <p:txBody>
          <a:bodyPr wrap="none" lIns="0" tIns="0" rIns="0" bIns="0" rtlCol="0" anchor="t"/>
          <a:lstStyle/>
          <a:p>
            <a:pPr marL="0" indent="0" algn="l">
              <a:lnSpc>
                <a:spcPct val="110000"/>
              </a:lnSpc>
              <a:buNone/>
            </a:pPr>
            <a:r>
              <a:rPr lang="en-US" sz="750" dirty="0">
                <a:solidFill>
                  <a:srgbClr val="3C3939"/>
                </a:solidFill>
                <a:latin typeface="Roboto" pitchFamily="34" charset="0"/>
                <a:ea typeface="Roboto" pitchFamily="34" charset="-122"/>
                <a:cs typeface="Roboto" pitchFamily="34" charset="-120"/>
              </a:rPr>
              <a:t>Free dataset sources for practice: </a:t>
            </a:r>
            <a:r>
              <a:rPr lang="en-US" sz="750" b="1" u="sng" dirty="0">
                <a:solidFill>
                  <a:srgbClr val="1B1B27"/>
                </a:solidFill>
                <a:latin typeface="Roboto Bold" pitchFamily="34" charset="0"/>
                <a:ea typeface="Roboto Bold" pitchFamily="34" charset="-122"/>
                <a:cs typeface="Roboto Bold" pitchFamily="34" charset="-120"/>
                <a:hlinkClick r:id="rId3">
                  <a:extLst>
                    <a:ext uri="{A12FA001-AC4F-418D-AE19-62706E023703}">
                      <ahyp:hlinkClr xmlns:ahyp="http://schemas.microsoft.com/office/drawing/2018/hyperlinkcolor" val="tx"/>
                    </a:ext>
                  </a:extLst>
                </a:hlinkClick>
              </a:rPr>
              <a:t>Kaggle Datasets</a:t>
            </a:r>
            <a:r>
              <a:rPr lang="en-US" sz="750" dirty="0">
                <a:solidFill>
                  <a:srgbClr val="3C3939"/>
                </a:solidFill>
                <a:latin typeface="Roboto" pitchFamily="34" charset="0"/>
                <a:ea typeface="Roboto" pitchFamily="34" charset="-122"/>
                <a:cs typeface="Roboto" pitchFamily="34" charset="-120"/>
              </a:rPr>
              <a:t> and </a:t>
            </a:r>
            <a:r>
              <a:rPr lang="en-US" sz="750" b="1" u="sng" dirty="0">
                <a:solidFill>
                  <a:srgbClr val="1B1B27"/>
                </a:solidFill>
                <a:latin typeface="Roboto Bold" pitchFamily="34" charset="0"/>
                <a:ea typeface="Roboto Bold" pitchFamily="34" charset="-122"/>
                <a:cs typeface="Roboto Bold" pitchFamily="34" charset="-120"/>
                <a:hlinkClick r:id="rId4">
                  <a:extLst>
                    <a:ext uri="{A12FA001-AC4F-418D-AE19-62706E023703}">
                      <ahyp:hlinkClr xmlns:ahyp="http://schemas.microsoft.com/office/drawing/2018/hyperlinkcolor" val="tx"/>
                    </a:ext>
                  </a:extLst>
                </a:hlinkClick>
              </a:rPr>
              <a:t>Google Dataset Search</a:t>
            </a:r>
            <a:r>
              <a:rPr lang="en-US" sz="750" dirty="0">
                <a:solidFill>
                  <a:srgbClr val="3C3939"/>
                </a:solidFill>
                <a:latin typeface="Roboto" pitchFamily="34" charset="0"/>
                <a:ea typeface="Roboto" pitchFamily="34" charset="-122"/>
                <a:cs typeface="Roboto" pitchFamily="34" charset="-120"/>
              </a:rPr>
              <a:t>.</a:t>
            </a:r>
            <a:endParaRPr lang="en-US" sz="750" dirty="0"/>
          </a:p>
        </p:txBody>
      </p:sp>
      <p:sp>
        <p:nvSpPr>
          <p:cNvPr id="25" name="TextBox 24">
            <a:extLst>
              <a:ext uri="{FF2B5EF4-FFF2-40B4-BE49-F238E27FC236}">
                <a16:creationId xmlns:a16="http://schemas.microsoft.com/office/drawing/2014/main" id="{ECAAA98C-07FC-EFF2-0E6D-B72B216E26F8}"/>
              </a:ext>
            </a:extLst>
          </p:cNvPr>
          <p:cNvSpPr txBox="1"/>
          <p:nvPr/>
        </p:nvSpPr>
        <p:spPr>
          <a:xfrm>
            <a:off x="0" y="6451134"/>
            <a:ext cx="12139805" cy="379778"/>
          </a:xfrm>
          <a:prstGeom prst="rect">
            <a:avLst/>
          </a:prstGeom>
          <a:solidFill>
            <a:schemeClr val="bg1"/>
          </a:solidFill>
        </p:spPr>
        <p:txBody>
          <a:bodyPr wrap="square" rtlCol="0">
            <a:spAutoFit/>
          </a:bodyPr>
          <a:lstStyle/>
          <a:p>
            <a:endParaRPr lang="en-US" dirty="0"/>
          </a:p>
        </p:txBody>
      </p:sp>
      <p:sp>
        <p:nvSpPr>
          <p:cNvPr id="26" name="TextBox 25">
            <a:extLst>
              <a:ext uri="{FF2B5EF4-FFF2-40B4-BE49-F238E27FC236}">
                <a16:creationId xmlns:a16="http://schemas.microsoft.com/office/drawing/2014/main" id="{B46B1CFA-9C7D-10F5-B460-BFC9396FB9DC}"/>
              </a:ext>
            </a:extLst>
          </p:cNvPr>
          <p:cNvSpPr txBox="1"/>
          <p:nvPr/>
        </p:nvSpPr>
        <p:spPr>
          <a:xfrm>
            <a:off x="0" y="6451134"/>
            <a:ext cx="12139805" cy="400110"/>
          </a:xfrm>
          <a:prstGeom prst="rect">
            <a:avLst/>
          </a:prstGeom>
          <a:solidFill>
            <a:schemeClr val="bg1"/>
          </a:solidFill>
        </p:spPr>
        <p:txBody>
          <a:bodyPr wrap="square" rtlCol="0">
            <a:spAutoFit/>
          </a:bodyPr>
          <a:lstStyle/>
          <a:p>
            <a:pPr algn="ctr"/>
            <a:r>
              <a:rPr lang="en-GB" sz="1000" dirty="0"/>
              <a:t>Munzurul Islam</a:t>
            </a:r>
          </a:p>
          <a:p>
            <a:pPr algn="ct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B1B27"/>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4361</Words>
  <Application>Microsoft Office PowerPoint</Application>
  <PresentationFormat>Widescreen</PresentationFormat>
  <Paragraphs>389</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Raleway Light</vt:lpstr>
      <vt:lpstr>Arial</vt:lpstr>
      <vt:lpstr>Roboto Bold</vt:lpstr>
      <vt:lpstr>Roboto</vt:lpstr>
      <vt:lpstr>Raleway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Stupio Mon</cp:lastModifiedBy>
  <cp:revision>4</cp:revision>
  <dcterms:created xsi:type="dcterms:W3CDTF">2026-08-10T14:22:09Z</dcterms:created>
  <dcterms:modified xsi:type="dcterms:W3CDTF">2026-08-10T14:34:07Z</dcterms:modified>
</cp:coreProperties>
</file>