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5143500" type="screen16x9"/>
  <p:notesSz cx="5143500" cy="9144000"/>
  <p:embeddedFontLst>
    <p:embeddedFont>
      <p:font typeface="Raleway" pitchFamily="2" charset="0"/>
      <p:regular r:id="rId24"/>
    </p:embeddedFont>
    <p:embeddedFont>
      <p:font typeface="Raleway Light" pitchFamily="2" charset="0"/>
      <p:regular r:id="rId25"/>
    </p:embeddedFont>
    <p:embeddedFont>
      <p:font typeface="Roboto" panose="02000000000000000000" pitchFamily="2" charset="0"/>
      <p:regular r:id="rId26"/>
      <p:italic r:id="rId27"/>
    </p:embeddedFont>
    <p:embeddedFont>
      <p:font typeface="Roboto Bold" panose="02000000000000000000" charset="0"/>
      <p:regular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1" d="100"/>
          <a:sy n="121" d="100"/>
        </p:scale>
        <p:origin x="34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6792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Munzurul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2048" y="1842641"/>
            <a:ext cx="8279904" cy="482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AI for Office &amp; Productivity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32048" y="2633439"/>
            <a:ext cx="8711952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Master AI tools to work smarter, faster, and more efficiently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203448" y="3053879"/>
            <a:ext cx="8737104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Munzurul Islam</a:t>
            </a:r>
            <a:endParaRPr lang="en-US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EAF97C-4B25-DD39-FD65-EB5FCF55CC98}"/>
              </a:ext>
            </a:extLst>
          </p:cNvPr>
          <p:cNvSpPr txBox="1"/>
          <p:nvPr/>
        </p:nvSpPr>
        <p:spPr>
          <a:xfrm>
            <a:off x="7447631" y="4827224"/>
            <a:ext cx="1696370" cy="2469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2048" y="1265113"/>
            <a:ext cx="8279904" cy="482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What is AI?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32048" y="2055912"/>
            <a:ext cx="2657103" cy="1401961"/>
          </a:xfrm>
          <a:prstGeom prst="roundRect">
            <a:avLst>
              <a:gd name="adj" fmla="val 4623"/>
            </a:avLst>
          </a:prstGeom>
          <a:solidFill>
            <a:srgbClr val="E1E1EA"/>
          </a:solidFill>
          <a:ln w="9525">
            <a:solidFill>
              <a:srgbClr val="C7C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5833" y="2219697"/>
            <a:ext cx="2329532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What is AI?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595833" y="2553370"/>
            <a:ext cx="2329532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Machines that learn from examples and make decisions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243411" y="2055912"/>
            <a:ext cx="2657103" cy="1401961"/>
          </a:xfrm>
          <a:prstGeom prst="roundRect">
            <a:avLst>
              <a:gd name="adj" fmla="val 4623"/>
            </a:avLst>
          </a:prstGeom>
          <a:solidFill>
            <a:srgbClr val="E1E1EA"/>
          </a:solidFill>
          <a:ln w="9525">
            <a:solidFill>
              <a:srgbClr val="C7C7D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07197" y="2219697"/>
            <a:ext cx="2329532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Why It Matters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407197" y="2553370"/>
            <a:ext cx="2329532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Save hours each week, write faster, make better decisions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054775" y="2055912"/>
            <a:ext cx="2657103" cy="1401961"/>
          </a:xfrm>
          <a:prstGeom prst="roundRect">
            <a:avLst>
              <a:gd name="adj" fmla="val 4623"/>
            </a:avLst>
          </a:prstGeom>
          <a:solidFill>
            <a:srgbClr val="E1E1EA"/>
          </a:solidFill>
          <a:ln w="9525">
            <a:solidFill>
              <a:srgbClr val="C7C7D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8560" y="2219697"/>
            <a:ext cx="2329532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6 Hours of Training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218560" y="2553370"/>
            <a:ext cx="2329532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Practical, beginner-friendly guidance with no experience needed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03448" y="3631406"/>
            <a:ext cx="8737104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Munzurul Islam</a:t>
            </a:r>
            <a:endParaRPr lang="en-US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535071-E495-282B-417C-6957F1103A1D}"/>
              </a:ext>
            </a:extLst>
          </p:cNvPr>
          <p:cNvSpPr txBox="1"/>
          <p:nvPr/>
        </p:nvSpPr>
        <p:spPr>
          <a:xfrm>
            <a:off x="7447631" y="4827224"/>
            <a:ext cx="1696370" cy="2469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2048" y="652686"/>
            <a:ext cx="8279904" cy="482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Hour 1: How AI Actually Works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32048" y="1196578"/>
            <a:ext cx="827990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AI Learns From Examples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32048" y="1669107"/>
            <a:ext cx="8279904" cy="8486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43840" indent="-24384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Trained on millions of examples, not fixed rules</a:t>
            </a:r>
            <a:endParaRPr lang="en-US" sz="1200" dirty="0"/>
          </a:p>
          <a:p>
            <a:pPr marL="243840" indent="-24384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Finds patterns to predict useful answers</a:t>
            </a:r>
            <a:endParaRPr lang="en-US" sz="1200" dirty="0"/>
          </a:p>
          <a:p>
            <a:pPr marL="243840" indent="-24384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More data helps it improve over time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32048" y="2749153"/>
            <a:ext cx="827990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AI You Already Use Every Day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32048" y="3221682"/>
            <a:ext cx="8279904" cy="8486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43840" indent="-243840" algn="l">
              <a:lnSpc>
                <a:spcPct val="133000"/>
              </a:lnSpc>
              <a:buSzPct val="100000"/>
              <a:buChar char="•"/>
            </a:pPr>
            <a:r>
              <a:rPr lang="en-US" sz="12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Netflix:</a:t>
            </a: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Recommends shows based on what you watch</a:t>
            </a:r>
            <a:endParaRPr lang="en-US" sz="1200" dirty="0"/>
          </a:p>
          <a:p>
            <a:pPr marL="243840" indent="-243840" algn="l">
              <a:lnSpc>
                <a:spcPct val="133000"/>
              </a:lnSpc>
              <a:buSzPct val="100000"/>
              <a:buChar char="•"/>
            </a:pPr>
            <a:r>
              <a:rPr lang="en-US" sz="12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Google Maps:</a:t>
            </a: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Predicts traffic and fastest routes</a:t>
            </a:r>
            <a:endParaRPr lang="en-US" sz="1200" dirty="0"/>
          </a:p>
          <a:p>
            <a:pPr marL="243840" indent="-243840" algn="l">
              <a:lnSpc>
                <a:spcPct val="133000"/>
              </a:lnSpc>
              <a:buSzPct val="100000"/>
              <a:buChar char="•"/>
            </a:pPr>
            <a:r>
              <a:rPr lang="en-US" sz="12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Your phone:</a:t>
            </a: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Face recognition, voice commands, predictive text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03448" y="4243834"/>
            <a:ext cx="8737104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2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Munzurul Islam</a:t>
            </a:r>
            <a:endParaRPr lang="en-US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6560C4-5DB7-9303-216F-C05DD9871222}"/>
              </a:ext>
            </a:extLst>
          </p:cNvPr>
          <p:cNvSpPr txBox="1"/>
          <p:nvPr/>
        </p:nvSpPr>
        <p:spPr>
          <a:xfrm>
            <a:off x="7447631" y="4827224"/>
            <a:ext cx="1696370" cy="2469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2048" y="755824"/>
            <a:ext cx="8279904" cy="482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How AI Learns: The Process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32048" y="1546622"/>
            <a:ext cx="8711952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Four step process:</a:t>
            </a:r>
            <a:endParaRPr lang="en-US" sz="12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048" y="1967061"/>
            <a:ext cx="2069976" cy="61719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86308" y="2738512"/>
            <a:ext cx="1761455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1. Data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86308" y="3072185"/>
            <a:ext cx="1761455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AI studies examples from text, images, and behavior</a:t>
            </a:r>
            <a:endParaRPr lang="en-US" sz="12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2024" y="1967061"/>
            <a:ext cx="2069976" cy="61719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656284" y="2738512"/>
            <a:ext cx="1761455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2. Pattern Recognition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2656284" y="3313286"/>
            <a:ext cx="1761455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It finds repeated signals and relationships</a:t>
            </a:r>
            <a:endParaRPr lang="en-US" sz="12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967061"/>
            <a:ext cx="2069976" cy="61719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726260" y="2738512"/>
            <a:ext cx="1761455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3. Learning</a:t>
            </a:r>
            <a:endParaRPr lang="en-US" sz="1500" dirty="0"/>
          </a:p>
        </p:txBody>
      </p:sp>
      <p:sp>
        <p:nvSpPr>
          <p:cNvPr id="12" name="Text 7"/>
          <p:cNvSpPr/>
          <p:nvPr/>
        </p:nvSpPr>
        <p:spPr>
          <a:xfrm>
            <a:off x="4726260" y="3072185"/>
            <a:ext cx="1761455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It adjusts itself based on what it finds</a:t>
            </a:r>
            <a:endParaRPr lang="en-US" sz="12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1976" y="1967061"/>
            <a:ext cx="2069976" cy="61719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796236" y="2738512"/>
            <a:ext cx="1761455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4. Prediction</a:t>
            </a:r>
            <a:endParaRPr lang="en-US" sz="1500" dirty="0"/>
          </a:p>
        </p:txBody>
      </p:sp>
      <p:sp>
        <p:nvSpPr>
          <p:cNvPr id="15" name="Text 9"/>
          <p:cNvSpPr/>
          <p:nvPr/>
        </p:nvSpPr>
        <p:spPr>
          <a:xfrm>
            <a:off x="6796236" y="3072185"/>
            <a:ext cx="1761455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It uses learned patterns to answer or recommend</a:t>
            </a:r>
            <a:endParaRPr lang="en-US" sz="1200" dirty="0"/>
          </a:p>
        </p:txBody>
      </p:sp>
      <p:sp>
        <p:nvSpPr>
          <p:cNvPr id="16" name="Text 10"/>
          <p:cNvSpPr/>
          <p:nvPr/>
        </p:nvSpPr>
        <p:spPr>
          <a:xfrm>
            <a:off x="203448" y="4140696"/>
            <a:ext cx="8737104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Munzurul Islam</a:t>
            </a:r>
            <a:endParaRPr lang="en-US" sz="1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B79AF22-732D-3127-EE43-EEC6324E10AE}"/>
              </a:ext>
            </a:extLst>
          </p:cNvPr>
          <p:cNvSpPr txBox="1"/>
          <p:nvPr/>
        </p:nvSpPr>
        <p:spPr>
          <a:xfrm>
            <a:off x="7447631" y="4827224"/>
            <a:ext cx="1696370" cy="2469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32048" y="1362149"/>
            <a:ext cx="614065" cy="234479"/>
          </a:xfrm>
          <a:prstGeom prst="roundRect">
            <a:avLst>
              <a:gd name="adj" fmla="val 22111"/>
            </a:avLst>
          </a:prstGeom>
          <a:solidFill>
            <a:srgbClr val="E1E1EA"/>
          </a:solidFill>
          <a:ln/>
        </p:spPr>
      </p:sp>
      <p:sp>
        <p:nvSpPr>
          <p:cNvPr id="3" name="Text 1"/>
          <p:cNvSpPr/>
          <p:nvPr/>
        </p:nvSpPr>
        <p:spPr>
          <a:xfrm>
            <a:off x="524619" y="1408435"/>
            <a:ext cx="886123" cy="141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HOUR 2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432048" y="1658317"/>
            <a:ext cx="8279904" cy="482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AI-Powered Productivity Tools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432048" y="2371948"/>
            <a:ext cx="4062785" cy="988888"/>
          </a:xfrm>
          <a:prstGeom prst="roundRect">
            <a:avLst>
              <a:gd name="adj" fmla="val 6554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C7C7D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05358" y="2545259"/>
            <a:ext cx="371616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Google Gemini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5358" y="2878931"/>
            <a:ext cx="3716164" cy="308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 Gmail, Docs, and Sheets.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49093" y="2371948"/>
            <a:ext cx="4062859" cy="988888"/>
          </a:xfrm>
          <a:prstGeom prst="roundRect">
            <a:avLst>
              <a:gd name="adj" fmla="val 6554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C7C7D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822403" y="2545259"/>
            <a:ext cx="3716238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ChatGPT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822403" y="2878931"/>
            <a:ext cx="3716238" cy="308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Drafts emails, reports, and posts.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203448" y="3534370"/>
            <a:ext cx="8737104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2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Munzurul Islam</a:t>
            </a:r>
            <a:endParaRPr lang="en-US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8A8951-137C-3B2A-82A3-BB62C2F01E77}"/>
              </a:ext>
            </a:extLst>
          </p:cNvPr>
          <p:cNvSpPr txBox="1"/>
          <p:nvPr/>
        </p:nvSpPr>
        <p:spPr>
          <a:xfrm>
            <a:off x="7447631" y="4827224"/>
            <a:ext cx="1696370" cy="2469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32048" y="724793"/>
            <a:ext cx="614065" cy="234479"/>
          </a:xfrm>
          <a:prstGeom prst="roundRect">
            <a:avLst>
              <a:gd name="adj" fmla="val 22111"/>
            </a:avLst>
          </a:prstGeom>
          <a:solidFill>
            <a:srgbClr val="E1E1EA"/>
          </a:solidFill>
          <a:ln/>
        </p:spPr>
      </p:sp>
      <p:sp>
        <p:nvSpPr>
          <p:cNvPr id="3" name="Text 1"/>
          <p:cNvSpPr/>
          <p:nvPr/>
        </p:nvSpPr>
        <p:spPr>
          <a:xfrm>
            <a:off x="524619" y="771079"/>
            <a:ext cx="886123" cy="141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HOUR 2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432048" y="1020961"/>
            <a:ext cx="8279904" cy="482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More AI Tools to Explore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432048" y="1734592"/>
            <a:ext cx="30859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01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32048" y="1977777"/>
            <a:ext cx="4062785" cy="1905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7" name="Text 5"/>
          <p:cNvSpPr/>
          <p:nvPr/>
        </p:nvSpPr>
        <p:spPr>
          <a:xfrm>
            <a:off x="432048" y="2092970"/>
            <a:ext cx="4062785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Microsoft Copilot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32048" y="2426643"/>
            <a:ext cx="4062785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Built into Word, Excel, PowerPoint, and Outlook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649093" y="1734592"/>
            <a:ext cx="30859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02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649093" y="1977777"/>
            <a:ext cx="4062859" cy="1905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11" name="Text 9"/>
          <p:cNvSpPr/>
          <p:nvPr/>
        </p:nvSpPr>
        <p:spPr>
          <a:xfrm>
            <a:off x="4649093" y="2092970"/>
            <a:ext cx="4062859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Grammarly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649093" y="2426643"/>
            <a:ext cx="4062859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Fixes grammar and improves tone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32048" y="2943523"/>
            <a:ext cx="30859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03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32048" y="3186708"/>
            <a:ext cx="4062785" cy="1905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15" name="Text 13"/>
          <p:cNvSpPr/>
          <p:nvPr/>
        </p:nvSpPr>
        <p:spPr>
          <a:xfrm>
            <a:off x="432048" y="3301901"/>
            <a:ext cx="4062785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Deep Seek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432048" y="3635573"/>
            <a:ext cx="4062785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Fast AI for coding and analysis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649093" y="2943523"/>
            <a:ext cx="30859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aleway Light" pitchFamily="34" charset="0"/>
                <a:ea typeface="Raleway Light" pitchFamily="34" charset="-122"/>
                <a:cs typeface="Raleway Light" pitchFamily="34" charset="-120"/>
              </a:rPr>
              <a:t>04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649093" y="3186708"/>
            <a:ext cx="4062859" cy="1905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19" name="Text 17"/>
          <p:cNvSpPr/>
          <p:nvPr/>
        </p:nvSpPr>
        <p:spPr>
          <a:xfrm>
            <a:off x="4649093" y="3301901"/>
            <a:ext cx="4062859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Notion AI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649093" y="3635573"/>
            <a:ext cx="4062859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Organize notes and generate summaries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203448" y="4171727"/>
            <a:ext cx="8737104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2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Munzurul Islam</a:t>
            </a:r>
            <a:endParaRPr lang="en-US" sz="12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56CEA2-3FE1-8441-9478-84B649D27BA5}"/>
              </a:ext>
            </a:extLst>
          </p:cNvPr>
          <p:cNvSpPr txBox="1"/>
          <p:nvPr/>
        </p:nvSpPr>
        <p:spPr>
          <a:xfrm>
            <a:off x="7447631" y="4827224"/>
            <a:ext cx="1696370" cy="2469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2048" y="1303288"/>
            <a:ext cx="8279904" cy="482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Getting Started: Step-by-Step Guides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32048" y="1847180"/>
            <a:ext cx="827990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Google Gemini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32048" y="2319710"/>
            <a:ext cx="8279904" cy="11494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43840" indent="-243840" algn="l">
              <a:lnSpc>
                <a:spcPct val="133000"/>
              </a:lnSpc>
              <a:buSzPct val="100000"/>
              <a:buFont typeface="+mj-lt"/>
              <a:buAutoNum type="arabicPeriod"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Open Gmail or Google Docs</a:t>
            </a:r>
            <a:endParaRPr lang="en-US" sz="1200" dirty="0"/>
          </a:p>
          <a:p>
            <a:pPr marL="243840" indent="-243840" algn="l">
              <a:lnSpc>
                <a:spcPct val="133000"/>
              </a:lnSpc>
              <a:buSzPct val="100000"/>
              <a:buFont typeface="+mj-lt"/>
              <a:buAutoNum type="arabicPeriod" startAt="2"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Look for the "Gemini" button on the sidebar</a:t>
            </a:r>
            <a:endParaRPr lang="en-US" sz="1200" dirty="0"/>
          </a:p>
          <a:p>
            <a:pPr marL="243840" indent="-243840" algn="l">
              <a:lnSpc>
                <a:spcPct val="133000"/>
              </a:lnSpc>
              <a:buSzPct val="100000"/>
              <a:buFont typeface="+mj-lt"/>
              <a:buAutoNum type="arabicPeriod" startAt="3"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Type your question in plain English</a:t>
            </a:r>
            <a:endParaRPr lang="en-US" sz="1200" dirty="0"/>
          </a:p>
          <a:p>
            <a:pPr marL="243840" indent="-243840" algn="l">
              <a:lnSpc>
                <a:spcPct val="133000"/>
              </a:lnSpc>
              <a:buSzPct val="100000"/>
              <a:buFont typeface="+mj-lt"/>
              <a:buAutoNum type="arabicPeriod" startAt="4"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Gemini reads your context and gives instant answers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03448" y="3642717"/>
            <a:ext cx="8737104" cy="19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Munzurul Islam</a:t>
            </a:r>
            <a:endParaRPr lang="en-US" sz="95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030534-4F45-03C0-8359-FE82EB75AF40}"/>
              </a:ext>
            </a:extLst>
          </p:cNvPr>
          <p:cNvSpPr txBox="1"/>
          <p:nvPr/>
        </p:nvSpPr>
        <p:spPr>
          <a:xfrm>
            <a:off x="7447631" y="4827224"/>
            <a:ext cx="1696370" cy="2469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2048" y="1278582"/>
            <a:ext cx="8279904" cy="482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ChatGPT: Step-by-Step Guide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32048" y="1822475"/>
            <a:ext cx="827990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Steps to get started with ChatGPT: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32048" y="2295004"/>
            <a:ext cx="8279904" cy="11494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43840" indent="-243840" algn="l">
              <a:lnSpc>
                <a:spcPct val="133000"/>
              </a:lnSpc>
              <a:buSzPct val="100000"/>
              <a:buFont typeface="+mj-lt"/>
              <a:buAutoNum type="arabicPeriod"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Go to openai.com → Sign up (free)</a:t>
            </a:r>
            <a:endParaRPr lang="en-US" sz="1200" dirty="0"/>
          </a:p>
          <a:p>
            <a:pPr marL="243840" indent="-243840" algn="l">
              <a:lnSpc>
                <a:spcPct val="133000"/>
              </a:lnSpc>
              <a:buSzPct val="100000"/>
              <a:buFont typeface="+mj-lt"/>
              <a:buAutoNum type="arabicPeriod" startAt="2"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Type any question or task in the chat box</a:t>
            </a:r>
            <a:endParaRPr lang="en-US" sz="1200" dirty="0"/>
          </a:p>
          <a:p>
            <a:pPr marL="243840" indent="-243840" algn="l">
              <a:lnSpc>
                <a:spcPct val="133000"/>
              </a:lnSpc>
              <a:buSzPct val="100000"/>
              <a:buFont typeface="+mj-lt"/>
              <a:buAutoNum type="arabicPeriod" startAt="3"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ChatGPT responds like a helpful colleague</a:t>
            </a:r>
            <a:endParaRPr lang="en-US" sz="1200" dirty="0"/>
          </a:p>
          <a:p>
            <a:pPr marL="243840" indent="-243840" algn="l">
              <a:lnSpc>
                <a:spcPct val="133000"/>
              </a:lnSpc>
              <a:buSzPct val="100000"/>
              <a:buFont typeface="+mj-lt"/>
              <a:buAutoNum type="arabicPeriod" startAt="4"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 it for writing, brainstorming, and learning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03448" y="3618012"/>
            <a:ext cx="8737104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Munzurul Islam</a:t>
            </a:r>
            <a:endParaRPr lang="en-US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FB32B7-CD4B-8D23-C641-DD20D9C0039D}"/>
              </a:ext>
            </a:extLst>
          </p:cNvPr>
          <p:cNvSpPr txBox="1"/>
          <p:nvPr/>
        </p:nvSpPr>
        <p:spPr>
          <a:xfrm>
            <a:off x="7447631" y="4827224"/>
            <a:ext cx="1696370" cy="2469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32048" y="427509"/>
            <a:ext cx="614065" cy="234479"/>
          </a:xfrm>
          <a:prstGeom prst="roundRect">
            <a:avLst>
              <a:gd name="adj" fmla="val 22111"/>
            </a:avLst>
          </a:prstGeom>
          <a:solidFill>
            <a:srgbClr val="E1E1EA"/>
          </a:solidFill>
          <a:ln/>
        </p:spPr>
      </p:sp>
      <p:sp>
        <p:nvSpPr>
          <p:cNvPr id="3" name="Text 1"/>
          <p:cNvSpPr/>
          <p:nvPr/>
        </p:nvSpPr>
        <p:spPr>
          <a:xfrm>
            <a:off x="524619" y="473794"/>
            <a:ext cx="886123" cy="141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HOUR 2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432048" y="723677"/>
            <a:ext cx="8279904" cy="482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Microsoft Copilot: Step-by-Step Guide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432048" y="1437308"/>
            <a:ext cx="4062785" cy="462855"/>
          </a:xfrm>
          <a:prstGeom prst="roundRect">
            <a:avLst>
              <a:gd name="adj" fmla="val 50000"/>
            </a:avLst>
          </a:prstGeom>
          <a:solidFill>
            <a:srgbClr val="E1E1EA"/>
          </a:solidFill>
          <a:ln w="9525">
            <a:solidFill>
              <a:srgbClr val="C7C7D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347689" y="1524074"/>
            <a:ext cx="231428" cy="28932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86308" y="2054423"/>
            <a:ext cx="375426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 Word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86308" y="2388096"/>
            <a:ext cx="3754264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Click "Copilot" on the right side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49093" y="1437308"/>
            <a:ext cx="4062859" cy="462855"/>
          </a:xfrm>
          <a:prstGeom prst="roundRect">
            <a:avLst>
              <a:gd name="adj" fmla="val 50000"/>
            </a:avLst>
          </a:prstGeom>
          <a:solidFill>
            <a:srgbClr val="E1E1EA"/>
          </a:solidFill>
          <a:ln w="9525">
            <a:solidFill>
              <a:srgbClr val="C7C7D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64809" y="1524074"/>
            <a:ext cx="231428" cy="28932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803353" y="2054423"/>
            <a:ext cx="3754338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 Excel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803353" y="2388096"/>
            <a:ext cx="3754338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Analyze data and create charts automatically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32048" y="2943523"/>
            <a:ext cx="4062785" cy="462855"/>
          </a:xfrm>
          <a:prstGeom prst="roundRect">
            <a:avLst>
              <a:gd name="adj" fmla="val 50000"/>
            </a:avLst>
          </a:prstGeom>
          <a:solidFill>
            <a:srgbClr val="E1E1EA"/>
          </a:solidFill>
          <a:ln w="9525">
            <a:solidFill>
              <a:srgbClr val="C7C7D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347689" y="3030289"/>
            <a:ext cx="231428" cy="28932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86308" y="3560638"/>
            <a:ext cx="375426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 PowerPoint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86308" y="3894311"/>
            <a:ext cx="3754264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Generate full slides from your outline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649093" y="2943523"/>
            <a:ext cx="4062859" cy="462855"/>
          </a:xfrm>
          <a:prstGeom prst="roundRect">
            <a:avLst>
              <a:gd name="adj" fmla="val 50000"/>
            </a:avLst>
          </a:prstGeom>
          <a:solidFill>
            <a:srgbClr val="E1E1EA"/>
          </a:solidFill>
          <a:ln w="9525">
            <a:solidFill>
              <a:srgbClr val="C7C7D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64809" y="3030289"/>
            <a:ext cx="231428" cy="28932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4803353" y="3560638"/>
            <a:ext cx="3754338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 Outlook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803353" y="3894311"/>
            <a:ext cx="3754338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Draft and summarize emails instantly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203448" y="4469011"/>
            <a:ext cx="8737104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Munzurul Islam</a:t>
            </a:r>
            <a:endParaRPr lang="en-US" sz="12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66A1EF-7F62-5AD4-4DE8-8ACD3280BD72}"/>
              </a:ext>
            </a:extLst>
          </p:cNvPr>
          <p:cNvSpPr txBox="1"/>
          <p:nvPr/>
        </p:nvSpPr>
        <p:spPr>
          <a:xfrm>
            <a:off x="7447631" y="4827224"/>
            <a:ext cx="1696370" cy="2469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2048" y="1119411"/>
            <a:ext cx="8279904" cy="482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Email Management with AI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32048" y="1910209"/>
            <a:ext cx="8711952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benefits:</a:t>
            </a:r>
            <a:endParaRPr lang="en-US" sz="12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9868" y="2338276"/>
            <a:ext cx="231428" cy="23142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33450" y="2330648"/>
            <a:ext cx="2129954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AI reads long email threads in seconds</a:t>
            </a:r>
            <a:endParaRPr lang="en-US" sz="1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14105" y="2338276"/>
            <a:ext cx="231428" cy="23142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757687" y="2330648"/>
            <a:ext cx="2129954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Pulls out: who said what, deadlines, action items</a:t>
            </a:r>
            <a:endParaRPr lang="en-US" sz="12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38342" y="2338276"/>
            <a:ext cx="231428" cy="23142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581924" y="2330648"/>
            <a:ext cx="2130028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Get a 3-sentence summary instead of scrolling</a:t>
            </a:r>
            <a:endParaRPr lang="en-US" sz="12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9868" y="3140683"/>
            <a:ext cx="231428" cy="23142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33450" y="3133055"/>
            <a:ext cx="3542109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AI filters and labels emails automatically</a:t>
            </a:r>
            <a:endParaRPr lang="en-US" sz="120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26260" y="3140683"/>
            <a:ext cx="231428" cy="231428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5169843" y="3133055"/>
            <a:ext cx="3542109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Prioritizes urgent messages so you see them first</a:t>
            </a:r>
            <a:endParaRPr lang="en-US" sz="1200" dirty="0"/>
          </a:p>
        </p:txBody>
      </p:sp>
      <p:sp>
        <p:nvSpPr>
          <p:cNvPr id="14" name="Text 7"/>
          <p:cNvSpPr/>
          <p:nvPr/>
        </p:nvSpPr>
        <p:spPr>
          <a:xfrm>
            <a:off x="203448" y="3777109"/>
            <a:ext cx="8737104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Munzurul Islam</a:t>
            </a:r>
            <a:endParaRPr lang="en-US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44AE9C-B51A-5554-CD81-1CED855F131D}"/>
              </a:ext>
            </a:extLst>
          </p:cNvPr>
          <p:cNvSpPr txBox="1"/>
          <p:nvPr/>
        </p:nvSpPr>
        <p:spPr>
          <a:xfrm>
            <a:off x="7447631" y="4827224"/>
            <a:ext cx="1696370" cy="2469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32048" y="1279103"/>
            <a:ext cx="821382" cy="234479"/>
          </a:xfrm>
          <a:prstGeom prst="roundRect">
            <a:avLst>
              <a:gd name="adj" fmla="val 22111"/>
            </a:avLst>
          </a:prstGeom>
          <a:solidFill>
            <a:srgbClr val="E1E1EA"/>
          </a:solidFill>
          <a:ln/>
        </p:spPr>
      </p:sp>
      <p:sp>
        <p:nvSpPr>
          <p:cNvPr id="3" name="Text 1"/>
          <p:cNvSpPr/>
          <p:nvPr/>
        </p:nvSpPr>
        <p:spPr>
          <a:xfrm>
            <a:off x="524619" y="1325389"/>
            <a:ext cx="1093440" cy="141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HOUR 3 &amp; 4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432048" y="1575271"/>
            <a:ext cx="8279904" cy="482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AI in Email &amp; Communication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432048" y="2288902"/>
            <a:ext cx="8279904" cy="1155055"/>
          </a:xfrm>
          <a:prstGeom prst="roundRect">
            <a:avLst>
              <a:gd name="adj" fmla="val 5611"/>
            </a:avLst>
          </a:prstGeom>
          <a:solidFill>
            <a:srgbClr val="E1E1EA"/>
          </a:solidFill>
          <a:ln w="9525">
            <a:solidFill>
              <a:srgbClr val="C7C7D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41573" y="2298427"/>
            <a:ext cx="4130427" cy="1136005"/>
          </a:xfrm>
          <a:custGeom>
            <a:avLst/>
            <a:gdLst/>
            <a:ahLst/>
            <a:cxnLst/>
            <a:rect l="l" t="t" r="r" b="b"/>
            <a:pathLst>
              <a:path w="4130427" h="1136005">
                <a:moveTo>
                  <a:pt x="54007" y="0"/>
                </a:moveTo>
                <a:lnTo>
                  <a:pt x="4130427" y="0"/>
                </a:lnTo>
                <a:lnTo>
                  <a:pt x="4130427" y="1136005"/>
                </a:lnTo>
                <a:lnTo>
                  <a:pt x="54007" y="1136005"/>
                </a:lnTo>
                <a:arcTo wR="54007" hR="54007" stAng="5400000" swAng="5400000"/>
                <a:lnTo>
                  <a:pt x="0" y="54007"/>
                </a:lnTo>
                <a:arcTo wR="54007" hR="54007" stAng="10800000" swAng="5400000"/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7" name="Text 5"/>
          <p:cNvSpPr/>
          <p:nvPr/>
        </p:nvSpPr>
        <p:spPr>
          <a:xfrm>
            <a:off x="595833" y="2452688"/>
            <a:ext cx="3821906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Before AI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5833" y="2786360"/>
            <a:ext cx="3821906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30 minutes sorting 20 emails and missing deadlines.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0" y="2298427"/>
            <a:ext cx="4130427" cy="1136005"/>
          </a:xfrm>
          <a:custGeom>
            <a:avLst/>
            <a:gdLst/>
            <a:ahLst/>
            <a:cxnLst/>
            <a:rect l="l" t="t" r="r" b="b"/>
            <a:pathLst>
              <a:path w="4130427" h="1136005">
                <a:moveTo>
                  <a:pt x="0" y="0"/>
                </a:moveTo>
                <a:lnTo>
                  <a:pt x="4076420" y="0"/>
                </a:lnTo>
                <a:arcTo wR="54007" hR="54007" stAng="16200000" swAng="5400000"/>
                <a:lnTo>
                  <a:pt x="4130427" y="1081998"/>
                </a:lnTo>
                <a:arcTo wR="54007" hR="54007" stAng="0" swAng="5400000"/>
                <a:lnTo>
                  <a:pt x="0" y="1136005"/>
                </a:lnTo>
                <a:lnTo>
                  <a:pt x="0" y="0"/>
                </a:lnTo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10" name="Shape 8"/>
          <p:cNvSpPr/>
          <p:nvPr/>
        </p:nvSpPr>
        <p:spPr>
          <a:xfrm>
            <a:off x="4572000" y="2298427"/>
            <a:ext cx="19050" cy="1136005"/>
          </a:xfrm>
          <a:prstGeom prst="roundRect">
            <a:avLst>
              <a:gd name="adj" fmla="val 50000"/>
            </a:avLst>
          </a:prstGeom>
          <a:solidFill>
            <a:srgbClr val="C7C7D0"/>
          </a:solidFill>
          <a:ln/>
        </p:spPr>
      </p:sp>
      <p:sp>
        <p:nvSpPr>
          <p:cNvPr id="11" name="Text 9"/>
          <p:cNvSpPr/>
          <p:nvPr/>
        </p:nvSpPr>
        <p:spPr>
          <a:xfrm>
            <a:off x="4726260" y="2452688"/>
            <a:ext cx="3821906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After AI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726260" y="2786360"/>
            <a:ext cx="3821906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AI summarizes your inbox in 2 minutes. Save 5–10 hours weekly.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0" y="3617491"/>
            <a:ext cx="8737104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33000"/>
              </a:lnSpc>
              <a:buNone/>
            </a:pPr>
            <a:r>
              <a:rPr lang="en-US" sz="1200" i="1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Munzurul Islam</a:t>
            </a:r>
            <a:endParaRPr lang="en-US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94B7EE-0BB2-47FE-040C-6BF0D1C51061}"/>
              </a:ext>
            </a:extLst>
          </p:cNvPr>
          <p:cNvSpPr txBox="1"/>
          <p:nvPr/>
        </p:nvSpPr>
        <p:spPr>
          <a:xfrm>
            <a:off x="7447631" y="4827224"/>
            <a:ext cx="1696370" cy="2469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2048" y="427211"/>
            <a:ext cx="8279904" cy="4520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Practical Email Transformation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32048" y="1150516"/>
            <a:ext cx="8279904" cy="2801094"/>
          </a:xfrm>
          <a:prstGeom prst="roundRect">
            <a:avLst>
              <a:gd name="adj" fmla="val 2169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36811" y="1155278"/>
            <a:ext cx="4135189" cy="1676028"/>
          </a:xfrm>
          <a:custGeom>
            <a:avLst/>
            <a:gdLst/>
            <a:ahLst/>
            <a:cxnLst/>
            <a:rect l="l" t="t" r="r" b="b"/>
            <a:pathLst>
              <a:path w="4135189" h="1676028">
                <a:moveTo>
                  <a:pt x="50632" y="0"/>
                </a:moveTo>
                <a:lnTo>
                  <a:pt x="4135189" y="0"/>
                </a:lnTo>
                <a:lnTo>
                  <a:pt x="4135189" y="1676028"/>
                </a:lnTo>
                <a:lnTo>
                  <a:pt x="0" y="1676028"/>
                </a:lnTo>
                <a:lnTo>
                  <a:pt x="0" y="50632"/>
                </a:lnTo>
                <a:arcTo wR="50632" hR="50632" stAng="10800000" swAng="5400000"/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5" name="Text 3"/>
          <p:cNvSpPr/>
          <p:nvPr/>
        </p:nvSpPr>
        <p:spPr>
          <a:xfrm>
            <a:off x="581471" y="1299939"/>
            <a:ext cx="3845868" cy="230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✏️</a:t>
            </a:r>
            <a:r>
              <a:rPr lang="en-US" sz="1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Your Rough Draft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98463" y="1764581"/>
            <a:ext cx="3628876" cy="5604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"hi, thanks for the update. we need to discuss timeline."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81471" y="1683246"/>
            <a:ext cx="19050" cy="723156"/>
          </a:xfrm>
          <a:prstGeom prst="roundRect">
            <a:avLst>
              <a:gd name="adj" fmla="val 50000"/>
            </a:avLst>
          </a:prstGeom>
          <a:solidFill>
            <a:srgbClr val="1B1B27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0" y="1155278"/>
            <a:ext cx="4135189" cy="1676028"/>
          </a:xfrm>
          <a:custGeom>
            <a:avLst/>
            <a:gdLst/>
            <a:ahLst/>
            <a:cxnLst/>
            <a:rect l="l" t="t" r="r" b="b"/>
            <a:pathLst>
              <a:path w="4135189" h="1676028">
                <a:moveTo>
                  <a:pt x="0" y="0"/>
                </a:moveTo>
                <a:lnTo>
                  <a:pt x="4084558" y="0"/>
                </a:lnTo>
                <a:arcTo wR="50632" hR="50632" stAng="16200000" swAng="5400000"/>
                <a:lnTo>
                  <a:pt x="4135189" y="1676028"/>
                </a:lnTo>
                <a:lnTo>
                  <a:pt x="0" y="1676028"/>
                </a:lnTo>
                <a:lnTo>
                  <a:pt x="0" y="0"/>
                </a:lnTo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9" name="Shape 7"/>
          <p:cNvSpPr/>
          <p:nvPr/>
        </p:nvSpPr>
        <p:spPr>
          <a:xfrm>
            <a:off x="4572000" y="1155278"/>
            <a:ext cx="19050" cy="1676028"/>
          </a:xfrm>
          <a:prstGeom prst="roundRect">
            <a:avLst>
              <a:gd name="adj" fmla="val 50000"/>
            </a:avLst>
          </a:prstGeom>
          <a:solidFill>
            <a:srgbClr val="C7C7D0"/>
          </a:solidFill>
          <a:ln/>
        </p:spPr>
      </p:sp>
      <p:sp>
        <p:nvSpPr>
          <p:cNvPr id="10" name="Text 8"/>
          <p:cNvSpPr/>
          <p:nvPr/>
        </p:nvSpPr>
        <p:spPr>
          <a:xfrm>
            <a:off x="4716661" y="1299939"/>
            <a:ext cx="3845868" cy="230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✨</a:t>
            </a:r>
            <a:r>
              <a:rPr lang="en-US" sz="1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AI Polishes It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933652" y="1764581"/>
            <a:ext cx="3628876" cy="840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"Thank you for the update. I'd like to discuss the project timeline at your earliest convenience."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716661" y="1683246"/>
            <a:ext cx="19050" cy="1003399"/>
          </a:xfrm>
          <a:prstGeom prst="roundRect">
            <a:avLst>
              <a:gd name="adj" fmla="val 50000"/>
            </a:avLst>
          </a:prstGeom>
          <a:solidFill>
            <a:srgbClr val="1B1B27"/>
          </a:solidFill>
          <a:ln/>
        </p:spPr>
      </p:sp>
      <p:sp>
        <p:nvSpPr>
          <p:cNvPr id="13" name="Shape 11"/>
          <p:cNvSpPr/>
          <p:nvPr/>
        </p:nvSpPr>
        <p:spPr>
          <a:xfrm>
            <a:off x="436811" y="2831306"/>
            <a:ext cx="8270379" cy="1115541"/>
          </a:xfrm>
          <a:custGeom>
            <a:avLst/>
            <a:gdLst/>
            <a:ahLst/>
            <a:cxnLst/>
            <a:rect l="l" t="t" r="r" b="b"/>
            <a:pathLst>
              <a:path w="8270379" h="1115541">
                <a:moveTo>
                  <a:pt x="0" y="0"/>
                </a:moveTo>
                <a:lnTo>
                  <a:pt x="8270379" y="0"/>
                </a:lnTo>
                <a:lnTo>
                  <a:pt x="8270379" y="1064910"/>
                </a:lnTo>
                <a:arcTo wR="50632" hR="50632" stAng="0" swAng="5400000"/>
                <a:lnTo>
                  <a:pt x="50632" y="1115541"/>
                </a:lnTo>
                <a:arcTo wR="50632" hR="50632" stAng="5400000" swAng="5400000"/>
                <a:lnTo>
                  <a:pt x="0" y="0"/>
                </a:lnTo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14" name="Shape 12"/>
          <p:cNvSpPr/>
          <p:nvPr/>
        </p:nvSpPr>
        <p:spPr>
          <a:xfrm>
            <a:off x="436811" y="2831306"/>
            <a:ext cx="8270379" cy="19050"/>
          </a:xfrm>
          <a:prstGeom prst="roundRect">
            <a:avLst>
              <a:gd name="adj" fmla="val 50000"/>
            </a:avLst>
          </a:prstGeom>
          <a:solidFill>
            <a:srgbClr val="C7C7D0"/>
          </a:solidFill>
          <a:ln/>
        </p:spPr>
      </p:sp>
      <p:sp>
        <p:nvSpPr>
          <p:cNvPr id="15" name="Text 13"/>
          <p:cNvSpPr/>
          <p:nvPr/>
        </p:nvSpPr>
        <p:spPr>
          <a:xfrm>
            <a:off x="581471" y="2975967"/>
            <a:ext cx="7981057" cy="230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✅</a:t>
            </a:r>
            <a:r>
              <a:rPr lang="en-US" sz="1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Final Result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8463" y="3440609"/>
            <a:ext cx="7764066" cy="280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"Thank you for the update. I'd like to discuss the project timeline at your earliest convenience."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581471" y="3359274"/>
            <a:ext cx="19050" cy="442913"/>
          </a:xfrm>
          <a:prstGeom prst="roundRect">
            <a:avLst>
              <a:gd name="adj" fmla="val 50000"/>
            </a:avLst>
          </a:prstGeom>
          <a:solidFill>
            <a:srgbClr val="1B1B27"/>
          </a:solidFill>
          <a:ln/>
        </p:spPr>
      </p:sp>
      <p:sp>
        <p:nvSpPr>
          <p:cNvPr id="18" name="Text 16"/>
          <p:cNvSpPr/>
          <p:nvPr/>
        </p:nvSpPr>
        <p:spPr>
          <a:xfrm>
            <a:off x="432048" y="4104159"/>
            <a:ext cx="8711952" cy="280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Takes </a:t>
            </a:r>
            <a:r>
              <a:rPr lang="en-US" sz="14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5 seconds</a:t>
            </a: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instead of rewriting yourself.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203448" y="4536951"/>
            <a:ext cx="8737104" cy="1793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9000"/>
              </a:lnSpc>
              <a:buNone/>
            </a:pPr>
            <a:r>
              <a:rPr lang="en-US" sz="9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Munzurul Islam</a:t>
            </a:r>
            <a:endParaRPr lang="en-US" sz="9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4B5CF6-F5C5-E846-5759-2BF66DC4F843}"/>
              </a:ext>
            </a:extLst>
          </p:cNvPr>
          <p:cNvSpPr txBox="1"/>
          <p:nvPr/>
        </p:nvSpPr>
        <p:spPr>
          <a:xfrm>
            <a:off x="7447631" y="4827224"/>
            <a:ext cx="1696370" cy="2469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2048" y="838349"/>
            <a:ext cx="8279904" cy="482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Smart Inbox Organization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32048" y="1629147"/>
            <a:ext cx="8711952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How AI organizes your email:</a:t>
            </a:r>
            <a:endParaRPr lang="en-US" sz="12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048" y="2049587"/>
            <a:ext cx="2657103" cy="84043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81558" y="2222897"/>
            <a:ext cx="2234282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AI filters and labels emails automatically</a:t>
            </a:r>
            <a:endParaRPr lang="en-US" sz="1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43411" y="2049587"/>
            <a:ext cx="2657103" cy="84043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492922" y="2222897"/>
            <a:ext cx="2234282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Prioritizes urgent messages so you see them first</a:t>
            </a:r>
            <a:endParaRPr lang="en-US" sz="12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54775" y="2049587"/>
            <a:ext cx="2657103" cy="84043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304285" y="2222897"/>
            <a:ext cx="2234282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Reduces inbox clutter and stress</a:t>
            </a:r>
            <a:endParaRPr lang="en-US" sz="12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048" y="3044279"/>
            <a:ext cx="2657103" cy="84043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81558" y="3217590"/>
            <a:ext cx="2234282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Saves you 5-10 hours every week</a:t>
            </a:r>
            <a:endParaRPr lang="en-US" sz="120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43411" y="3044279"/>
            <a:ext cx="2657103" cy="840432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3492922" y="3217590"/>
            <a:ext cx="2234282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Never miss important deadlines again</a:t>
            </a:r>
            <a:endParaRPr lang="en-US" sz="1200" dirty="0"/>
          </a:p>
        </p:txBody>
      </p:sp>
      <p:sp>
        <p:nvSpPr>
          <p:cNvPr id="14" name="Text 7"/>
          <p:cNvSpPr/>
          <p:nvPr/>
        </p:nvSpPr>
        <p:spPr>
          <a:xfrm>
            <a:off x="203448" y="4058245"/>
            <a:ext cx="8737104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Munzurul Islam</a:t>
            </a:r>
            <a:endParaRPr lang="en-US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3054CA-2F70-1621-F071-0CE29A9066B8}"/>
              </a:ext>
            </a:extLst>
          </p:cNvPr>
          <p:cNvSpPr txBox="1"/>
          <p:nvPr/>
        </p:nvSpPr>
        <p:spPr>
          <a:xfrm>
            <a:off x="7447631" y="4827224"/>
            <a:ext cx="1696370" cy="2469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2048" y="1008534"/>
            <a:ext cx="8279904" cy="482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Document Summarization in Action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32048" y="1552426"/>
            <a:ext cx="827990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📄</a:t>
            </a:r>
            <a:r>
              <a:rPr lang="en-US" sz="15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Document Summary Example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203448" y="2024955"/>
            <a:ext cx="8737104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Long document → AI processing → Short summary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32048" y="2445395"/>
            <a:ext cx="8279904" cy="8486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43840" indent="-24384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 upload: A 50-page research document or PDF</a:t>
            </a:r>
            <a:endParaRPr lang="en-US" sz="1200" dirty="0"/>
          </a:p>
          <a:p>
            <a:pPr marL="243840" indent="-24384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AI creates: A 1-page summary with key findings</a:t>
            </a:r>
            <a:endParaRPr lang="en-US" sz="1200" dirty="0"/>
          </a:p>
          <a:p>
            <a:pPr marL="243840" indent="-24384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Result: Stay informed without reading everything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32048" y="3467546"/>
            <a:ext cx="8711952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Perfect for research reports, meeting notes, contracts, and proposals.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03448" y="3887986"/>
            <a:ext cx="8737104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Munzurul Islam</a:t>
            </a:r>
            <a:endParaRPr lang="en-US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923550-96F2-C791-4353-9B7B79881F00}"/>
              </a:ext>
            </a:extLst>
          </p:cNvPr>
          <p:cNvSpPr txBox="1"/>
          <p:nvPr/>
        </p:nvSpPr>
        <p:spPr>
          <a:xfrm>
            <a:off x="7447631" y="4827224"/>
            <a:ext cx="1696370" cy="2469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32048" y="429741"/>
            <a:ext cx="731639" cy="208806"/>
          </a:xfrm>
          <a:prstGeom prst="roundRect">
            <a:avLst>
              <a:gd name="adj" fmla="val 22114"/>
            </a:avLst>
          </a:prstGeom>
          <a:solidFill>
            <a:srgbClr val="E1E1EA"/>
          </a:solidFill>
          <a:ln/>
        </p:spPr>
      </p:sp>
      <p:sp>
        <p:nvSpPr>
          <p:cNvPr id="3" name="Text 1"/>
          <p:cNvSpPr/>
          <p:nvPr/>
        </p:nvSpPr>
        <p:spPr>
          <a:xfrm>
            <a:off x="514499" y="470967"/>
            <a:ext cx="1023938" cy="126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HOUR 3 &amp; 4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32048" y="687437"/>
            <a:ext cx="8279904" cy="429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Summarizing Long Documents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432048" y="1300460"/>
            <a:ext cx="8711952" cy="2078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How AI summarization works: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797867" y="1796763"/>
            <a:ext cx="8279904" cy="12103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13360" indent="-213360" algn="l">
              <a:lnSpc>
                <a:spcPct val="126000"/>
              </a:lnSpc>
              <a:buSzPct val="100000"/>
              <a:buChar char="•"/>
            </a:pPr>
            <a:r>
              <a:rPr lang="en-US" sz="10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Upload a long PDF or document</a:t>
            </a:r>
            <a:endParaRPr lang="en-US" sz="1050" dirty="0"/>
          </a:p>
          <a:p>
            <a:pPr marL="213360" indent="-213360" algn="l">
              <a:lnSpc>
                <a:spcPct val="126000"/>
              </a:lnSpc>
              <a:buSzPct val="100000"/>
              <a:buChar char="•"/>
            </a:pPr>
            <a:r>
              <a:rPr lang="en-US" sz="10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AI creates a summary in seconds</a:t>
            </a:r>
            <a:endParaRPr lang="en-US" sz="1050" dirty="0"/>
          </a:p>
          <a:p>
            <a:pPr marL="213360" indent="-213360" algn="l">
              <a:lnSpc>
                <a:spcPct val="126000"/>
              </a:lnSpc>
              <a:buSzPct val="100000"/>
              <a:buChar char="•"/>
            </a:pPr>
            <a:r>
              <a:rPr lang="en-US" sz="10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Extract key points without reading everything</a:t>
            </a:r>
            <a:endParaRPr lang="en-US" sz="1050" dirty="0"/>
          </a:p>
          <a:p>
            <a:pPr marL="213360" indent="-213360" algn="l">
              <a:lnSpc>
                <a:spcPct val="126000"/>
              </a:lnSpc>
              <a:buSzPct val="100000"/>
              <a:buChar char="•"/>
            </a:pPr>
            <a:r>
              <a:rPr lang="en-US" sz="10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Perfect for research, reports, and meeting notes</a:t>
            </a:r>
            <a:endParaRPr lang="en-US" sz="1050" dirty="0"/>
          </a:p>
          <a:p>
            <a:pPr marL="213360" indent="-213360" algn="l">
              <a:lnSpc>
                <a:spcPct val="126000"/>
              </a:lnSpc>
              <a:buSzPct val="100000"/>
              <a:buChar char="•"/>
            </a:pPr>
            <a:r>
              <a:rPr lang="en-US" sz="10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Stay informed without spending hours reading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203448" y="4505920"/>
            <a:ext cx="8737104" cy="2078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600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Munzurul Islam</a:t>
            </a:r>
            <a:endParaRPr lang="en-US" sz="105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AED335-5CEB-1C27-4F98-B96884516F86}"/>
              </a:ext>
            </a:extLst>
          </p:cNvPr>
          <p:cNvSpPr txBox="1"/>
          <p:nvPr/>
        </p:nvSpPr>
        <p:spPr>
          <a:xfrm>
            <a:off x="7447631" y="4827224"/>
            <a:ext cx="1696370" cy="2469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32048" y="424904"/>
            <a:ext cx="345430" cy="131713"/>
          </a:xfrm>
          <a:prstGeom prst="roundRect">
            <a:avLst>
              <a:gd name="adj" fmla="val 22142"/>
            </a:avLst>
          </a:prstGeom>
          <a:solidFill>
            <a:srgbClr val="E1E1EA"/>
          </a:solidFill>
          <a:ln/>
        </p:spPr>
      </p:sp>
      <p:sp>
        <p:nvSpPr>
          <p:cNvPr id="3" name="Text 1"/>
          <p:cNvSpPr/>
          <p:nvPr/>
        </p:nvSpPr>
        <p:spPr>
          <a:xfrm>
            <a:off x="484063" y="450875"/>
            <a:ext cx="698599" cy="79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5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HOUR 5</a:t>
            </a:r>
            <a:endParaRPr lang="en-US" sz="500" dirty="0"/>
          </a:p>
        </p:txBody>
      </p:sp>
      <p:sp>
        <p:nvSpPr>
          <p:cNvPr id="4" name="Text 2"/>
          <p:cNvSpPr/>
          <p:nvPr/>
        </p:nvSpPr>
        <p:spPr>
          <a:xfrm>
            <a:off x="432048" y="576114"/>
            <a:ext cx="8279904" cy="2712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AI for Writing &amp; Summarization</a:t>
            </a:r>
            <a:endParaRPr lang="en-US" sz="17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048" y="920576"/>
            <a:ext cx="8279904" cy="36346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836614" y="3588231"/>
            <a:ext cx="1451401" cy="2242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Provide Topic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1836614" y="3876318"/>
            <a:ext cx="1451401" cy="2803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81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Share topic and key points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5911700" y="3308118"/>
            <a:ext cx="1451400" cy="4485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Edit &amp; Personalize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911700" y="3820495"/>
            <a:ext cx="1451400" cy="2803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81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Refine voice and details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3886119" y="1301727"/>
            <a:ext cx="1451401" cy="2242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AI Draft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3886119" y="1589814"/>
            <a:ext cx="1451401" cy="280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81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Generate a full first draft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32048" y="4610174"/>
            <a:ext cx="8711952" cy="108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6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AI quickly turns your topic into a strong first draft.</a:t>
            </a:r>
            <a:endParaRPr lang="en-US" sz="65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838AE1-D179-4327-EBBE-E93D7E8858AE}"/>
              </a:ext>
            </a:extLst>
          </p:cNvPr>
          <p:cNvSpPr txBox="1"/>
          <p:nvPr/>
        </p:nvSpPr>
        <p:spPr>
          <a:xfrm>
            <a:off x="7447631" y="4827224"/>
            <a:ext cx="1696370" cy="2469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2048" y="1428973"/>
            <a:ext cx="8279904" cy="482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Writing &amp; Summarization in Action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32048" y="1972866"/>
            <a:ext cx="827990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📝</a:t>
            </a:r>
            <a:r>
              <a:rPr lang="en-US" sz="15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Blog Post Example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32048" y="2445395"/>
            <a:ext cx="8279904" cy="8486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43840" indent="-243840" algn="l">
              <a:lnSpc>
                <a:spcPct val="133000"/>
              </a:lnSpc>
              <a:buSzPct val="100000"/>
              <a:buChar char="•"/>
            </a:pPr>
            <a:r>
              <a:rPr lang="en-US" sz="12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You provide:</a:t>
            </a: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Topic + 3 key points</a:t>
            </a:r>
            <a:endParaRPr lang="en-US" sz="1200" dirty="0"/>
          </a:p>
          <a:p>
            <a:pPr marL="243840" indent="-243840" algn="l">
              <a:lnSpc>
                <a:spcPct val="133000"/>
              </a:lnSpc>
              <a:buSzPct val="100000"/>
              <a:buChar char="•"/>
            </a:pPr>
            <a:r>
              <a:rPr lang="en-US" sz="12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AI generates:</a:t>
            </a: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Full draft</a:t>
            </a:r>
            <a:endParaRPr lang="en-US" sz="1200" dirty="0"/>
          </a:p>
          <a:p>
            <a:pPr marL="243840" indent="-243840" algn="l">
              <a:lnSpc>
                <a:spcPct val="133000"/>
              </a:lnSpc>
              <a:buSzPct val="100000"/>
              <a:buChar char="•"/>
            </a:pPr>
            <a:r>
              <a:rPr lang="en-US" sz="12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You edit and personalize:</a:t>
            </a: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15 mins vs. 2 hours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03448" y="3467546"/>
            <a:ext cx="8737104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Munzurul Islam</a:t>
            </a:r>
            <a:endParaRPr lang="en-US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209D1B-C3BD-EAD2-05C4-4778E5F224E9}"/>
              </a:ext>
            </a:extLst>
          </p:cNvPr>
          <p:cNvSpPr txBox="1"/>
          <p:nvPr/>
        </p:nvSpPr>
        <p:spPr>
          <a:xfrm>
            <a:off x="7447631" y="4827224"/>
            <a:ext cx="1696370" cy="2469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2048" y="1121346"/>
            <a:ext cx="8279904" cy="482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Document Summarization Example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32048" y="1912144"/>
            <a:ext cx="8711952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Real-world example: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32048" y="2332583"/>
            <a:ext cx="8279904" cy="8486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43840" indent="-24384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 upload: A 50-page research document or PDF</a:t>
            </a:r>
            <a:endParaRPr lang="en-US" sz="1200" dirty="0"/>
          </a:p>
          <a:p>
            <a:pPr marL="243840" indent="-24384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AI creates: A 1-page summary with key findings</a:t>
            </a:r>
            <a:endParaRPr lang="en-US" sz="1200" dirty="0"/>
          </a:p>
          <a:p>
            <a:pPr marL="243840" indent="-24384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Result: Stay informed without reading everything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32048" y="3354735"/>
            <a:ext cx="8711952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Perfect for research reports, meeting notes, contracts, and proposals.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203448" y="3775174"/>
            <a:ext cx="8737104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Munzurul Islam</a:t>
            </a:r>
            <a:endParaRPr lang="en-US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10150E-2EA6-36A4-67C2-67D389F1BC6B}"/>
              </a:ext>
            </a:extLst>
          </p:cNvPr>
          <p:cNvSpPr txBox="1"/>
          <p:nvPr/>
        </p:nvSpPr>
        <p:spPr>
          <a:xfrm>
            <a:off x="7447631" y="4827224"/>
            <a:ext cx="1696370" cy="2469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32048" y="764009"/>
            <a:ext cx="614065" cy="234479"/>
          </a:xfrm>
          <a:prstGeom prst="roundRect">
            <a:avLst>
              <a:gd name="adj" fmla="val 22111"/>
            </a:avLst>
          </a:prstGeom>
          <a:solidFill>
            <a:srgbClr val="E1E1EA"/>
          </a:solidFill>
          <a:ln/>
        </p:spPr>
      </p:sp>
      <p:sp>
        <p:nvSpPr>
          <p:cNvPr id="3" name="Text 1"/>
          <p:cNvSpPr/>
          <p:nvPr/>
        </p:nvSpPr>
        <p:spPr>
          <a:xfrm>
            <a:off x="524619" y="810295"/>
            <a:ext cx="886123" cy="141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HOUR 6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432048" y="1060177"/>
            <a:ext cx="8279904" cy="482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Basic English: AI as Your Writing Coach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451396" y="1766143"/>
            <a:ext cx="347067" cy="401092"/>
          </a:xfrm>
          <a:prstGeom prst="roundRect">
            <a:avLst>
              <a:gd name="adj" fmla="val 9880"/>
            </a:avLst>
          </a:prstGeom>
          <a:solidFill>
            <a:srgbClr val="DFDFE0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489" y="1879699"/>
            <a:ext cx="192881" cy="1542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10692" y="1773808"/>
            <a:ext cx="2052712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Grammar &amp; Spelling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010692" y="2107481"/>
            <a:ext cx="2052712" cy="15429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Grammarly catches errors in emails, documents, and social media automatically as you type.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3275633" y="1766143"/>
            <a:ext cx="347067" cy="401092"/>
          </a:xfrm>
          <a:prstGeom prst="roundRect">
            <a:avLst>
              <a:gd name="adj" fmla="val 9880"/>
            </a:avLst>
          </a:prstGeom>
          <a:solidFill>
            <a:srgbClr val="DFDFE0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726" y="1879699"/>
            <a:ext cx="192881" cy="1542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3834929" y="1773808"/>
            <a:ext cx="2052712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Tone Adjustment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3834929" y="2107481"/>
            <a:ext cx="2052712" cy="15429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Make writing more professional, friendly, or casual with one instruction to your AI tool.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6099870" y="1766143"/>
            <a:ext cx="347067" cy="401092"/>
          </a:xfrm>
          <a:prstGeom prst="roundRect">
            <a:avLst>
              <a:gd name="adj" fmla="val 9880"/>
            </a:avLst>
          </a:prstGeom>
          <a:solidFill>
            <a:srgbClr val="DFDFE0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6962" y="1879699"/>
            <a:ext cx="192881" cy="15426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659166" y="1773808"/>
            <a:ext cx="2052786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AI English Tutor</a:t>
            </a: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6659166" y="2107481"/>
            <a:ext cx="2052786" cy="18515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Ask AI to explain grammar rules simply, show correct sentence examples, and give instant writing feedback.</a:t>
            </a:r>
            <a:endParaRPr lang="en-US" sz="1500" dirty="0"/>
          </a:p>
        </p:txBody>
      </p:sp>
      <p:sp>
        <p:nvSpPr>
          <p:cNvPr id="17" name="Text 12"/>
          <p:cNvSpPr/>
          <p:nvPr/>
        </p:nvSpPr>
        <p:spPr>
          <a:xfrm>
            <a:off x="203448" y="4132585"/>
            <a:ext cx="8737104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2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Munzurul Islam</a:t>
            </a:r>
            <a:endParaRPr lang="en-US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2CDFB52-C6F1-F228-82C3-9E25265756A1}"/>
              </a:ext>
            </a:extLst>
          </p:cNvPr>
          <p:cNvSpPr txBox="1"/>
          <p:nvPr/>
        </p:nvSpPr>
        <p:spPr>
          <a:xfrm>
            <a:off x="7447631" y="4827224"/>
            <a:ext cx="1696370" cy="2469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2048" y="1008683"/>
            <a:ext cx="8279904" cy="482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Common Mistakes to Avoid</a:t>
            </a:r>
            <a:endParaRPr lang="en-US" sz="3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048" y="1799481"/>
            <a:ext cx="2657103" cy="191482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1558" y="1972791"/>
            <a:ext cx="2234282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⚠️</a:t>
            </a: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Don't Trust AI 100%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81558" y="2306464"/>
            <a:ext cx="2234282" cy="12345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Always review important content before sending or publishing. AI can make mistakes — your judgment is still essential.</a:t>
            </a:r>
            <a:endParaRPr lang="en-US" sz="1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43411" y="1799481"/>
            <a:ext cx="2657103" cy="191482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492922" y="1972791"/>
            <a:ext cx="2234282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🔒</a:t>
            </a: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Protect Sensitive Data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3492922" y="2547565"/>
            <a:ext cx="2234282" cy="9876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Never share confidential company information, client data, or passwords with public AI tools like ChatGPT or Gemini.</a:t>
            </a:r>
            <a:endParaRPr lang="en-US" sz="12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54775" y="1799481"/>
            <a:ext cx="2657103" cy="191482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304285" y="1972791"/>
            <a:ext cx="2234282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🤝</a:t>
            </a: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AI is a Helper, Not a Replacement</a:t>
            </a:r>
            <a:endParaRPr lang="en-US" sz="1500" dirty="0"/>
          </a:p>
        </p:txBody>
      </p:sp>
      <p:sp>
        <p:nvSpPr>
          <p:cNvPr id="11" name="Text 6"/>
          <p:cNvSpPr/>
          <p:nvPr/>
        </p:nvSpPr>
        <p:spPr>
          <a:xfrm>
            <a:off x="6304285" y="2547565"/>
            <a:ext cx="2234282" cy="9876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 AI to boost your thinking and speed — not to replace your expertise, creativity, or professional judgment.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0" y="3887837"/>
            <a:ext cx="8737104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33000"/>
              </a:lnSpc>
              <a:buNone/>
            </a:pPr>
            <a:r>
              <a:rPr lang="en-US" sz="1200" i="1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Munzurul Islam</a:t>
            </a:r>
            <a:endParaRPr lang="en-US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566697-888F-739C-111F-82E7BCB35452}"/>
              </a:ext>
            </a:extLst>
          </p:cNvPr>
          <p:cNvSpPr txBox="1"/>
          <p:nvPr/>
        </p:nvSpPr>
        <p:spPr>
          <a:xfrm>
            <a:off x="7447631" y="4827224"/>
            <a:ext cx="1696370" cy="2469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2048" y="712589"/>
            <a:ext cx="8279904" cy="482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Your Next Steps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32048" y="1503387"/>
            <a:ext cx="8279904" cy="6171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 don't need to master everything at once. Start small, build confidence, and let AI work for you.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32048" y="2294111"/>
            <a:ext cx="2657103" cy="2136725"/>
          </a:xfrm>
          <a:prstGeom prst="roundRect">
            <a:avLst>
              <a:gd name="adj" fmla="val 3033"/>
            </a:avLst>
          </a:prstGeom>
          <a:solidFill>
            <a:srgbClr val="E1E1EA"/>
          </a:solidFill>
          <a:ln w="9525">
            <a:solidFill>
              <a:srgbClr val="C7C7D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5833" y="2457896"/>
            <a:ext cx="2329532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Pick One Tool This Week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95833" y="2791569"/>
            <a:ext cx="2329532" cy="9257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Choose Gemini, ChatGPT, or Copilot — whichever fits your daily workflow best.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3243411" y="2294111"/>
            <a:ext cx="2657103" cy="2136725"/>
          </a:xfrm>
          <a:prstGeom prst="roundRect">
            <a:avLst>
              <a:gd name="adj" fmla="val 3033"/>
            </a:avLst>
          </a:prstGeom>
          <a:solidFill>
            <a:srgbClr val="E1E1EA"/>
          </a:solidFill>
          <a:ln w="9525">
            <a:solidFill>
              <a:srgbClr val="C7C7D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07197" y="2457896"/>
            <a:ext cx="2329532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Start With Simple Tasks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3407197" y="2791569"/>
            <a:ext cx="2329532" cy="1234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Summarize an email, draft a short message, or ask AI to explain something you don't understand.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054775" y="2294111"/>
            <a:ext cx="2657103" cy="2136725"/>
          </a:xfrm>
          <a:prstGeom prst="roundRect">
            <a:avLst>
              <a:gd name="adj" fmla="val 3033"/>
            </a:avLst>
          </a:prstGeom>
          <a:solidFill>
            <a:srgbClr val="E1E1EA"/>
          </a:solidFill>
          <a:ln w="9525">
            <a:solidFill>
              <a:srgbClr val="C7C7D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18560" y="2457896"/>
            <a:ext cx="2329532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Experiment &amp; Build Confidence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218560" y="3032671"/>
            <a:ext cx="2329532" cy="1234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5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Try new tasks gradually. The more you use it, the more time and effort you'll save every day.</a:t>
            </a:r>
            <a:endParaRPr lang="en-US" sz="15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15E6BF-DFE6-5F0B-4E76-8A265163EFFA}"/>
              </a:ext>
            </a:extLst>
          </p:cNvPr>
          <p:cNvSpPr txBox="1"/>
          <p:nvPr/>
        </p:nvSpPr>
        <p:spPr>
          <a:xfrm>
            <a:off x="7447631" y="4827224"/>
            <a:ext cx="1696370" cy="2469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1092</Words>
  <Application>Microsoft Office PowerPoint</Application>
  <PresentationFormat>On-screen Show (16:9)</PresentationFormat>
  <Paragraphs>201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Roboto Bold</vt:lpstr>
      <vt:lpstr>Raleway Light</vt:lpstr>
      <vt:lpstr>Roboto</vt:lpstr>
      <vt:lpstr>Raleway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Stupio Mon</cp:lastModifiedBy>
  <cp:revision>2</cp:revision>
  <dcterms:created xsi:type="dcterms:W3CDTF">2026-08-09T14:04:25Z</dcterms:created>
  <dcterms:modified xsi:type="dcterms:W3CDTF">2026-08-09T14:08:44Z</dcterms:modified>
</cp:coreProperties>
</file>