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embeddedFontLst>
    <p:embeddedFont>
      <p:font typeface="Playfair Display" panose="00000500000000000000" pitchFamily="2" charset="0"/>
      <p:regular r:id="rId11"/>
    </p:embeddedFont>
    <p:embeddedFont>
      <p:font typeface="Playfair Display SemiBold" panose="020B0604020202020204" charset="0"/>
      <p:regular r:id="rId12"/>
    </p:embeddedFont>
    <p:embeddedFont>
      <p:font typeface="Public Sans" panose="020B0604020202020204" charset="0"/>
      <p:regular r:id="rId13"/>
    </p:embeddedFont>
    <p:embeddedFont>
      <p:font typeface="Public Sans Bold" panose="020B0604020202020204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34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23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10" Type="http://schemas.openxmlformats.org/officeDocument/2006/relationships/image" Target="../media/image12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openxmlformats.org/officeDocument/2006/relationships/image" Target="../media/image6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66843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Daily Life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2394942"/>
            <a:ext cx="8151763" cy="61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 guide across six powerful domains — Healthcare, Finance, Marketing, HR, Web Design, and English</a:t>
            </a:r>
            <a:endParaRPr lang="en-US" sz="1100" dirty="0"/>
          </a:p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lectures made by Munzurul Islam-Trainer (SEO EXPATE BANGLADESH LTD)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176513" y="3167509"/>
            <a:ext cx="1297409" cy="215354"/>
          </a:xfrm>
          <a:prstGeom prst="roundRect">
            <a:avLst>
              <a:gd name="adj" fmla="val 22119"/>
            </a:avLst>
          </a:prstGeom>
          <a:solidFill>
            <a:srgbClr val="EEDDDD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568" y="3218483"/>
            <a:ext cx="113407" cy="1134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431679" y="3209999"/>
            <a:ext cx="1414388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BEGINNER LEVEL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4544764" y="3167509"/>
            <a:ext cx="1422722" cy="215354"/>
          </a:xfrm>
          <a:prstGeom prst="roundRect">
            <a:avLst>
              <a:gd name="adj" fmla="val 22119"/>
            </a:avLst>
          </a:prstGeom>
          <a:noFill/>
          <a:ln w="4763">
            <a:solidFill>
              <a:srgbClr val="E1C2C2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820" y="3218483"/>
            <a:ext cx="113407" cy="11340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799930" y="3209999"/>
            <a:ext cx="153970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6 TOPICS · 6 HOURS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A70411-C3B0-3F10-2002-459B43FD8E33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01687"/>
            <a:ext cx="398487" cy="134615"/>
          </a:xfrm>
          <a:prstGeom prst="roundRect">
            <a:avLst>
              <a:gd name="adj" fmla="val 22116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49250" y="428253"/>
            <a:ext cx="749424" cy="81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01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496119" y="558403"/>
            <a:ext cx="8151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Healthcare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96119" y="918344"/>
            <a:ext cx="8608963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Artificial Intelligence is reshaping modern medicine — from faster diagnosis to personalized treatment plans tailored to individual patients.</a:t>
            </a:r>
            <a:endParaRPr lang="en-US" sz="650" dirty="0"/>
          </a:p>
        </p:txBody>
      </p:sp>
      <p:sp>
        <p:nvSpPr>
          <p:cNvPr id="6" name="Shape 4"/>
          <p:cNvSpPr/>
          <p:nvPr/>
        </p:nvSpPr>
        <p:spPr>
          <a:xfrm>
            <a:off x="432346" y="1095821"/>
            <a:ext cx="4095378" cy="1944439"/>
          </a:xfrm>
          <a:prstGeom prst="roundRect">
            <a:avLst>
              <a:gd name="adj" fmla="val 3281"/>
            </a:avLst>
          </a:prstGeom>
          <a:solidFill>
            <a:srgbClr val="1F2A5D"/>
          </a:solidFill>
          <a:ln/>
        </p:spPr>
      </p:sp>
      <p:sp>
        <p:nvSpPr>
          <p:cNvPr id="7" name="Text 5"/>
          <p:cNvSpPr/>
          <p:nvPr/>
        </p:nvSpPr>
        <p:spPr>
          <a:xfrm>
            <a:off x="520898" y="1151186"/>
            <a:ext cx="391827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B4C5D3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What is AI in Healthcare?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20898" y="1344960"/>
            <a:ext cx="3918272" cy="345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Using machine learning and algorithms to analyze medical data, diagnose diseases, and recommend treatments — with the key goal of improving patient outcomes and reducing errors.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520898" y="1752823"/>
            <a:ext cx="3918272" cy="258961"/>
          </a:xfrm>
          <a:prstGeom prst="roundRect">
            <a:avLst>
              <a:gd name="adj" fmla="val 14370"/>
            </a:avLst>
          </a:prstGeom>
          <a:solidFill>
            <a:srgbClr val="183A13"/>
          </a:solidFill>
          <a:ln/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51" y="1876425"/>
            <a:ext cx="110728" cy="8855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08732" y="1824707"/>
            <a:ext cx="3999086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systems can detect cancer in X-rays faster than radiologists with </a:t>
            </a:r>
            <a:r>
              <a:rPr lang="en-US" sz="650" b="1" dirty="0">
                <a:solidFill>
                  <a:srgbClr val="FFFFFF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95%+ accuracy</a:t>
            </a:r>
            <a:r>
              <a:rPr lang="en-US" sz="650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650" dirty="0"/>
          </a:p>
        </p:txBody>
      </p:sp>
      <p:sp>
        <p:nvSpPr>
          <p:cNvPr id="12" name="Text 9"/>
          <p:cNvSpPr/>
          <p:nvPr/>
        </p:nvSpPr>
        <p:spPr>
          <a:xfrm>
            <a:off x="4684812" y="1151186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Core Applications</a:t>
            </a:r>
            <a:endParaRPr lang="en-US" sz="8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4812" y="1351880"/>
            <a:ext cx="3967832" cy="50512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20989" y="1449958"/>
            <a:ext cx="3733577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Medical Imaging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4820989" y="1643732"/>
            <a:ext cx="3733577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Analyzes CT scans, MRIs, and X-rays to detect tumors, fractures, and abnormalities</a:t>
            </a:r>
            <a:endParaRPr lang="en-US" sz="6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84812" y="1912367"/>
            <a:ext cx="3967832" cy="50512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820989" y="2010445"/>
            <a:ext cx="3733577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Disease Detection</a:t>
            </a:r>
            <a:endParaRPr lang="en-US" sz="850" dirty="0"/>
          </a:p>
        </p:txBody>
      </p:sp>
      <p:sp>
        <p:nvSpPr>
          <p:cNvPr id="18" name="Text 13"/>
          <p:cNvSpPr/>
          <p:nvPr/>
        </p:nvSpPr>
        <p:spPr>
          <a:xfrm>
            <a:off x="4820989" y="2204219"/>
            <a:ext cx="3733577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Identifies early signs of diabetes, heart disease, and Alzheimer's from patient data</a:t>
            </a:r>
            <a:endParaRPr lang="en-US" sz="65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84812" y="2472854"/>
            <a:ext cx="3967832" cy="50512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820989" y="2570931"/>
            <a:ext cx="3733577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Drug Discovery</a:t>
            </a:r>
            <a:endParaRPr lang="en-US" sz="850" dirty="0"/>
          </a:p>
        </p:txBody>
      </p:sp>
      <p:sp>
        <p:nvSpPr>
          <p:cNvPr id="21" name="Text 15"/>
          <p:cNvSpPr/>
          <p:nvPr/>
        </p:nvSpPr>
        <p:spPr>
          <a:xfrm>
            <a:off x="4820989" y="2764706"/>
            <a:ext cx="3733577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Reduces development time from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10+ years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to just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2–3 years</a:t>
            </a:r>
            <a:endParaRPr lang="en-US" sz="650" dirty="0"/>
          </a:p>
        </p:txBody>
      </p:sp>
      <p:sp>
        <p:nvSpPr>
          <p:cNvPr id="22" name="Text 16"/>
          <p:cNvSpPr/>
          <p:nvPr/>
        </p:nvSpPr>
        <p:spPr>
          <a:xfrm>
            <a:off x="496119" y="3157910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IBM Watson for Oncology — Real-World Example</a:t>
            </a:r>
            <a:endParaRPr lang="en-US" sz="850" dirty="0"/>
          </a:p>
        </p:txBody>
      </p:sp>
      <p:sp>
        <p:nvSpPr>
          <p:cNvPr id="23" name="Text 17"/>
          <p:cNvSpPr/>
          <p:nvPr/>
        </p:nvSpPr>
        <p:spPr>
          <a:xfrm>
            <a:off x="496119" y="3351684"/>
            <a:ext cx="3967832" cy="345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IBM's Watson for Oncology analyzes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millions of medical records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to help doctors choose the most effective cancer treatment plans — combining speed and breadth no individual physician can match.</a:t>
            </a:r>
            <a:endParaRPr lang="en-US" sz="650" dirty="0"/>
          </a:p>
        </p:txBody>
      </p:sp>
      <p:sp>
        <p:nvSpPr>
          <p:cNvPr id="24" name="Text 18"/>
          <p:cNvSpPr/>
          <p:nvPr/>
        </p:nvSpPr>
        <p:spPr>
          <a:xfrm>
            <a:off x="4684812" y="3157910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Personalized Medicine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4684812" y="3351684"/>
            <a:ext cx="3967832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analyzes a patient's genetic makeup to recommend medicines tailored specifically to them — preventing adverse drug reactions and significantly improving treatment success rates.</a:t>
            </a:r>
            <a:endParaRPr lang="en-US" sz="650" dirty="0"/>
          </a:p>
        </p:txBody>
      </p:sp>
      <p:sp>
        <p:nvSpPr>
          <p:cNvPr id="26" name="Text 20"/>
          <p:cNvSpPr/>
          <p:nvPr/>
        </p:nvSpPr>
        <p:spPr>
          <a:xfrm>
            <a:off x="496119" y="3830092"/>
            <a:ext cx="8151763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Challenges &amp; The Road Ahead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496119" y="4051548"/>
            <a:ext cx="2680320" cy="598140"/>
          </a:xfrm>
          <a:prstGeom prst="roundRect">
            <a:avLst>
              <a:gd name="adj" fmla="val 6222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27" dist="11430" dir="2700000" algn="bl" rotWithShape="0">
              <a:srgbClr val="C7A8A8">
                <a:alpha val="10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589434" y="4144863"/>
            <a:ext cx="2493690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r>
              <a:rPr lang="en-US" sz="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Data Privacy</a:t>
            </a:r>
            <a:endParaRPr lang="en-US" sz="850" dirty="0"/>
          </a:p>
        </p:txBody>
      </p:sp>
      <p:sp>
        <p:nvSpPr>
          <p:cNvPr id="29" name="Text 23"/>
          <p:cNvSpPr/>
          <p:nvPr/>
        </p:nvSpPr>
        <p:spPr>
          <a:xfrm>
            <a:off x="589434" y="4325987"/>
            <a:ext cx="2493690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Patient data must be protected under strict regulations like HIPAA and GDPR</a:t>
            </a:r>
            <a:endParaRPr lang="en-US" sz="650" dirty="0"/>
          </a:p>
        </p:txBody>
      </p:sp>
      <p:sp>
        <p:nvSpPr>
          <p:cNvPr id="30" name="Shape 24"/>
          <p:cNvSpPr/>
          <p:nvPr/>
        </p:nvSpPr>
        <p:spPr>
          <a:xfrm>
            <a:off x="3231803" y="4051548"/>
            <a:ext cx="2680320" cy="598140"/>
          </a:xfrm>
          <a:prstGeom prst="roundRect">
            <a:avLst>
              <a:gd name="adj" fmla="val 6222"/>
            </a:avLst>
          </a:prstGeom>
          <a:solidFill>
            <a:srgbClr val="CCC4EC">
              <a:alpha val="50000"/>
            </a:srgbClr>
          </a:solidFill>
          <a:ln w="4763">
            <a:solidFill>
              <a:srgbClr val="B2AAD2"/>
            </a:solidFill>
            <a:prstDash val="solid"/>
          </a:ln>
          <a:effectLst>
            <a:outerShdw blurRad="127" dist="11430" dir="2700000" algn="bl" rotWithShape="0">
              <a:srgbClr val="B2AAD2">
                <a:alpha val="100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3325118" y="4144863"/>
            <a:ext cx="2493690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⚖️</a:t>
            </a:r>
            <a:r>
              <a:rPr lang="en-US" sz="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Ethics &amp; Bias</a:t>
            </a:r>
            <a:endParaRPr lang="en-US" sz="850" dirty="0"/>
          </a:p>
        </p:txBody>
      </p:sp>
      <p:sp>
        <p:nvSpPr>
          <p:cNvPr id="32" name="Text 26"/>
          <p:cNvSpPr/>
          <p:nvPr/>
        </p:nvSpPr>
        <p:spPr>
          <a:xfrm>
            <a:off x="3325118" y="4325987"/>
            <a:ext cx="2493690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must not discriminate against patient groups based on race, gender, or income</a:t>
            </a:r>
            <a:endParaRPr lang="en-US" sz="650" dirty="0"/>
          </a:p>
        </p:txBody>
      </p:sp>
      <p:sp>
        <p:nvSpPr>
          <p:cNvPr id="33" name="Shape 27"/>
          <p:cNvSpPr/>
          <p:nvPr/>
        </p:nvSpPr>
        <p:spPr>
          <a:xfrm>
            <a:off x="5967487" y="4051548"/>
            <a:ext cx="2680320" cy="598140"/>
          </a:xfrm>
          <a:prstGeom prst="roundRect">
            <a:avLst>
              <a:gd name="adj" fmla="val 6222"/>
            </a:avLst>
          </a:prstGeom>
          <a:solidFill>
            <a:srgbClr val="B4DAE4">
              <a:alpha val="50000"/>
            </a:srgbClr>
          </a:solidFill>
          <a:ln w="4763">
            <a:solidFill>
              <a:srgbClr val="9AC0CA"/>
            </a:solidFill>
            <a:prstDash val="solid"/>
          </a:ln>
          <a:effectLst>
            <a:outerShdw blurRad="127" dist="11430" dir="2700000" algn="bl" rotWithShape="0">
              <a:srgbClr val="9AC0CA">
                <a:alpha val="100000"/>
              </a:srgbClr>
            </a:outerShdw>
          </a:effectLst>
        </p:spPr>
      </p:sp>
      <p:sp>
        <p:nvSpPr>
          <p:cNvPr id="34" name="Text 28"/>
          <p:cNvSpPr/>
          <p:nvPr/>
        </p:nvSpPr>
        <p:spPr>
          <a:xfrm>
            <a:off x="6060802" y="4144863"/>
            <a:ext cx="2493690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🚀</a:t>
            </a:r>
            <a:r>
              <a:rPr lang="en-US" sz="85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Future Outlook</a:t>
            </a:r>
            <a:endParaRPr lang="en-US" sz="850" dirty="0"/>
          </a:p>
        </p:txBody>
      </p:sp>
      <p:sp>
        <p:nvSpPr>
          <p:cNvPr id="35" name="Text 29"/>
          <p:cNvSpPr/>
          <p:nvPr/>
        </p:nvSpPr>
        <p:spPr>
          <a:xfrm>
            <a:off x="6060802" y="4325987"/>
            <a:ext cx="2493690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AI-powered surgical robots, predictive health monitors, and virtual health assistants</a:t>
            </a:r>
            <a:endParaRPr lang="en-US" sz="650" dirty="0"/>
          </a:p>
        </p:txBody>
      </p:sp>
      <p:sp>
        <p:nvSpPr>
          <p:cNvPr id="36" name="Text 30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982D32-3D55-06B9-2E26-888C59D7C64C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32867"/>
            <a:ext cx="411807" cy="134615"/>
          </a:xfrm>
          <a:prstGeom prst="roundRect">
            <a:avLst>
              <a:gd name="adj" fmla="val 22116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49250" y="459432"/>
            <a:ext cx="762744" cy="81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02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496119" y="589583"/>
            <a:ext cx="8151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Finance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96119" y="949523"/>
            <a:ext cx="8608963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From preventing fraud in milliseconds to managing your investments automatically — AI has become the backbone of modern financial services.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496119" y="1171277"/>
            <a:ext cx="2671093" cy="292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3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99%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496119" y="1549450"/>
            <a:ext cx="2671093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Fraud Caught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96119" y="1721048"/>
            <a:ext cx="2671093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Modern AI systems detect fraudulent transactions while minimizing false alarms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3236416" y="1171277"/>
            <a:ext cx="2671093" cy="292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3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$B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3236416" y="1549450"/>
            <a:ext cx="2671093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Saved Annually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236416" y="1721048"/>
            <a:ext cx="2671093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Banks save billions each year by automating processes and preventing fraud</a:t>
            </a:r>
            <a:endParaRPr lang="en-US" sz="650" dirty="0"/>
          </a:p>
        </p:txBody>
      </p:sp>
      <p:sp>
        <p:nvSpPr>
          <p:cNvPr id="12" name="Text 10"/>
          <p:cNvSpPr/>
          <p:nvPr/>
        </p:nvSpPr>
        <p:spPr>
          <a:xfrm>
            <a:off x="5976714" y="1171277"/>
            <a:ext cx="2671167" cy="292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3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2M+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976714" y="1549450"/>
            <a:ext cx="2671167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Transactions/sec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5976714" y="1721048"/>
            <a:ext cx="2671167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monitors millions of transactions per second for suspicious patterns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496119" y="2069083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Fraud Detection &amp; Security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496119" y="2262857"/>
            <a:ext cx="3967832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How it works: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If you suddenly buy items in another country, AI flags it as potential fraud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within milliseconds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analyzing location, spending patterns, and transaction history simultaneously.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496119" y="2548607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Algorithmic Trading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96119" y="2742381"/>
            <a:ext cx="3967832" cy="345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analyzes market data and executes trades faster than any human — operating in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microseconds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 Robo-advisors like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Betterment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use AI to manage investments for millions of users automatically, based on risk tolerance and personal goals.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4684812" y="2069083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Credit Risk &amp; Loan Decisions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684812" y="2269778"/>
            <a:ext cx="177180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01</a:t>
            </a:r>
            <a:endParaRPr lang="en-US" sz="650" dirty="0"/>
          </a:p>
        </p:txBody>
      </p:sp>
      <p:sp>
        <p:nvSpPr>
          <p:cNvPr id="21" name="Shape 19"/>
          <p:cNvSpPr/>
          <p:nvPr/>
        </p:nvSpPr>
        <p:spPr>
          <a:xfrm>
            <a:off x="4684812" y="2410792"/>
            <a:ext cx="3967832" cy="9525"/>
          </a:xfrm>
          <a:prstGeom prst="rect">
            <a:avLst/>
          </a:prstGeom>
          <a:solidFill>
            <a:srgbClr val="E1C2C2"/>
          </a:solidFill>
          <a:ln/>
        </p:spPr>
      </p:sp>
      <p:sp>
        <p:nvSpPr>
          <p:cNvPr id="22" name="Text 20"/>
          <p:cNvSpPr/>
          <p:nvPr/>
        </p:nvSpPr>
        <p:spPr>
          <a:xfrm>
            <a:off x="4684812" y="2474119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Data Collection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684812" y="2667893"/>
            <a:ext cx="3967832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gathers payment history, income records, and spending behavior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4684812" y="2904902"/>
            <a:ext cx="177180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02</a:t>
            </a:r>
            <a:endParaRPr lang="en-US" sz="650" dirty="0"/>
          </a:p>
        </p:txBody>
      </p:sp>
      <p:sp>
        <p:nvSpPr>
          <p:cNvPr id="25" name="Shape 23"/>
          <p:cNvSpPr/>
          <p:nvPr/>
        </p:nvSpPr>
        <p:spPr>
          <a:xfrm>
            <a:off x="4684812" y="3045916"/>
            <a:ext cx="3967832" cy="9525"/>
          </a:xfrm>
          <a:prstGeom prst="rect">
            <a:avLst/>
          </a:prstGeom>
          <a:solidFill>
            <a:srgbClr val="CCC4EC"/>
          </a:solidFill>
          <a:ln/>
        </p:spPr>
      </p:sp>
      <p:sp>
        <p:nvSpPr>
          <p:cNvPr id="26" name="Text 24"/>
          <p:cNvSpPr/>
          <p:nvPr/>
        </p:nvSpPr>
        <p:spPr>
          <a:xfrm>
            <a:off x="4684812" y="3109243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Risk Assessment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684812" y="3303017"/>
            <a:ext cx="3967832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Algorithms calculate the probability of loan default within seconds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4684812" y="3540026"/>
            <a:ext cx="177180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03</a:t>
            </a:r>
            <a:endParaRPr lang="en-US" sz="650" dirty="0"/>
          </a:p>
        </p:txBody>
      </p:sp>
      <p:sp>
        <p:nvSpPr>
          <p:cNvPr id="29" name="Shape 27"/>
          <p:cNvSpPr/>
          <p:nvPr/>
        </p:nvSpPr>
        <p:spPr>
          <a:xfrm>
            <a:off x="4684812" y="3681040"/>
            <a:ext cx="3967832" cy="9525"/>
          </a:xfrm>
          <a:prstGeom prst="rect">
            <a:avLst/>
          </a:prstGeom>
          <a:solidFill>
            <a:srgbClr val="B4DAE4"/>
          </a:solidFill>
          <a:ln/>
        </p:spPr>
      </p:sp>
      <p:sp>
        <p:nvSpPr>
          <p:cNvPr id="30" name="Text 28"/>
          <p:cNvSpPr/>
          <p:nvPr/>
        </p:nvSpPr>
        <p:spPr>
          <a:xfrm>
            <a:off x="4684812" y="3744367"/>
            <a:ext cx="396783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Instant Decision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684812" y="3938141"/>
            <a:ext cx="3967832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Loan approvals that once took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days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now happen in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minutes</a:t>
            </a:r>
            <a:endParaRPr lang="en-US" sz="650" dirty="0"/>
          </a:p>
        </p:txBody>
      </p:sp>
      <p:sp>
        <p:nvSpPr>
          <p:cNvPr id="32" name="Shape 30"/>
          <p:cNvSpPr/>
          <p:nvPr/>
        </p:nvSpPr>
        <p:spPr>
          <a:xfrm>
            <a:off x="4684812" y="4182070"/>
            <a:ext cx="3967832" cy="374154"/>
          </a:xfrm>
          <a:prstGeom prst="roundRect">
            <a:avLst>
              <a:gd name="adj" fmla="val 9946"/>
            </a:avLst>
          </a:prstGeom>
          <a:solidFill>
            <a:srgbClr val="FCF2B5"/>
          </a:solidFill>
          <a:ln/>
        </p:spPr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364" y="4305672"/>
            <a:ext cx="110728" cy="88553"/>
          </a:xfrm>
          <a:prstGeom prst="rect">
            <a:avLst/>
          </a:prstGeom>
        </p:spPr>
      </p:pic>
      <p:sp>
        <p:nvSpPr>
          <p:cNvPr id="34" name="Text 31"/>
          <p:cNvSpPr/>
          <p:nvPr/>
        </p:nvSpPr>
        <p:spPr>
          <a:xfrm>
            <a:off x="4972645" y="4253954"/>
            <a:ext cx="3591446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must be </a:t>
            </a:r>
            <a:r>
              <a:rPr lang="en-US" sz="6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transparent</a:t>
            </a: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lenders are legally required to explain why a loan was denied.</a:t>
            </a:r>
            <a:endParaRPr lang="en-US" sz="650" dirty="0"/>
          </a:p>
        </p:txBody>
      </p:sp>
      <p:sp>
        <p:nvSpPr>
          <p:cNvPr id="35" name="Text 32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419E9B-34D4-9B69-C49F-5BCE7F3F3D88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389855"/>
            <a:ext cx="330845" cy="107603"/>
          </a:xfrm>
          <a:prstGeom prst="roundRect">
            <a:avLst>
              <a:gd name="adj" fmla="val 22134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38609" y="411063"/>
            <a:ext cx="703064" cy="65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03</a:t>
            </a:r>
            <a:endParaRPr lang="en-US" sz="400" dirty="0"/>
          </a:p>
        </p:txBody>
      </p:sp>
      <p:sp>
        <p:nvSpPr>
          <p:cNvPr id="4" name="Text 2"/>
          <p:cNvSpPr/>
          <p:nvPr/>
        </p:nvSpPr>
        <p:spPr>
          <a:xfrm>
            <a:off x="496119" y="51159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Marketing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786185"/>
            <a:ext cx="860896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helps companies understand customers better, deliver personalized experiences, and optimize every step of the marketing funnel.</a:t>
            </a:r>
            <a:endParaRPr lang="en-US" sz="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950863"/>
            <a:ext cx="3287605" cy="328760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663232" y="2493838"/>
            <a:ext cx="3989412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Why AI Marketing Works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4663232" y="2639988"/>
            <a:ext cx="3989412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Companies using AI-powered marketing consistently report dramatic improvements across all key metrics — because AI can process and act on customer data at a scale and speed that no human team can match.</a:t>
            </a:r>
            <a:endParaRPr lang="en-US" sz="550" dirty="0"/>
          </a:p>
        </p:txBody>
      </p:sp>
      <p:sp>
        <p:nvSpPr>
          <p:cNvPr id="9" name="Text 6"/>
          <p:cNvSpPr/>
          <p:nvPr/>
        </p:nvSpPr>
        <p:spPr>
          <a:xfrm>
            <a:off x="4663232" y="2845519"/>
            <a:ext cx="3989412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Netflix &amp; Amazon — Real Examples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4663232" y="2991669"/>
            <a:ext cx="3989412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Netflix</a:t>
            </a: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recommends shows based on your exact viewing patterns. </a:t>
            </a:r>
            <a:r>
              <a:rPr lang="en-US" sz="5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Amazon</a:t>
            </a: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suggests products you're statistically likely to buy next — both powered by deep learning recommendation engines analyzing billions of data points.</a:t>
            </a:r>
            <a:endParaRPr lang="en-US" sz="550" dirty="0"/>
          </a:p>
        </p:txBody>
      </p:sp>
      <p:sp>
        <p:nvSpPr>
          <p:cNvPr id="11" name="Shape 8"/>
          <p:cNvSpPr/>
          <p:nvPr/>
        </p:nvSpPr>
        <p:spPr>
          <a:xfrm>
            <a:off x="4663232" y="3201591"/>
            <a:ext cx="3989412" cy="191319"/>
          </a:xfrm>
          <a:prstGeom prst="roundRect">
            <a:avLst>
              <a:gd name="adj" fmla="val 15561"/>
            </a:avLst>
          </a:prstGeom>
          <a:solidFill>
            <a:srgbClr val="EEDDDD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074" y="3294831"/>
            <a:ext cx="88553" cy="7084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893469" y="3251150"/>
            <a:ext cx="4145533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Personalized experiences increase customer engagement by </a:t>
            </a:r>
            <a:r>
              <a:rPr lang="en-US" sz="550" b="1" dirty="0">
                <a:solidFill>
                  <a:srgbClr val="6296FF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70%</a:t>
            </a:r>
            <a:r>
              <a:rPr lang="en-US" sz="5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on average.</a:t>
            </a:r>
            <a:endParaRPr lang="en-US" sz="55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907" y="4487119"/>
            <a:ext cx="177180" cy="1771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1541" y="4376391"/>
            <a:ext cx="2466231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Customer Segmentation</a:t>
            </a:r>
            <a:endParaRPr lang="en-US" sz="650" dirty="0"/>
          </a:p>
        </p:txBody>
      </p:sp>
      <p:sp>
        <p:nvSpPr>
          <p:cNvPr id="16" name="Text 11"/>
          <p:cNvSpPr/>
          <p:nvPr/>
        </p:nvSpPr>
        <p:spPr>
          <a:xfrm>
            <a:off x="661541" y="4490653"/>
            <a:ext cx="2466231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analyzes browsing history, purchases, and preferences to deliver unique content to each individual visitor</a:t>
            </a:r>
            <a:endParaRPr lang="en-US" sz="5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6226" y="4491113"/>
            <a:ext cx="177180" cy="1771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430079" y="4376391"/>
            <a:ext cx="2466305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Predictive Analytics</a:t>
            </a:r>
            <a:endParaRPr lang="en-US" sz="650" dirty="0"/>
          </a:p>
        </p:txBody>
      </p:sp>
      <p:sp>
        <p:nvSpPr>
          <p:cNvPr id="19" name="Text 13"/>
          <p:cNvSpPr/>
          <p:nvPr/>
        </p:nvSpPr>
        <p:spPr>
          <a:xfrm>
            <a:off x="3430078" y="4490652"/>
            <a:ext cx="2466305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forecasts which customers will buy, churn, or respond — enabling proactive discounts before a customer leaves</a:t>
            </a:r>
            <a:endParaRPr lang="en-US" sz="5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1385" y="4477737"/>
            <a:ext cx="177180" cy="17718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948565" y="4371700"/>
            <a:ext cx="2466231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Chatbots</a:t>
            </a:r>
            <a:endParaRPr lang="en-US" sz="650" dirty="0"/>
          </a:p>
        </p:txBody>
      </p:sp>
      <p:sp>
        <p:nvSpPr>
          <p:cNvPr id="22" name="Text 15"/>
          <p:cNvSpPr/>
          <p:nvPr/>
        </p:nvSpPr>
        <p:spPr>
          <a:xfrm>
            <a:off x="5943414" y="4494188"/>
            <a:ext cx="2466231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Handle inquiries 24/7, reduce service costs by </a:t>
            </a:r>
            <a:r>
              <a:rPr lang="en-US" sz="5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30%</a:t>
            </a: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, and escalate complex issues to human agents automatically</a:t>
            </a:r>
            <a:endParaRPr lang="en-US" sz="550" dirty="0"/>
          </a:p>
        </p:txBody>
      </p:sp>
      <p:sp>
        <p:nvSpPr>
          <p:cNvPr id="23" name="Text 16"/>
          <p:cNvSpPr/>
          <p:nvPr/>
        </p:nvSpPr>
        <p:spPr>
          <a:xfrm>
            <a:off x="3944466" y="5503366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DAE9EE-29B3-DE38-AAC8-6C4D7F212648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00869"/>
            <a:ext cx="414040" cy="134615"/>
          </a:xfrm>
          <a:prstGeom prst="roundRect">
            <a:avLst>
              <a:gd name="adj" fmla="val 22116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49250" y="427434"/>
            <a:ext cx="764977" cy="81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04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496119" y="557585"/>
            <a:ext cx="8151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HR Recruitment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96119" y="917525"/>
            <a:ext cx="8608963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is transforming how companies find, assess, and retain talent — but it also raises important questions about fairness and ethics that every beginner should understand.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496119" y="1329035"/>
            <a:ext cx="5222974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The Recruitment Revolution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496119" y="1522809"/>
            <a:ext cx="5222974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Google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uses AI to screen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2 million resumes annually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identifying the best-fit candidates from an otherwise unmanageable volume of applications. What once took HR teams weeks now takes minutes.</a:t>
            </a:r>
            <a:endParaRPr lang="en-US" sz="6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55" y="1815480"/>
            <a:ext cx="3898627" cy="231383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871753" y="3499262"/>
            <a:ext cx="969103" cy="373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Retention Monitoring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2650417" y="3499262"/>
            <a:ext cx="969103" cy="373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Predictive Assessment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409169" y="3499262"/>
            <a:ext cx="969103" cy="373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Resume Screening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96119" y="4191595"/>
            <a:ext cx="5222974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This end-to-end AI pipeline reduces hiring time from months to weeks while improving the overall quality of candidates selected.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5939954" y="1150367"/>
            <a:ext cx="2712616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Capabilities &amp; Concerns</a:t>
            </a:r>
            <a:endParaRPr lang="en-US" sz="8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9954" y="1351062"/>
            <a:ext cx="2712616" cy="62984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359203" y="1449139"/>
            <a:ext cx="2195289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Resume Screening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6359203" y="1652439"/>
            <a:ext cx="2195289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Reads, extracts skills, and matches candidates to requirements automatically</a:t>
            </a:r>
            <a:endParaRPr lang="en-US" sz="65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39954" y="2036266"/>
            <a:ext cx="2712616" cy="62984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359203" y="2134344"/>
            <a:ext cx="2195289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Video Interview Analysis</a:t>
            </a:r>
            <a:endParaRPr lang="en-US" sz="850" dirty="0"/>
          </a:p>
        </p:txBody>
      </p:sp>
      <p:sp>
        <p:nvSpPr>
          <p:cNvPr id="19" name="Text 14"/>
          <p:cNvSpPr/>
          <p:nvPr/>
        </p:nvSpPr>
        <p:spPr>
          <a:xfrm>
            <a:off x="6359203" y="2337643"/>
            <a:ext cx="2195289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Some systems analyze facial expressions and tone — speeds up review but raises privacy concerns</a:t>
            </a:r>
            <a:endParaRPr lang="en-US" sz="65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39954" y="2721471"/>
            <a:ext cx="2712616" cy="62984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59203" y="2819549"/>
            <a:ext cx="2195289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Bias Risk</a:t>
            </a:r>
            <a:endParaRPr lang="en-US" sz="850" dirty="0"/>
          </a:p>
        </p:txBody>
      </p:sp>
      <p:sp>
        <p:nvSpPr>
          <p:cNvPr id="22" name="Text 16"/>
          <p:cNvSpPr/>
          <p:nvPr/>
        </p:nvSpPr>
        <p:spPr>
          <a:xfrm>
            <a:off x="6359203" y="3022848"/>
            <a:ext cx="2195289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Poorly designed AI has discriminated against </a:t>
            </a:r>
            <a:r>
              <a:rPr lang="en-US" sz="6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women and minorities</a:t>
            </a: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careful auditing is essential</a:t>
            </a:r>
            <a:endParaRPr lang="en-US" sz="6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9954" y="3406676"/>
            <a:ext cx="2712616" cy="629841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359203" y="3504754"/>
            <a:ext cx="2195289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🎓</a:t>
            </a:r>
            <a:r>
              <a:rPr lang="en-US" sz="8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Personalized Learning</a:t>
            </a:r>
            <a:endParaRPr lang="en-US" sz="850" dirty="0"/>
          </a:p>
        </p:txBody>
      </p:sp>
      <p:sp>
        <p:nvSpPr>
          <p:cNvPr id="25" name="Text 18"/>
          <p:cNvSpPr/>
          <p:nvPr/>
        </p:nvSpPr>
        <p:spPr>
          <a:xfrm>
            <a:off x="6359203" y="3708053"/>
            <a:ext cx="2195289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recommends training courses based on individual career goals and skill gaps</a:t>
            </a:r>
            <a:endParaRPr lang="en-US" sz="650" dirty="0"/>
          </a:p>
        </p:txBody>
      </p:sp>
      <p:sp>
        <p:nvSpPr>
          <p:cNvPr id="26" name="Shape 19"/>
          <p:cNvSpPr/>
          <p:nvPr/>
        </p:nvSpPr>
        <p:spPr>
          <a:xfrm>
            <a:off x="5939954" y="4098801"/>
            <a:ext cx="2712616" cy="489347"/>
          </a:xfrm>
          <a:prstGeom prst="roundRect">
            <a:avLst>
              <a:gd name="adj" fmla="val 7605"/>
            </a:avLst>
          </a:prstGeom>
          <a:solidFill>
            <a:srgbClr val="FCF2B5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8506" y="4222403"/>
            <a:ext cx="110728" cy="8855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227787" y="4170685"/>
            <a:ext cx="2336229" cy="345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Ethical Note:</a:t>
            </a:r>
            <a:r>
              <a:rPr lang="en-US" sz="6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AI hiring tools must be regularly audited to ensure they do not perpetuate systemic bias in the workplace.</a:t>
            </a:r>
            <a:endParaRPr lang="en-US" sz="650" dirty="0"/>
          </a:p>
        </p:txBody>
      </p:sp>
      <p:sp>
        <p:nvSpPr>
          <p:cNvPr id="29" name="Text 21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AA53E2-EB53-6C51-1DAE-AFA0E6C59B74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17686"/>
            <a:ext cx="456381" cy="148010"/>
          </a:xfrm>
          <a:prstGeom prst="roundRect">
            <a:avLst>
              <a:gd name="adj" fmla="val 22126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54534" y="446856"/>
            <a:ext cx="796751" cy="89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05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496119" y="592485"/>
            <a:ext cx="8151763" cy="304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AI in Web Design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96119" y="997446"/>
            <a:ext cx="8608963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is giving designers superpowers — automating repetitive tasks, personalizing user experiences, and building entire websites in minutes.</a:t>
            </a:r>
            <a:endParaRPr lang="en-US" sz="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04392"/>
            <a:ext cx="4075881" cy="38985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3527" y="1661220"/>
            <a:ext cx="3881065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Describe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593527" y="1853654"/>
            <a:ext cx="3881065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Tell AI your business type, goals, and style preferences</a:t>
            </a:r>
            <a:endParaRPr lang="en-US" sz="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04392"/>
            <a:ext cx="4075881" cy="38985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9408" y="1661220"/>
            <a:ext cx="3881065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Generate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4669408" y="1853654"/>
            <a:ext cx="3881065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auto-arranges layout, typography, color palette, and spacing</a:t>
            </a:r>
            <a:endParaRPr lang="en-US" sz="7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19" y="2082626"/>
            <a:ext cx="4075881" cy="38985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3527" y="2539454"/>
            <a:ext cx="3881065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Optimize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593527" y="2731889"/>
            <a:ext cx="3881065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tests variants and personalizes content per visitor</a:t>
            </a:r>
            <a:endParaRPr lang="en-US" sz="7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082626"/>
            <a:ext cx="4075881" cy="38985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669408" y="2539454"/>
            <a:ext cx="3881065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Improve</a:t>
            </a:r>
            <a:endParaRPr lang="en-US" sz="950" dirty="0"/>
          </a:p>
        </p:txBody>
      </p:sp>
      <p:sp>
        <p:nvSpPr>
          <p:cNvPr id="17" name="Text 11"/>
          <p:cNvSpPr/>
          <p:nvPr/>
        </p:nvSpPr>
        <p:spPr>
          <a:xfrm>
            <a:off x="4669408" y="2731889"/>
            <a:ext cx="3881065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learns from user behavior to continuously enhance the site</a:t>
            </a:r>
            <a:endParaRPr lang="en-US" sz="750" dirty="0"/>
          </a:p>
        </p:txBody>
      </p:sp>
      <p:sp>
        <p:nvSpPr>
          <p:cNvPr id="18" name="Text 12"/>
          <p:cNvSpPr/>
          <p:nvPr/>
        </p:nvSpPr>
        <p:spPr>
          <a:xfrm>
            <a:off x="496119" y="3103215"/>
            <a:ext cx="3957042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Key Tools &amp; Real Examples</a:t>
            </a:r>
            <a:endParaRPr lang="en-US" sz="950" dirty="0"/>
          </a:p>
        </p:txBody>
      </p:sp>
      <p:sp>
        <p:nvSpPr>
          <p:cNvPr id="19" name="Text 13"/>
          <p:cNvSpPr/>
          <p:nvPr/>
        </p:nvSpPr>
        <p:spPr>
          <a:xfrm>
            <a:off x="496119" y="3322439"/>
            <a:ext cx="3957042" cy="8597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 algn="l">
              <a:lnSpc>
                <a:spcPct val="113000"/>
              </a:lnSpc>
              <a:buSzPct val="100000"/>
              <a:buChar char="•"/>
            </a:pPr>
            <a:r>
              <a:rPr lang="en-US" sz="7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Canva &amp; Adobe Firefly:</a:t>
            </a: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AI suggests layouts and design elements from your content</a:t>
            </a:r>
            <a:endParaRPr lang="en-US" sz="750" dirty="0"/>
          </a:p>
          <a:p>
            <a:pPr marL="152400" indent="-152400" algn="l">
              <a:lnSpc>
                <a:spcPct val="113000"/>
              </a:lnSpc>
              <a:buSzPct val="100000"/>
              <a:buChar char="•"/>
            </a:pPr>
            <a:r>
              <a:rPr lang="en-US" sz="7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Wix ADI:</a:t>
            </a: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Creates entire websites in minutes based on a simple business description</a:t>
            </a:r>
            <a:endParaRPr lang="en-US" sz="750" dirty="0"/>
          </a:p>
          <a:p>
            <a:pPr marL="152400" indent="-152400" algn="l">
              <a:lnSpc>
                <a:spcPct val="113000"/>
              </a:lnSpc>
              <a:buSzPct val="100000"/>
              <a:buChar char="•"/>
            </a:pPr>
            <a:r>
              <a:rPr lang="en-US" sz="7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Heat Mapping:</a:t>
            </a: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AI tracks where users click and scroll to surface design improvements</a:t>
            </a:r>
            <a:endParaRPr lang="en-US" sz="750" dirty="0"/>
          </a:p>
          <a:p>
            <a:pPr marL="152400" indent="-152400" algn="l">
              <a:lnSpc>
                <a:spcPct val="113000"/>
              </a:lnSpc>
              <a:buSzPct val="100000"/>
              <a:buChar char="•"/>
            </a:pPr>
            <a:r>
              <a:rPr lang="en-US" sz="75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Dynamic Content:</a:t>
            </a: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Websites adapt based on visitor location, device, and past behavior</a:t>
            </a:r>
            <a:endParaRPr lang="en-US" sz="750" dirty="0"/>
          </a:p>
        </p:txBody>
      </p:sp>
      <p:sp>
        <p:nvSpPr>
          <p:cNvPr id="20" name="Shape 14"/>
          <p:cNvSpPr/>
          <p:nvPr/>
        </p:nvSpPr>
        <p:spPr>
          <a:xfrm>
            <a:off x="496119" y="4257526"/>
            <a:ext cx="3957042" cy="300782"/>
          </a:xfrm>
          <a:prstGeom prst="roundRect">
            <a:avLst>
              <a:gd name="adj" fmla="val 13610"/>
            </a:avLst>
          </a:prstGeom>
          <a:solidFill>
            <a:srgbClr val="B6FCB8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527" y="4389239"/>
            <a:ext cx="121816" cy="9740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12750" y="4342135"/>
            <a:ext cx="4000202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Personalized websites increase conversion rates by </a:t>
            </a:r>
            <a:r>
              <a:rPr lang="en-US" sz="750" b="1" dirty="0">
                <a:solidFill>
                  <a:srgbClr val="6296FF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20–30%</a:t>
            </a:r>
            <a:r>
              <a:rPr lang="en-US" sz="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750" dirty="0"/>
          </a:p>
        </p:txBody>
      </p:sp>
      <p:sp>
        <p:nvSpPr>
          <p:cNvPr id="23" name="Text 16"/>
          <p:cNvSpPr/>
          <p:nvPr/>
        </p:nvSpPr>
        <p:spPr>
          <a:xfrm>
            <a:off x="4695602" y="3103215"/>
            <a:ext cx="3957042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Accessibility &amp; Future Trends</a:t>
            </a:r>
            <a:endParaRPr lang="en-US" sz="95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81314" y="3316560"/>
            <a:ext cx="1950913" cy="51092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4821585" y="3330848"/>
            <a:ext cx="1810643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Auto Alt Text</a:t>
            </a:r>
            <a:endParaRPr lang="en-US" sz="950" dirty="0"/>
          </a:p>
        </p:txBody>
      </p:sp>
      <p:sp>
        <p:nvSpPr>
          <p:cNvPr id="26" name="Text 18"/>
          <p:cNvSpPr/>
          <p:nvPr/>
        </p:nvSpPr>
        <p:spPr>
          <a:xfrm>
            <a:off x="4821585" y="3550072"/>
            <a:ext cx="1810643" cy="263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generates image descriptions for visually impaired users automatically</a:t>
            </a:r>
            <a:endParaRPr lang="en-US" sz="75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01656" y="3316560"/>
            <a:ext cx="1950988" cy="510927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6841927" y="3330848"/>
            <a:ext cx="1810717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Voice UI Navigation</a:t>
            </a:r>
            <a:endParaRPr lang="en-US" sz="950" dirty="0"/>
          </a:p>
        </p:txBody>
      </p:sp>
      <p:sp>
        <p:nvSpPr>
          <p:cNvPr id="29" name="Text 20"/>
          <p:cNvSpPr/>
          <p:nvPr/>
        </p:nvSpPr>
        <p:spPr>
          <a:xfrm>
            <a:off x="6841927" y="3550072"/>
            <a:ext cx="1810717" cy="263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enables voice-controlled browsing for improved accessibility</a:t>
            </a:r>
            <a:endParaRPr lang="en-US" sz="750" dirty="0"/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81314" y="3932858"/>
            <a:ext cx="3971330" cy="379363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4821585" y="3947145"/>
            <a:ext cx="3831059" cy="152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Adaptive Websites</a:t>
            </a:r>
            <a:endParaRPr lang="en-US" sz="950" dirty="0"/>
          </a:p>
        </p:txBody>
      </p:sp>
      <p:sp>
        <p:nvSpPr>
          <p:cNvPr id="32" name="Text 22"/>
          <p:cNvSpPr/>
          <p:nvPr/>
        </p:nvSpPr>
        <p:spPr>
          <a:xfrm>
            <a:off x="4821585" y="4166369"/>
            <a:ext cx="3831059" cy="131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Future sites will learn from every interaction and self-improve continuously</a:t>
            </a:r>
            <a:endParaRPr lang="en-US" sz="750" dirty="0"/>
          </a:p>
        </p:txBody>
      </p:sp>
      <p:sp>
        <p:nvSpPr>
          <p:cNvPr id="33" name="Text 23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907B2AE-801D-1728-6648-3EC4DD872B55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426244"/>
            <a:ext cx="382042" cy="124495"/>
          </a:xfrm>
          <a:prstGeom prst="roundRect">
            <a:avLst>
              <a:gd name="adj" fmla="val 22120"/>
            </a:avLst>
          </a:prstGeom>
          <a:solidFill>
            <a:srgbClr val="EEDDDD"/>
          </a:solidFill>
          <a:ln/>
        </p:spPr>
      </p:sp>
      <p:sp>
        <p:nvSpPr>
          <p:cNvPr id="3" name="Text 1"/>
          <p:cNvSpPr/>
          <p:nvPr/>
        </p:nvSpPr>
        <p:spPr>
          <a:xfrm>
            <a:off x="545232" y="450800"/>
            <a:ext cx="741015" cy="75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5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HOUR 06</a:t>
            </a:r>
            <a:endParaRPr lang="en-US" sz="500" dirty="0"/>
          </a:p>
        </p:txBody>
      </p:sp>
      <p:sp>
        <p:nvSpPr>
          <p:cNvPr id="4" name="Text 2"/>
          <p:cNvSpPr/>
          <p:nvPr/>
        </p:nvSpPr>
        <p:spPr>
          <a:xfrm>
            <a:off x="496119" y="569640"/>
            <a:ext cx="8151763" cy="256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Basic English Fundamentals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6119" y="896764"/>
            <a:ext cx="8608963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Strong English skills open doors in every career — especially in technology fields where clear communication is as important as technical knowledge.</a:t>
            </a:r>
            <a:endParaRPr lang="en-US" sz="600" dirty="0"/>
          </a:p>
        </p:txBody>
      </p:sp>
      <p:sp>
        <p:nvSpPr>
          <p:cNvPr id="6" name="Text 4"/>
          <p:cNvSpPr/>
          <p:nvPr/>
        </p:nvSpPr>
        <p:spPr>
          <a:xfrm>
            <a:off x="496119" y="1100807"/>
            <a:ext cx="397594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Grammar Building Blocks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496119" y="1282154"/>
            <a:ext cx="3975943" cy="877639"/>
          </a:xfrm>
          <a:prstGeom prst="roundRect">
            <a:avLst>
              <a:gd name="adj" fmla="val 3922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6119" y="1459111"/>
            <a:ext cx="3975943" cy="5122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96119" y="1633686"/>
            <a:ext cx="3975943" cy="5122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496119" y="1808262"/>
            <a:ext cx="3975943" cy="5122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96119" y="1982837"/>
            <a:ext cx="3975943" cy="5122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82885" y="1320105"/>
            <a:ext cx="1681535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Part of Speech</a:t>
            </a:r>
            <a:endParaRPr lang="en-US" sz="600" dirty="0"/>
          </a:p>
        </p:txBody>
      </p:sp>
      <p:sp>
        <p:nvSpPr>
          <p:cNvPr id="13" name="Text 11"/>
          <p:cNvSpPr/>
          <p:nvPr/>
        </p:nvSpPr>
        <p:spPr>
          <a:xfrm>
            <a:off x="1971080" y="1320105"/>
            <a:ext cx="2871490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Role &amp; Example</a:t>
            </a:r>
            <a:endParaRPr lang="en-US" sz="600" dirty="0"/>
          </a:p>
        </p:txBody>
      </p:sp>
      <p:sp>
        <p:nvSpPr>
          <p:cNvPr id="14" name="Text 12"/>
          <p:cNvSpPr/>
          <p:nvPr/>
        </p:nvSpPr>
        <p:spPr>
          <a:xfrm>
            <a:off x="582885" y="1494681"/>
            <a:ext cx="1681535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Noun</a:t>
            </a:r>
            <a:endParaRPr lang="en-US" sz="600" dirty="0"/>
          </a:p>
        </p:txBody>
      </p:sp>
      <p:sp>
        <p:nvSpPr>
          <p:cNvPr id="15" name="Text 13"/>
          <p:cNvSpPr/>
          <p:nvPr/>
        </p:nvSpPr>
        <p:spPr>
          <a:xfrm>
            <a:off x="1971080" y="1494681"/>
            <a:ext cx="2871490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Person, place, or thing — 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"AI improves healthcare"</a:t>
            </a:r>
            <a:endParaRPr lang="en-US" sz="600" dirty="0"/>
          </a:p>
        </p:txBody>
      </p:sp>
      <p:sp>
        <p:nvSpPr>
          <p:cNvPr id="16" name="Text 14"/>
          <p:cNvSpPr/>
          <p:nvPr/>
        </p:nvSpPr>
        <p:spPr>
          <a:xfrm>
            <a:off x="582885" y="1669256"/>
            <a:ext cx="1681535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Verb</a:t>
            </a:r>
            <a:endParaRPr lang="en-US" sz="600" dirty="0"/>
          </a:p>
        </p:txBody>
      </p:sp>
      <p:sp>
        <p:nvSpPr>
          <p:cNvPr id="17" name="Text 15"/>
          <p:cNvSpPr/>
          <p:nvPr/>
        </p:nvSpPr>
        <p:spPr>
          <a:xfrm>
            <a:off x="1971080" y="1669256"/>
            <a:ext cx="2871490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Action word — 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"analyzes," "detects," "improves"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582885" y="1843832"/>
            <a:ext cx="1681535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Adjective</a:t>
            </a:r>
            <a:endParaRPr lang="en-US" sz="600" dirty="0"/>
          </a:p>
        </p:txBody>
      </p:sp>
      <p:sp>
        <p:nvSpPr>
          <p:cNvPr id="19" name="Text 17"/>
          <p:cNvSpPr/>
          <p:nvPr/>
        </p:nvSpPr>
        <p:spPr>
          <a:xfrm>
            <a:off x="1971080" y="1843832"/>
            <a:ext cx="2871490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Describes a noun — 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"accurate," "fast," "complex"</a:t>
            </a:r>
            <a:endParaRPr lang="en-US" sz="600" dirty="0"/>
          </a:p>
        </p:txBody>
      </p:sp>
      <p:sp>
        <p:nvSpPr>
          <p:cNvPr id="20" name="Text 18"/>
          <p:cNvSpPr/>
          <p:nvPr/>
        </p:nvSpPr>
        <p:spPr>
          <a:xfrm>
            <a:off x="582885" y="2018407"/>
            <a:ext cx="1681535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Adverb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1971080" y="2018407"/>
            <a:ext cx="2871490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Modifies a verb — 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"quickly," "automatically"</a:t>
            </a:r>
            <a:endParaRPr lang="en-US" sz="600" dirty="0"/>
          </a:p>
        </p:txBody>
      </p:sp>
      <p:sp>
        <p:nvSpPr>
          <p:cNvPr id="22" name="Text 20"/>
          <p:cNvSpPr/>
          <p:nvPr/>
        </p:nvSpPr>
        <p:spPr>
          <a:xfrm>
            <a:off x="496119" y="2213074"/>
            <a:ext cx="3975943" cy="206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Core sentence structure: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Subject + Verb + Object</a:t>
            </a:r>
            <a:endParaRPr lang="en-US" sz="6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Example: 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"AI </a:t>
            </a:r>
            <a:r>
              <a:rPr lang="en-US" sz="600" i="1" dirty="0">
                <a:solidFill>
                  <a:srgbClr val="6F655D"/>
                </a:solidFill>
                <a:highlight>
                  <a:srgbClr val="FAC496"/>
                </a:highlight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improves</a:t>
            </a:r>
            <a:r>
              <a:rPr lang="en-US" sz="600" i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healthcare outcomes."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4676701" y="1100807"/>
            <a:ext cx="397594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Tenses at a Glance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676701" y="1247775"/>
            <a:ext cx="397594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Professional Phrases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676701" y="1423169"/>
            <a:ext cx="3975943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21920" indent="-121920" algn="l">
              <a:lnSpc>
                <a:spcPct val="105000"/>
              </a:lnSpc>
              <a:buSzPct val="100000"/>
              <a:buChar char="•"/>
            </a:pP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"In my opinion,"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/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"According to,"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express views formally</a:t>
            </a:r>
            <a:endParaRPr lang="en-US" sz="600" dirty="0"/>
          </a:p>
          <a:p>
            <a:pPr marL="121920" indent="-121920" algn="l">
              <a:lnSpc>
                <a:spcPct val="105000"/>
              </a:lnSpc>
              <a:buSzPct val="100000"/>
              <a:buChar char="•"/>
            </a:pP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"Furthermore,"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/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"In conclusion,"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— connect and close ideas</a:t>
            </a:r>
            <a:endParaRPr lang="en-US" sz="600" dirty="0"/>
          </a:p>
          <a:p>
            <a:pPr marL="121920" indent="-121920" algn="l">
              <a:lnSpc>
                <a:spcPct val="105000"/>
              </a:lnSpc>
              <a:buSzPct val="100000"/>
              <a:buChar char="•"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Use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"use"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instead of "utilize";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"help"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instead of "facilitate"</a:t>
            </a:r>
            <a:endParaRPr lang="en-US" sz="600" dirty="0"/>
          </a:p>
        </p:txBody>
      </p:sp>
      <p:sp>
        <p:nvSpPr>
          <p:cNvPr id="26" name="Shape 24"/>
          <p:cNvSpPr/>
          <p:nvPr/>
        </p:nvSpPr>
        <p:spPr>
          <a:xfrm>
            <a:off x="496119" y="2515865"/>
            <a:ext cx="2685678" cy="433313"/>
          </a:xfrm>
          <a:prstGeom prst="roundRect">
            <a:avLst>
              <a:gd name="adj" fmla="val 7944"/>
            </a:avLst>
          </a:prstGeom>
          <a:solidFill>
            <a:srgbClr val="E1C2C2">
              <a:alpha val="50000"/>
            </a:srgbClr>
          </a:solidFill>
          <a:ln w="4763">
            <a:solidFill>
              <a:srgbClr val="C7A8A8"/>
            </a:solidFill>
            <a:prstDash val="solid"/>
          </a:ln>
          <a:effectLst>
            <a:outerShdw blurRad="127" dist="10160" dir="2700000" algn="bl" rotWithShape="0">
              <a:srgbClr val="C7A8A8">
                <a:alpha val="10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582811" y="2602557"/>
            <a:ext cx="251229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Present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582811" y="2759050"/>
            <a:ext cx="2512293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"AI </a:t>
            </a:r>
            <a:r>
              <a:rPr lang="en-US" sz="60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analyzes</a:t>
            </a: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data every second"</a:t>
            </a:r>
            <a:endParaRPr lang="en-US" sz="600" dirty="0"/>
          </a:p>
        </p:txBody>
      </p:sp>
      <p:sp>
        <p:nvSpPr>
          <p:cNvPr id="29" name="Shape 27"/>
          <p:cNvSpPr/>
          <p:nvPr/>
        </p:nvSpPr>
        <p:spPr>
          <a:xfrm>
            <a:off x="3229124" y="2515865"/>
            <a:ext cx="2685678" cy="433313"/>
          </a:xfrm>
          <a:prstGeom prst="roundRect">
            <a:avLst>
              <a:gd name="adj" fmla="val 7944"/>
            </a:avLst>
          </a:prstGeom>
          <a:solidFill>
            <a:srgbClr val="CCC4EC">
              <a:alpha val="50000"/>
            </a:srgbClr>
          </a:solidFill>
          <a:ln w="4763">
            <a:solidFill>
              <a:srgbClr val="B2AAD2"/>
            </a:solidFill>
            <a:prstDash val="solid"/>
          </a:ln>
          <a:effectLst>
            <a:outerShdw blurRad="127" dist="10160" dir="2700000" algn="bl" rotWithShape="0">
              <a:srgbClr val="B2AAD2">
                <a:alpha val="100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315816" y="2602557"/>
            <a:ext cx="251229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Past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3315816" y="2759050"/>
            <a:ext cx="2512293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"AI </a:t>
            </a:r>
            <a:r>
              <a:rPr lang="en-US" sz="60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detected</a:t>
            </a: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the fraud immediately"</a:t>
            </a:r>
            <a:endParaRPr lang="en-US" sz="600" dirty="0"/>
          </a:p>
        </p:txBody>
      </p:sp>
      <p:sp>
        <p:nvSpPr>
          <p:cNvPr id="32" name="Shape 30"/>
          <p:cNvSpPr/>
          <p:nvPr/>
        </p:nvSpPr>
        <p:spPr>
          <a:xfrm>
            <a:off x="5962129" y="2515865"/>
            <a:ext cx="2685678" cy="433313"/>
          </a:xfrm>
          <a:prstGeom prst="roundRect">
            <a:avLst>
              <a:gd name="adj" fmla="val 7944"/>
            </a:avLst>
          </a:prstGeom>
          <a:solidFill>
            <a:srgbClr val="B4DAE4">
              <a:alpha val="50000"/>
            </a:srgbClr>
          </a:solidFill>
          <a:ln w="4763">
            <a:solidFill>
              <a:srgbClr val="9AC0CA"/>
            </a:solidFill>
            <a:prstDash val="solid"/>
          </a:ln>
          <a:effectLst>
            <a:outerShdw blurRad="127" dist="10160" dir="2700000" algn="bl" rotWithShape="0">
              <a:srgbClr val="9AC0CA">
                <a:alpha val="100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048821" y="2602557"/>
            <a:ext cx="251229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Future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6048821" y="2759050"/>
            <a:ext cx="2512293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"AI </a:t>
            </a:r>
            <a:r>
              <a:rPr lang="en-US" sz="600" b="1" dirty="0">
                <a:solidFill>
                  <a:srgbClr val="000000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will transform</a:t>
            </a: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all industries"</a:t>
            </a:r>
            <a:endParaRPr lang="en-US" sz="600" dirty="0"/>
          </a:p>
        </p:txBody>
      </p:sp>
      <p:sp>
        <p:nvSpPr>
          <p:cNvPr id="35" name="Text 33"/>
          <p:cNvSpPr/>
          <p:nvPr/>
        </p:nvSpPr>
        <p:spPr>
          <a:xfrm>
            <a:off x="496119" y="3020244"/>
            <a:ext cx="8151763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Common Mistakes &amp; How to Improve</a:t>
            </a:r>
            <a:endParaRPr lang="en-US" sz="800" dirty="0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219376"/>
            <a:ext cx="4052218" cy="679177"/>
          </a:xfrm>
          <a:prstGeom prst="rect">
            <a:avLst/>
          </a:prstGeom>
        </p:spPr>
      </p:pic>
      <p:pic>
        <p:nvPicPr>
          <p:cNvPr id="3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003" y="3293120"/>
            <a:ext cx="98301" cy="98301"/>
          </a:xfrm>
          <a:prstGeom prst="rect">
            <a:avLst/>
          </a:prstGeom>
        </p:spPr>
      </p:pic>
      <p:sp>
        <p:nvSpPr>
          <p:cNvPr id="38" name="Text 34"/>
          <p:cNvSpPr/>
          <p:nvPr/>
        </p:nvSpPr>
        <p:spPr>
          <a:xfrm>
            <a:off x="587573" y="3547170"/>
            <a:ext cx="3869308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Subject-Verb Agreement</a:t>
            </a:r>
            <a:endParaRPr lang="en-US" sz="800" dirty="0"/>
          </a:p>
        </p:txBody>
      </p:sp>
      <p:sp>
        <p:nvSpPr>
          <p:cNvPr id="39" name="Text 35"/>
          <p:cNvSpPr/>
          <p:nvPr/>
        </p:nvSpPr>
        <p:spPr>
          <a:xfrm>
            <a:off x="587573" y="3703662"/>
            <a:ext cx="3869308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strike="sngStrike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He go to work</a:t>
            </a: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→ </a:t>
            </a:r>
            <a:r>
              <a:rPr lang="en-US" sz="6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He goes to work</a:t>
            </a:r>
            <a:endParaRPr lang="en-US" sz="600" dirty="0"/>
          </a:p>
        </p:txBody>
      </p:sp>
      <p:pic>
        <p:nvPicPr>
          <p:cNvPr id="4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5664" y="3219376"/>
            <a:ext cx="4052218" cy="679177"/>
          </a:xfrm>
          <a:prstGeom prst="rect">
            <a:avLst/>
          </a:prstGeom>
        </p:spPr>
      </p:pic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2548" y="3293120"/>
            <a:ext cx="98301" cy="98301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4687119" y="3547170"/>
            <a:ext cx="3869308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Read Aloud Daily</a:t>
            </a:r>
            <a:endParaRPr lang="en-US" sz="800" dirty="0"/>
          </a:p>
        </p:txBody>
      </p:sp>
      <p:sp>
        <p:nvSpPr>
          <p:cNvPr id="43" name="Text 37"/>
          <p:cNvSpPr/>
          <p:nvPr/>
        </p:nvSpPr>
        <p:spPr>
          <a:xfrm>
            <a:off x="4687119" y="3703662"/>
            <a:ext cx="3869308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Hearing your own writing reveals unnatural phrasing and errors</a:t>
            </a:r>
            <a:endParaRPr lang="en-US" sz="600" dirty="0"/>
          </a:p>
        </p:txBody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119" y="3945880"/>
            <a:ext cx="4052218" cy="679177"/>
          </a:xfrm>
          <a:prstGeom prst="rect">
            <a:avLst/>
          </a:prstGeom>
        </p:spPr>
      </p:pic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73003" y="4019624"/>
            <a:ext cx="98301" cy="98301"/>
          </a:xfrm>
          <a:prstGeom prst="rect">
            <a:avLst/>
          </a:prstGeom>
        </p:spPr>
      </p:pic>
      <p:sp>
        <p:nvSpPr>
          <p:cNvPr id="46" name="Text 38"/>
          <p:cNvSpPr/>
          <p:nvPr/>
        </p:nvSpPr>
        <p:spPr>
          <a:xfrm>
            <a:off x="587573" y="4273674"/>
            <a:ext cx="3869308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Use Grammar Tools</a:t>
            </a:r>
            <a:endParaRPr lang="en-US" sz="800" dirty="0"/>
          </a:p>
        </p:txBody>
      </p:sp>
      <p:sp>
        <p:nvSpPr>
          <p:cNvPr id="47" name="Text 39"/>
          <p:cNvSpPr/>
          <p:nvPr/>
        </p:nvSpPr>
        <p:spPr>
          <a:xfrm>
            <a:off x="587573" y="4430167"/>
            <a:ext cx="3869308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Grammarly and similar tools catch mistakes and explain corrections</a:t>
            </a:r>
            <a:endParaRPr lang="en-US" sz="600" dirty="0"/>
          </a:p>
        </p:txBody>
      </p:sp>
      <p:pic>
        <p:nvPicPr>
          <p:cNvPr id="48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5664" y="3945880"/>
            <a:ext cx="4052218" cy="679177"/>
          </a:xfrm>
          <a:prstGeom prst="rect">
            <a:avLst/>
          </a:prstGeom>
        </p:spPr>
      </p:pic>
      <p:pic>
        <p:nvPicPr>
          <p:cNvPr id="49" name="Image 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72548" y="4019624"/>
            <a:ext cx="98301" cy="98301"/>
          </a:xfrm>
          <a:prstGeom prst="rect">
            <a:avLst/>
          </a:prstGeom>
        </p:spPr>
      </p:pic>
      <p:sp>
        <p:nvSpPr>
          <p:cNvPr id="50" name="Text 40"/>
          <p:cNvSpPr/>
          <p:nvPr/>
        </p:nvSpPr>
        <p:spPr>
          <a:xfrm>
            <a:off x="4687119" y="4273674"/>
            <a:ext cx="3869308" cy="128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Practice with Natives</a:t>
            </a:r>
            <a:endParaRPr lang="en-US" sz="800" dirty="0"/>
          </a:p>
        </p:txBody>
      </p:sp>
      <p:sp>
        <p:nvSpPr>
          <p:cNvPr id="51" name="Text 41"/>
          <p:cNvSpPr/>
          <p:nvPr/>
        </p:nvSpPr>
        <p:spPr>
          <a:xfrm>
            <a:off x="4687119" y="4430167"/>
            <a:ext cx="3869308" cy="103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6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Consistent exposure to native speakers accelerates fluency and confidence</a:t>
            </a:r>
            <a:endParaRPr lang="en-US" sz="600" dirty="0"/>
          </a:p>
        </p:txBody>
      </p:sp>
      <p:sp>
        <p:nvSpPr>
          <p:cNvPr id="52" name="Text 42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9634DFD-FBD5-7CDF-32F9-BBC1A7249226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5677"/>
            <a:ext cx="8151763" cy="3253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Key Takeaways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267519" y="893862"/>
            <a:ext cx="8608963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Six domains, one unifying truth: </a:t>
            </a:r>
            <a:r>
              <a:rPr lang="en-US" sz="8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AI is not replacing humans — it is amplifying what humans can do.</a:t>
            </a:r>
            <a:endParaRPr lang="en-US" sz="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124248"/>
            <a:ext cx="260226" cy="26022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1480021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Healthcare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96119" y="1688529"/>
            <a:ext cx="4028108" cy="288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diagnoses faster, discovers drugs quicker, and personalizes treatment — saving lives at scale</a:t>
            </a:r>
            <a:endParaRPr lang="en-US" sz="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9774" y="1124248"/>
            <a:ext cx="260226" cy="26022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19774" y="1480021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Finance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4619774" y="1688529"/>
            <a:ext cx="4028108" cy="288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Fraud caught in milliseconds, loans approved in minutes, investments managed automatically</a:t>
            </a:r>
            <a:endParaRPr lang="en-US" sz="8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119" y="2130251"/>
            <a:ext cx="260226" cy="26022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6119" y="2486025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Marketing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496119" y="2694533"/>
            <a:ext cx="4028108" cy="288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Personalized experiences, predictive analytics, and 24/7 chatbots drive revenue growth</a:t>
            </a:r>
            <a:endParaRPr lang="en-US" sz="8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9774" y="2130251"/>
            <a:ext cx="260226" cy="26022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19774" y="2486025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HR &amp; Recruitment</a:t>
            </a:r>
            <a:endParaRPr lang="en-US" sz="1000" dirty="0"/>
          </a:p>
        </p:txBody>
      </p:sp>
      <p:sp>
        <p:nvSpPr>
          <p:cNvPr id="15" name="Text 9"/>
          <p:cNvSpPr/>
          <p:nvPr/>
        </p:nvSpPr>
        <p:spPr>
          <a:xfrm>
            <a:off x="4619774" y="2694533"/>
            <a:ext cx="4028108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Faster hiring, better candidate matching — but ethical AI design is non-negotiable</a:t>
            </a:r>
            <a:endParaRPr lang="en-US" sz="8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119" y="3136255"/>
            <a:ext cx="260226" cy="26022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96119" y="3492029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Web Design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496119" y="3700537"/>
            <a:ext cx="4028108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AI builds, optimizes, and adapts websites — freeing designers for creative work</a:t>
            </a:r>
            <a:endParaRPr lang="en-US" sz="8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19774" y="3136255"/>
            <a:ext cx="260226" cy="260226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4619774" y="3492029"/>
            <a:ext cx="4028108" cy="162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6F655D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Basic English</a:t>
            </a:r>
            <a:endParaRPr lang="en-US" sz="1000" dirty="0"/>
          </a:p>
        </p:txBody>
      </p:sp>
      <p:sp>
        <p:nvSpPr>
          <p:cNvPr id="21" name="Text 13"/>
          <p:cNvSpPr/>
          <p:nvPr/>
        </p:nvSpPr>
        <p:spPr>
          <a:xfrm>
            <a:off x="4619774" y="3700537"/>
            <a:ext cx="4028108" cy="288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Clear grammar, professional phrases, and daily practice unlock communication in every field</a:t>
            </a:r>
            <a:endParaRPr lang="en-US" sz="800" dirty="0"/>
          </a:p>
        </p:txBody>
      </p:sp>
      <p:sp>
        <p:nvSpPr>
          <p:cNvPr id="22" name="Text 14"/>
          <p:cNvSpPr/>
          <p:nvPr/>
        </p:nvSpPr>
        <p:spPr>
          <a:xfrm>
            <a:off x="652239" y="4161309"/>
            <a:ext cx="8452842" cy="144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800" b="1" dirty="0">
                <a:solidFill>
                  <a:srgbClr val="6F655D"/>
                </a:solidFill>
                <a:latin typeface="Public Sans Bold" pitchFamily="34" charset="0"/>
                <a:ea typeface="Public Sans Bold" pitchFamily="34" charset="-122"/>
                <a:cs typeface="Public Sans Bold" pitchFamily="34" charset="-120"/>
              </a:rPr>
              <a:t>"The goal of AI is not to replace human intelligence — it is to amplify it, making each of us more capable than we could ever be alone."</a:t>
            </a:r>
            <a:endParaRPr lang="en-US" sz="800" dirty="0"/>
          </a:p>
        </p:txBody>
      </p:sp>
      <p:sp>
        <p:nvSpPr>
          <p:cNvPr id="23" name="Shape 15"/>
          <p:cNvSpPr/>
          <p:nvPr/>
        </p:nvSpPr>
        <p:spPr>
          <a:xfrm>
            <a:off x="496119" y="4075361"/>
            <a:ext cx="14288" cy="316334"/>
          </a:xfrm>
          <a:prstGeom prst="roundRect">
            <a:avLst>
              <a:gd name="adj" fmla="val 49998"/>
            </a:avLst>
          </a:prstGeom>
          <a:solidFill>
            <a:srgbClr val="E1C2C2"/>
          </a:solidFill>
          <a:ln/>
        </p:spPr>
      </p:sp>
      <p:sp>
        <p:nvSpPr>
          <p:cNvPr id="24" name="Shape 16"/>
          <p:cNvSpPr/>
          <p:nvPr/>
        </p:nvSpPr>
        <p:spPr>
          <a:xfrm>
            <a:off x="2597795" y="4477643"/>
            <a:ext cx="3948410" cy="158055"/>
          </a:xfrm>
          <a:prstGeom prst="roundRect">
            <a:avLst>
              <a:gd name="adj" fmla="val 22132"/>
            </a:avLst>
          </a:prstGeom>
          <a:noFill/>
          <a:ln w="4763">
            <a:solidFill>
              <a:srgbClr val="E1C2C2"/>
            </a:solidFill>
            <a:prstDash val="solid"/>
          </a:ln>
        </p:spPr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60228" y="4514999"/>
            <a:ext cx="83269" cy="83269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2785095" y="4508822"/>
            <a:ext cx="4155877" cy="95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KEEP PRACTICING. KEEP LEARNING. AI IS A TOOL — AND YOU ARE THE ONE WHO WIELDS IT.</a:t>
            </a:r>
            <a:endParaRPr lang="en-US" sz="650" dirty="0"/>
          </a:p>
        </p:txBody>
      </p:sp>
      <p:sp>
        <p:nvSpPr>
          <p:cNvPr id="27" name="Text 18"/>
          <p:cNvSpPr/>
          <p:nvPr/>
        </p:nvSpPr>
        <p:spPr>
          <a:xfrm>
            <a:off x="3944466" y="4842942"/>
            <a:ext cx="1255068" cy="119063"/>
          </a:xfrm>
          <a:prstGeom prst="rect">
            <a:avLst/>
          </a:prstGeom>
          <a:noFill/>
          <a:ln/>
        </p:spPr>
        <p:txBody>
          <a:bodyPr wrap="none" lIns="0" tIns="44657" rIns="44657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Munzurul Islam</a:t>
            </a:r>
            <a:endParaRPr lang="en-US" sz="7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C835A8-DF0B-9814-E662-926A818F5317}"/>
              </a:ext>
            </a:extLst>
          </p:cNvPr>
          <p:cNvSpPr txBox="1"/>
          <p:nvPr/>
        </p:nvSpPr>
        <p:spPr>
          <a:xfrm>
            <a:off x="8021496" y="4774168"/>
            <a:ext cx="112250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1451</Words>
  <Application>Microsoft Office PowerPoint</Application>
  <PresentationFormat>On-screen Show (16:9)</PresentationFormat>
  <Paragraphs>181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Playfair Display SemiBold</vt:lpstr>
      <vt:lpstr>Public Sans Bold</vt:lpstr>
      <vt:lpstr>Public Sans</vt:lpstr>
      <vt:lpstr>Playfair Display</vt:lpstr>
      <vt:lpstr>Twemoji Mozilla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Stupio Mon</cp:lastModifiedBy>
  <cp:revision>4</cp:revision>
  <dcterms:created xsi:type="dcterms:W3CDTF">2026-08-07T15:58:20Z</dcterms:created>
  <dcterms:modified xsi:type="dcterms:W3CDTF">2026-08-07T16:54:25Z</dcterms:modified>
</cp:coreProperties>
</file>