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5"/>
  </p:notesMasterIdLst>
  <p:sldIdLst>
    <p:sldId id="256" r:id="rId2"/>
    <p:sldId id="257" r:id="rId3"/>
    <p:sldId id="258" r:id="rId4"/>
    <p:sldId id="259" r:id="rId5"/>
    <p:sldId id="263" r:id="rId6"/>
    <p:sldId id="260" r:id="rId7"/>
    <p:sldId id="264" r:id="rId8"/>
    <p:sldId id="266" r:id="rId9"/>
    <p:sldId id="267" r:id="rId10"/>
    <p:sldId id="268" r:id="rId11"/>
    <p:sldId id="269" r:id="rId12"/>
    <p:sldId id="270" r:id="rId13"/>
    <p:sldId id="271" r:id="rId14"/>
  </p:sldIdLst>
  <p:sldSz cx="9144000" cy="5143500" type="screen16x9"/>
  <p:notesSz cx="5143500" cy="9144000"/>
  <p:embeddedFontLst>
    <p:embeddedFont>
      <p:font typeface="Raleway" pitchFamily="2" charset="0"/>
      <p:regular r:id="rId16"/>
      <p:bold r:id="rId17"/>
      <p:italic r:id="rId18"/>
      <p:boldItalic r:id="rId19"/>
    </p:embeddedFont>
    <p:embeddedFont>
      <p:font typeface="Raleway Light" pitchFamily="2" charset="0"/>
      <p:regular r:id="rId20"/>
      <p:italic r:id="rId21"/>
    </p:embeddedFont>
    <p:embeddedFont>
      <p:font typeface="Roboto" panose="02000000000000000000" pitchFamily="2" charset="0"/>
      <p:regular r:id="rId22"/>
      <p:italic r:id="rId23"/>
    </p:embeddedFont>
    <p:embeddedFont>
      <p:font typeface="Roboto Bold" panose="02000000000000000000" charset="0"/>
      <p:regular r:id="rId2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38" autoAdjust="0"/>
    <p:restoredTop sz="93647" autoAdjust="0"/>
  </p:normalViewPr>
  <p:slideViewPr>
    <p:cSldViewPr snapToGrid="0" snapToObjects="1">
      <p:cViewPr>
        <p:scale>
          <a:sx n="123" d="100"/>
          <a:sy n="123" d="100"/>
        </p:scale>
        <p:origin x="7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6668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FC077-AF9F-D732-0892-A4788F2EF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6AAB0-A471-7915-EC74-9BC7593196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298CA-AD5C-8746-14A4-8DBE62DCDE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08C5C1-2214-1F07-138F-A0056D3909B4}"/>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0243191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ECECF3"/>
          </a:solidFill>
          <a:ln/>
        </p:spPr>
      </p:sp>
      <p:sp>
        <p:nvSpPr>
          <p:cNvPr id="3" name="Shape 1"/>
          <p:cNvSpPr/>
          <p:nvPr/>
        </p:nvSpPr>
        <p:spPr>
          <a:xfrm>
            <a:off x="0" y="0"/>
            <a:ext cx="9144000" cy="5143500"/>
          </a:xfrm>
          <a:prstGeom prst="rect">
            <a:avLst/>
          </a:prstGeom>
          <a:solidFill>
            <a:srgbClr val="FFFFFF">
              <a:alpha val="95000"/>
            </a:srgbClr>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svg"/><Relationship Id="rId11" Type="http://schemas.openxmlformats.org/officeDocument/2006/relationships/image" Target="../media/image33.jpe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496119" y="363885"/>
            <a:ext cx="8151763" cy="260449"/>
          </a:xfrm>
          <a:prstGeom prst="rect">
            <a:avLst/>
          </a:prstGeom>
          <a:noFill/>
          <a:ln/>
        </p:spPr>
        <p:txBody>
          <a:bodyPr wrap="none" lIns="0" tIns="0" rIns="0" bIns="0" rtlCol="0" anchor="t"/>
          <a:lstStyle/>
          <a:p>
            <a:pPr marL="0" indent="0" algn="ctr">
              <a:lnSpc>
                <a:spcPct val="104000"/>
              </a:lnSpc>
              <a:buNone/>
            </a:pPr>
            <a:r>
              <a:rPr lang="en-US" sz="1600" dirty="0">
                <a:solidFill>
                  <a:srgbClr val="1B1B27"/>
                </a:solidFill>
                <a:latin typeface="Raleway" pitchFamily="34" charset="0"/>
                <a:ea typeface="Raleway" pitchFamily="34" charset="-122"/>
                <a:cs typeface="Raleway" pitchFamily="34" charset="-120"/>
              </a:rPr>
              <a:t>AI in Daily Life</a:t>
            </a:r>
            <a:endParaRPr lang="en-US" sz="1600" dirty="0"/>
          </a:p>
        </p:txBody>
      </p:sp>
      <p:sp>
        <p:nvSpPr>
          <p:cNvPr id="4" name="Shape 2"/>
          <p:cNvSpPr/>
          <p:nvPr/>
        </p:nvSpPr>
        <p:spPr>
          <a:xfrm>
            <a:off x="496119" y="881732"/>
            <a:ext cx="8151763" cy="9525"/>
          </a:xfrm>
          <a:prstGeom prst="roundRect">
            <a:avLst>
              <a:gd name="adj" fmla="val 50000"/>
            </a:avLst>
          </a:prstGeom>
          <a:solidFill>
            <a:srgbClr val="3C3939">
              <a:alpha val="50000"/>
            </a:srgbClr>
          </a:solidFill>
          <a:ln/>
        </p:spPr>
        <p:txBody>
          <a:bodyPr/>
          <a:lstStyle/>
          <a:p>
            <a:endParaRPr/>
          </a:p>
        </p:txBody>
      </p:sp>
      <p:sp>
        <p:nvSpPr>
          <p:cNvPr id="5" name="Shape 3"/>
          <p:cNvSpPr/>
          <p:nvPr/>
        </p:nvSpPr>
        <p:spPr>
          <a:xfrm>
            <a:off x="496119" y="1038002"/>
            <a:ext cx="1959099" cy="594866"/>
          </a:xfrm>
          <a:prstGeom prst="roundRect">
            <a:avLst>
              <a:gd name="adj" fmla="val 5884"/>
            </a:avLst>
          </a:prstGeom>
          <a:solidFill>
            <a:srgbClr val="FFFFFF">
              <a:alpha val="95000"/>
            </a:srgbClr>
          </a:solidFill>
          <a:ln w="9525">
            <a:solidFill>
              <a:srgbClr val="C7C7D0"/>
            </a:solidFill>
            <a:prstDash val="solid"/>
          </a:ln>
        </p:spPr>
        <p:txBody>
          <a:bodyPr/>
          <a:lstStyle/>
          <a:p>
            <a:endParaRPr/>
          </a:p>
        </p:txBody>
      </p:sp>
      <p:sp>
        <p:nvSpPr>
          <p:cNvPr id="6" name="Text 4"/>
          <p:cNvSpPr/>
          <p:nvPr/>
        </p:nvSpPr>
        <p:spPr>
          <a:xfrm>
            <a:off x="588987" y="1130871"/>
            <a:ext cx="177336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Duration</a:t>
            </a:r>
            <a:endParaRPr lang="en-US" sz="800" dirty="0"/>
          </a:p>
        </p:txBody>
      </p:sp>
      <p:sp>
        <p:nvSpPr>
          <p:cNvPr id="7" name="Text 5"/>
          <p:cNvSpPr/>
          <p:nvPr/>
        </p:nvSpPr>
        <p:spPr>
          <a:xfrm>
            <a:off x="588987" y="1317054"/>
            <a:ext cx="1773362" cy="222945"/>
          </a:xfrm>
          <a:prstGeom prst="rect">
            <a:avLst/>
          </a:prstGeom>
          <a:noFill/>
          <a:ln/>
        </p:spPr>
        <p:txBody>
          <a:bodyPr wrap="square" lIns="0" tIns="0" rIns="0" bIns="0" rtlCol="0" anchor="t">
            <a:normAutofit/>
          </a:bodyPr>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6 hours of detailed lecture content — 30 minutes per topic</a:t>
            </a:r>
            <a:endParaRPr lang="en-US" sz="650" dirty="0"/>
          </a:p>
        </p:txBody>
      </p:sp>
      <p:sp>
        <p:nvSpPr>
          <p:cNvPr id="11" name="Shape 9"/>
          <p:cNvSpPr/>
          <p:nvPr/>
        </p:nvSpPr>
        <p:spPr>
          <a:xfrm>
            <a:off x="496119" y="1688827"/>
            <a:ext cx="3974232" cy="594866"/>
          </a:xfrm>
          <a:prstGeom prst="roundRect">
            <a:avLst>
              <a:gd name="adj" fmla="val 5884"/>
            </a:avLst>
          </a:prstGeom>
          <a:solidFill>
            <a:srgbClr val="FFFFFF">
              <a:alpha val="95000"/>
            </a:srgbClr>
          </a:solidFill>
          <a:ln w="9525">
            <a:solidFill>
              <a:srgbClr val="C7C7D0"/>
            </a:solidFill>
            <a:prstDash val="solid"/>
          </a:ln>
        </p:spPr>
        <p:txBody>
          <a:bodyPr/>
          <a:lstStyle/>
          <a:p>
            <a:endParaRPr/>
          </a:p>
        </p:txBody>
      </p:sp>
      <p:sp>
        <p:nvSpPr>
          <p:cNvPr id="12" name="Text 10"/>
          <p:cNvSpPr/>
          <p:nvPr/>
        </p:nvSpPr>
        <p:spPr>
          <a:xfrm>
            <a:off x="588987" y="1781696"/>
            <a:ext cx="3788494"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Objective</a:t>
            </a:r>
            <a:endParaRPr lang="en-US" sz="800" dirty="0"/>
          </a:p>
        </p:txBody>
      </p:sp>
      <p:sp>
        <p:nvSpPr>
          <p:cNvPr id="13" name="Text 11"/>
          <p:cNvSpPr/>
          <p:nvPr/>
        </p:nvSpPr>
        <p:spPr>
          <a:xfrm>
            <a:off x="588987" y="1967880"/>
            <a:ext cx="3788494" cy="222945"/>
          </a:xfrm>
          <a:prstGeom prst="rect">
            <a:avLst/>
          </a:prstGeom>
          <a:noFill/>
          <a:ln/>
        </p:spPr>
        <p:txBody>
          <a:bodyPr wrap="square" lIns="0" tIns="0" rIns="0" bIns="0" rtlCol="0" anchor="t">
            <a:normAutofit/>
          </a:bodyPr>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Understand practical AI applications in everyday scenarios with real-world examples and ethical grounding</a:t>
            </a:r>
            <a:endParaRPr lang="en-US" sz="650" dirty="0"/>
          </a:p>
        </p:txBody>
      </p:sp>
      <p:sp>
        <p:nvSpPr>
          <p:cNvPr id="14" name="Text 12"/>
          <p:cNvSpPr/>
          <p:nvPr/>
        </p:nvSpPr>
        <p:spPr>
          <a:xfrm>
            <a:off x="4678412" y="1038002"/>
            <a:ext cx="166688" cy="104180"/>
          </a:xfrm>
          <a:prstGeom prst="rect">
            <a:avLst/>
          </a:prstGeom>
          <a:noFill/>
          <a:ln/>
        </p:spPr>
        <p:txBody>
          <a:bodyPr wrap="none" lIns="0" tIns="0" rIns="0" bIns="0" rtlCol="0" anchor="ctr"/>
          <a:lstStyle/>
          <a:p>
            <a:pPr marL="0" indent="0" algn="l">
              <a:lnSpc>
                <a:spcPct val="100000"/>
              </a:lnSpc>
              <a:buNone/>
            </a:pPr>
            <a:r>
              <a:rPr lang="en-US" sz="650" dirty="0">
                <a:solidFill>
                  <a:srgbClr val="3C3939"/>
                </a:solidFill>
                <a:latin typeface="Raleway Light" pitchFamily="34" charset="0"/>
                <a:ea typeface="Raleway Light" pitchFamily="34" charset="-122"/>
                <a:cs typeface="Raleway Light" pitchFamily="34" charset="-120"/>
              </a:rPr>
              <a:t>01</a:t>
            </a:r>
            <a:endParaRPr lang="en-US" sz="650" dirty="0"/>
          </a:p>
        </p:txBody>
      </p:sp>
      <p:sp>
        <p:nvSpPr>
          <p:cNvPr id="15" name="Shape 13"/>
          <p:cNvSpPr/>
          <p:nvPr/>
        </p:nvSpPr>
        <p:spPr>
          <a:xfrm>
            <a:off x="4678412" y="1170161"/>
            <a:ext cx="3974232" cy="9525"/>
          </a:xfrm>
          <a:prstGeom prst="rect">
            <a:avLst/>
          </a:prstGeom>
          <a:solidFill>
            <a:srgbClr val="1B1B27"/>
          </a:solidFill>
          <a:ln/>
        </p:spPr>
        <p:txBody>
          <a:bodyPr/>
          <a:lstStyle/>
          <a:p>
            <a:endParaRPr/>
          </a:p>
        </p:txBody>
      </p:sp>
      <p:sp>
        <p:nvSpPr>
          <p:cNvPr id="16" name="Text 14"/>
          <p:cNvSpPr/>
          <p:nvPr/>
        </p:nvSpPr>
        <p:spPr>
          <a:xfrm>
            <a:off x="4678412" y="1230883"/>
            <a:ext cx="397423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Hour 01</a:t>
            </a:r>
            <a:endParaRPr lang="en-US" sz="800" dirty="0"/>
          </a:p>
        </p:txBody>
      </p:sp>
      <p:sp>
        <p:nvSpPr>
          <p:cNvPr id="17" name="Text 15"/>
          <p:cNvSpPr/>
          <p:nvPr/>
        </p:nvSpPr>
        <p:spPr>
          <a:xfrm>
            <a:off x="4678412" y="1417067"/>
            <a:ext cx="3974232" cy="111472"/>
          </a:xfrm>
          <a:prstGeom prst="rect">
            <a:avLst/>
          </a:prstGeom>
          <a:noFill/>
          <a:ln/>
        </p:spPr>
        <p:txBody>
          <a:bodyPr wrap="none" lIns="0" tIns="0" rIns="0" bIns="0" rtlCol="0" anchor="t"/>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AI for Shopping &amp; Personal Finance</a:t>
            </a:r>
            <a:endParaRPr lang="en-US" sz="650" dirty="0"/>
          </a:p>
        </p:txBody>
      </p:sp>
      <p:sp>
        <p:nvSpPr>
          <p:cNvPr id="18" name="Text 16"/>
          <p:cNvSpPr/>
          <p:nvPr/>
        </p:nvSpPr>
        <p:spPr>
          <a:xfrm>
            <a:off x="4678412" y="1647006"/>
            <a:ext cx="166688" cy="104180"/>
          </a:xfrm>
          <a:prstGeom prst="rect">
            <a:avLst/>
          </a:prstGeom>
          <a:noFill/>
          <a:ln/>
        </p:spPr>
        <p:txBody>
          <a:bodyPr wrap="none" lIns="0" tIns="0" rIns="0" bIns="0" rtlCol="0" anchor="ctr"/>
          <a:lstStyle/>
          <a:p>
            <a:pPr marL="0" indent="0" algn="l">
              <a:lnSpc>
                <a:spcPct val="100000"/>
              </a:lnSpc>
              <a:buNone/>
            </a:pPr>
            <a:r>
              <a:rPr lang="en-US" sz="650" dirty="0">
                <a:solidFill>
                  <a:srgbClr val="3C3939"/>
                </a:solidFill>
                <a:latin typeface="Raleway Light" pitchFamily="34" charset="0"/>
                <a:ea typeface="Raleway Light" pitchFamily="34" charset="-122"/>
                <a:cs typeface="Raleway Light" pitchFamily="34" charset="-120"/>
              </a:rPr>
              <a:t>02</a:t>
            </a:r>
            <a:endParaRPr lang="en-US" sz="650" dirty="0"/>
          </a:p>
        </p:txBody>
      </p:sp>
      <p:sp>
        <p:nvSpPr>
          <p:cNvPr id="19" name="Shape 17"/>
          <p:cNvSpPr/>
          <p:nvPr/>
        </p:nvSpPr>
        <p:spPr>
          <a:xfrm>
            <a:off x="4678412" y="1779166"/>
            <a:ext cx="3974232" cy="9525"/>
          </a:xfrm>
          <a:prstGeom prst="rect">
            <a:avLst/>
          </a:prstGeom>
          <a:solidFill>
            <a:srgbClr val="1B1B27"/>
          </a:solidFill>
          <a:ln/>
        </p:spPr>
        <p:txBody>
          <a:bodyPr/>
          <a:lstStyle/>
          <a:p>
            <a:endParaRPr/>
          </a:p>
        </p:txBody>
      </p:sp>
      <p:sp>
        <p:nvSpPr>
          <p:cNvPr id="20" name="Text 18"/>
          <p:cNvSpPr/>
          <p:nvPr/>
        </p:nvSpPr>
        <p:spPr>
          <a:xfrm>
            <a:off x="4678412" y="1839888"/>
            <a:ext cx="397423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Hour 02</a:t>
            </a:r>
            <a:endParaRPr lang="en-US" sz="800" dirty="0"/>
          </a:p>
        </p:txBody>
      </p:sp>
      <p:sp>
        <p:nvSpPr>
          <p:cNvPr id="21" name="Text 19"/>
          <p:cNvSpPr/>
          <p:nvPr/>
        </p:nvSpPr>
        <p:spPr>
          <a:xfrm>
            <a:off x="4678412" y="2026072"/>
            <a:ext cx="3974232" cy="111472"/>
          </a:xfrm>
          <a:prstGeom prst="rect">
            <a:avLst/>
          </a:prstGeom>
          <a:noFill/>
          <a:ln/>
        </p:spPr>
        <p:txBody>
          <a:bodyPr wrap="none" lIns="0" tIns="0" rIns="0" bIns="0" rtlCol="0" anchor="t"/>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AI Tools and Frameworks</a:t>
            </a:r>
            <a:endParaRPr lang="en-US" sz="650" dirty="0"/>
          </a:p>
        </p:txBody>
      </p:sp>
      <p:sp>
        <p:nvSpPr>
          <p:cNvPr id="22" name="Text 20"/>
          <p:cNvSpPr/>
          <p:nvPr/>
        </p:nvSpPr>
        <p:spPr>
          <a:xfrm>
            <a:off x="4678412" y="2256011"/>
            <a:ext cx="166688" cy="104180"/>
          </a:xfrm>
          <a:prstGeom prst="rect">
            <a:avLst/>
          </a:prstGeom>
          <a:noFill/>
          <a:ln/>
        </p:spPr>
        <p:txBody>
          <a:bodyPr wrap="none" lIns="0" tIns="0" rIns="0" bIns="0" rtlCol="0" anchor="ctr"/>
          <a:lstStyle/>
          <a:p>
            <a:pPr marL="0" indent="0" algn="l">
              <a:lnSpc>
                <a:spcPct val="100000"/>
              </a:lnSpc>
              <a:buNone/>
            </a:pPr>
            <a:r>
              <a:rPr lang="en-US" sz="650" dirty="0">
                <a:solidFill>
                  <a:srgbClr val="3C3939"/>
                </a:solidFill>
                <a:latin typeface="Raleway Light" pitchFamily="34" charset="0"/>
                <a:ea typeface="Raleway Light" pitchFamily="34" charset="-122"/>
                <a:cs typeface="Raleway Light" pitchFamily="34" charset="-120"/>
              </a:rPr>
              <a:t>03</a:t>
            </a:r>
            <a:endParaRPr lang="en-US" sz="650" dirty="0"/>
          </a:p>
        </p:txBody>
      </p:sp>
      <p:sp>
        <p:nvSpPr>
          <p:cNvPr id="23" name="Shape 21"/>
          <p:cNvSpPr/>
          <p:nvPr/>
        </p:nvSpPr>
        <p:spPr>
          <a:xfrm>
            <a:off x="4678412" y="2388171"/>
            <a:ext cx="3974232" cy="9525"/>
          </a:xfrm>
          <a:prstGeom prst="rect">
            <a:avLst/>
          </a:prstGeom>
          <a:solidFill>
            <a:srgbClr val="1B1B27"/>
          </a:solidFill>
          <a:ln/>
        </p:spPr>
        <p:txBody>
          <a:bodyPr/>
          <a:lstStyle/>
          <a:p>
            <a:endParaRPr/>
          </a:p>
        </p:txBody>
      </p:sp>
      <p:sp>
        <p:nvSpPr>
          <p:cNvPr id="24" name="Text 22"/>
          <p:cNvSpPr/>
          <p:nvPr/>
        </p:nvSpPr>
        <p:spPr>
          <a:xfrm>
            <a:off x="4678412" y="2448892"/>
            <a:ext cx="397423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Hour 03</a:t>
            </a:r>
            <a:endParaRPr lang="en-US" sz="800" dirty="0"/>
          </a:p>
        </p:txBody>
      </p:sp>
      <p:sp>
        <p:nvSpPr>
          <p:cNvPr id="25" name="Text 23"/>
          <p:cNvSpPr/>
          <p:nvPr/>
        </p:nvSpPr>
        <p:spPr>
          <a:xfrm>
            <a:off x="4678412" y="2635076"/>
            <a:ext cx="3974232" cy="111472"/>
          </a:xfrm>
          <a:prstGeom prst="rect">
            <a:avLst/>
          </a:prstGeom>
          <a:noFill/>
          <a:ln/>
        </p:spPr>
        <p:txBody>
          <a:bodyPr wrap="none" lIns="0" tIns="0" rIns="0" bIns="0" rtlCol="0" anchor="t"/>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AI in Healthcare and Robotics</a:t>
            </a:r>
            <a:endParaRPr lang="en-US" sz="650" dirty="0"/>
          </a:p>
        </p:txBody>
      </p:sp>
      <p:sp>
        <p:nvSpPr>
          <p:cNvPr id="26" name="Text 24"/>
          <p:cNvSpPr/>
          <p:nvPr/>
        </p:nvSpPr>
        <p:spPr>
          <a:xfrm>
            <a:off x="4678412" y="2865016"/>
            <a:ext cx="166688" cy="104180"/>
          </a:xfrm>
          <a:prstGeom prst="rect">
            <a:avLst/>
          </a:prstGeom>
          <a:noFill/>
          <a:ln/>
        </p:spPr>
        <p:txBody>
          <a:bodyPr wrap="none" lIns="0" tIns="0" rIns="0" bIns="0" rtlCol="0" anchor="ctr"/>
          <a:lstStyle/>
          <a:p>
            <a:pPr marL="0" indent="0" algn="l">
              <a:lnSpc>
                <a:spcPct val="100000"/>
              </a:lnSpc>
              <a:buNone/>
            </a:pPr>
            <a:r>
              <a:rPr lang="en-US" sz="650" dirty="0">
                <a:solidFill>
                  <a:srgbClr val="3C3939"/>
                </a:solidFill>
                <a:latin typeface="Raleway Light" pitchFamily="34" charset="0"/>
                <a:ea typeface="Raleway Light" pitchFamily="34" charset="-122"/>
                <a:cs typeface="Raleway Light" pitchFamily="34" charset="-120"/>
              </a:rPr>
              <a:t>04</a:t>
            </a:r>
            <a:endParaRPr lang="en-US" sz="650" dirty="0"/>
          </a:p>
        </p:txBody>
      </p:sp>
      <p:sp>
        <p:nvSpPr>
          <p:cNvPr id="27" name="Shape 25"/>
          <p:cNvSpPr/>
          <p:nvPr/>
        </p:nvSpPr>
        <p:spPr>
          <a:xfrm>
            <a:off x="4678412" y="2997175"/>
            <a:ext cx="3974232" cy="9525"/>
          </a:xfrm>
          <a:prstGeom prst="rect">
            <a:avLst/>
          </a:prstGeom>
          <a:solidFill>
            <a:srgbClr val="1B1B27"/>
          </a:solidFill>
          <a:ln/>
        </p:spPr>
        <p:txBody>
          <a:bodyPr/>
          <a:lstStyle/>
          <a:p>
            <a:endParaRPr/>
          </a:p>
        </p:txBody>
      </p:sp>
      <p:sp>
        <p:nvSpPr>
          <p:cNvPr id="28" name="Text 26"/>
          <p:cNvSpPr/>
          <p:nvPr/>
        </p:nvSpPr>
        <p:spPr>
          <a:xfrm>
            <a:off x="4678412" y="3057897"/>
            <a:ext cx="397423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Hour 04</a:t>
            </a:r>
            <a:endParaRPr lang="en-US" sz="800" dirty="0"/>
          </a:p>
        </p:txBody>
      </p:sp>
      <p:sp>
        <p:nvSpPr>
          <p:cNvPr id="29" name="Text 27"/>
          <p:cNvSpPr/>
          <p:nvPr/>
        </p:nvSpPr>
        <p:spPr>
          <a:xfrm>
            <a:off x="4678412" y="3244081"/>
            <a:ext cx="3974232" cy="111472"/>
          </a:xfrm>
          <a:prstGeom prst="rect">
            <a:avLst/>
          </a:prstGeom>
          <a:noFill/>
          <a:ln/>
        </p:spPr>
        <p:txBody>
          <a:bodyPr wrap="none" lIns="0" tIns="0" rIns="0" bIns="0" rtlCol="0" anchor="t"/>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Understanding Bias in AI</a:t>
            </a:r>
            <a:endParaRPr lang="en-US" sz="650" dirty="0"/>
          </a:p>
        </p:txBody>
      </p:sp>
      <p:sp>
        <p:nvSpPr>
          <p:cNvPr id="30" name="Text 28"/>
          <p:cNvSpPr/>
          <p:nvPr/>
        </p:nvSpPr>
        <p:spPr>
          <a:xfrm>
            <a:off x="4678412" y="3474021"/>
            <a:ext cx="166688" cy="104180"/>
          </a:xfrm>
          <a:prstGeom prst="rect">
            <a:avLst/>
          </a:prstGeom>
          <a:noFill/>
          <a:ln/>
        </p:spPr>
        <p:txBody>
          <a:bodyPr wrap="none" lIns="0" tIns="0" rIns="0" bIns="0" rtlCol="0" anchor="ctr"/>
          <a:lstStyle/>
          <a:p>
            <a:pPr marL="0" indent="0" algn="l">
              <a:lnSpc>
                <a:spcPct val="100000"/>
              </a:lnSpc>
              <a:buNone/>
            </a:pPr>
            <a:r>
              <a:rPr lang="en-US" sz="650" dirty="0">
                <a:solidFill>
                  <a:srgbClr val="3C3939"/>
                </a:solidFill>
                <a:latin typeface="Raleway Light" pitchFamily="34" charset="0"/>
                <a:ea typeface="Raleway Light" pitchFamily="34" charset="-122"/>
                <a:cs typeface="Raleway Light" pitchFamily="34" charset="-120"/>
              </a:rPr>
              <a:t>05</a:t>
            </a:r>
            <a:endParaRPr lang="en-US" sz="650" dirty="0"/>
          </a:p>
        </p:txBody>
      </p:sp>
      <p:sp>
        <p:nvSpPr>
          <p:cNvPr id="31" name="Shape 29"/>
          <p:cNvSpPr/>
          <p:nvPr/>
        </p:nvSpPr>
        <p:spPr>
          <a:xfrm>
            <a:off x="4678412" y="3606180"/>
            <a:ext cx="3974232" cy="9525"/>
          </a:xfrm>
          <a:prstGeom prst="rect">
            <a:avLst/>
          </a:prstGeom>
          <a:solidFill>
            <a:srgbClr val="1B1B27"/>
          </a:solidFill>
          <a:ln/>
        </p:spPr>
        <p:txBody>
          <a:bodyPr/>
          <a:lstStyle/>
          <a:p>
            <a:endParaRPr/>
          </a:p>
        </p:txBody>
      </p:sp>
      <p:sp>
        <p:nvSpPr>
          <p:cNvPr id="32" name="Text 30"/>
          <p:cNvSpPr/>
          <p:nvPr/>
        </p:nvSpPr>
        <p:spPr>
          <a:xfrm>
            <a:off x="4678412" y="3666902"/>
            <a:ext cx="397423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Hour 05</a:t>
            </a:r>
            <a:endParaRPr lang="en-US" sz="800" dirty="0"/>
          </a:p>
        </p:txBody>
      </p:sp>
      <p:sp>
        <p:nvSpPr>
          <p:cNvPr id="33" name="Text 31"/>
          <p:cNvSpPr/>
          <p:nvPr/>
        </p:nvSpPr>
        <p:spPr>
          <a:xfrm>
            <a:off x="4678412" y="3853086"/>
            <a:ext cx="3974232" cy="111472"/>
          </a:xfrm>
          <a:prstGeom prst="rect">
            <a:avLst/>
          </a:prstGeom>
          <a:noFill/>
          <a:ln/>
        </p:spPr>
        <p:txBody>
          <a:bodyPr wrap="none" lIns="0" tIns="0" rIns="0" bIns="0" rtlCol="0" anchor="t"/>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Robotics and AI Integration</a:t>
            </a:r>
            <a:endParaRPr lang="en-US" sz="650" dirty="0"/>
          </a:p>
        </p:txBody>
      </p:sp>
      <p:sp>
        <p:nvSpPr>
          <p:cNvPr id="34" name="Text 32"/>
          <p:cNvSpPr/>
          <p:nvPr/>
        </p:nvSpPr>
        <p:spPr>
          <a:xfrm>
            <a:off x="4678412" y="4083025"/>
            <a:ext cx="166688" cy="104180"/>
          </a:xfrm>
          <a:prstGeom prst="rect">
            <a:avLst/>
          </a:prstGeom>
          <a:noFill/>
          <a:ln/>
        </p:spPr>
        <p:txBody>
          <a:bodyPr wrap="none" lIns="0" tIns="0" rIns="0" bIns="0" rtlCol="0" anchor="ctr"/>
          <a:lstStyle/>
          <a:p>
            <a:pPr marL="0" indent="0" algn="l">
              <a:lnSpc>
                <a:spcPct val="100000"/>
              </a:lnSpc>
              <a:buNone/>
            </a:pPr>
            <a:r>
              <a:rPr lang="en-US" sz="650" dirty="0">
                <a:solidFill>
                  <a:srgbClr val="3C3939"/>
                </a:solidFill>
                <a:latin typeface="Raleway Light" pitchFamily="34" charset="0"/>
                <a:ea typeface="Raleway Light" pitchFamily="34" charset="-122"/>
                <a:cs typeface="Raleway Light" pitchFamily="34" charset="-120"/>
              </a:rPr>
              <a:t>06</a:t>
            </a:r>
            <a:endParaRPr lang="en-US" sz="650" dirty="0"/>
          </a:p>
        </p:txBody>
      </p:sp>
      <p:sp>
        <p:nvSpPr>
          <p:cNvPr id="35" name="Shape 33"/>
          <p:cNvSpPr/>
          <p:nvPr/>
        </p:nvSpPr>
        <p:spPr>
          <a:xfrm>
            <a:off x="4678412" y="4215185"/>
            <a:ext cx="3974232" cy="9525"/>
          </a:xfrm>
          <a:prstGeom prst="rect">
            <a:avLst/>
          </a:prstGeom>
          <a:solidFill>
            <a:srgbClr val="1B1B27"/>
          </a:solidFill>
          <a:ln/>
        </p:spPr>
        <p:txBody>
          <a:bodyPr/>
          <a:lstStyle/>
          <a:p>
            <a:endParaRPr/>
          </a:p>
        </p:txBody>
      </p:sp>
      <p:sp>
        <p:nvSpPr>
          <p:cNvPr id="36" name="Text 34"/>
          <p:cNvSpPr/>
          <p:nvPr/>
        </p:nvSpPr>
        <p:spPr>
          <a:xfrm>
            <a:off x="4678412" y="4275906"/>
            <a:ext cx="3974232" cy="130225"/>
          </a:xfrm>
          <a:prstGeom prst="rect">
            <a:avLst/>
          </a:prstGeom>
          <a:noFill/>
          <a:ln/>
        </p:spPr>
        <p:txBody>
          <a:bodyPr wrap="none" lIns="0" tIns="0" rIns="0" bIns="0" rtlCol="0" anchor="t"/>
          <a:lstStyle/>
          <a:p>
            <a:pPr marL="0" indent="0" algn="l">
              <a:lnSpc>
                <a:spcPct val="104000"/>
              </a:lnSpc>
              <a:buNone/>
            </a:pPr>
            <a:r>
              <a:rPr lang="en-US" sz="800" dirty="0">
                <a:solidFill>
                  <a:srgbClr val="3C3939"/>
                </a:solidFill>
                <a:latin typeface="Raleway" pitchFamily="34" charset="0"/>
                <a:ea typeface="Raleway" pitchFamily="34" charset="-122"/>
                <a:cs typeface="Raleway" pitchFamily="34" charset="-120"/>
              </a:rPr>
              <a:t>Hour 06</a:t>
            </a:r>
            <a:endParaRPr lang="en-US" sz="800" dirty="0"/>
          </a:p>
        </p:txBody>
      </p:sp>
      <p:sp>
        <p:nvSpPr>
          <p:cNvPr id="37" name="Text 35"/>
          <p:cNvSpPr/>
          <p:nvPr/>
        </p:nvSpPr>
        <p:spPr>
          <a:xfrm>
            <a:off x="4678412" y="4462090"/>
            <a:ext cx="3974232" cy="111472"/>
          </a:xfrm>
          <a:prstGeom prst="rect">
            <a:avLst/>
          </a:prstGeom>
          <a:noFill/>
          <a:ln/>
        </p:spPr>
        <p:txBody>
          <a:bodyPr wrap="none" lIns="0" tIns="0" rIns="0" bIns="0" rtlCol="0" anchor="t"/>
          <a:lstStyle/>
          <a:p>
            <a:pPr marL="0" indent="0" algn="l">
              <a:lnSpc>
                <a:spcPct val="111000"/>
              </a:lnSpc>
              <a:buNone/>
            </a:pPr>
            <a:r>
              <a:rPr lang="en-US" sz="650" dirty="0">
                <a:solidFill>
                  <a:srgbClr val="3C3939"/>
                </a:solidFill>
                <a:latin typeface="Roboto" pitchFamily="34" charset="0"/>
                <a:ea typeface="Roboto" pitchFamily="34" charset="-122"/>
                <a:cs typeface="Roboto" pitchFamily="34" charset="-120"/>
              </a:rPr>
              <a:t>Comprehensive Review &amp; Practical Applications</a:t>
            </a:r>
            <a:endParaRPr lang="en-US" sz="650" dirty="0"/>
          </a:p>
        </p:txBody>
      </p:sp>
      <p:sp>
        <p:nvSpPr>
          <p:cNvPr id="38" name="Text 36"/>
          <p:cNvSpPr/>
          <p:nvPr/>
        </p:nvSpPr>
        <p:spPr>
          <a:xfrm>
            <a:off x="3850928" y="4880521"/>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39" name="TextBox 38">
            <a:extLst>
              <a:ext uri="{FF2B5EF4-FFF2-40B4-BE49-F238E27FC236}">
                <a16:creationId xmlns:a16="http://schemas.microsoft.com/office/drawing/2014/main" id="{50A6A4BC-9372-37E9-2DA4-B2F47AB213AE}"/>
              </a:ext>
            </a:extLst>
          </p:cNvPr>
          <p:cNvSpPr txBox="1"/>
          <p:nvPr/>
        </p:nvSpPr>
        <p:spPr>
          <a:xfrm>
            <a:off x="8071945" y="4779615"/>
            <a:ext cx="1072055"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496119" y="341114"/>
            <a:ext cx="617265" cy="94283"/>
          </a:xfrm>
          <a:prstGeom prst="roundRect">
            <a:avLst>
              <a:gd name="adj" fmla="val 22103"/>
            </a:avLst>
          </a:prstGeom>
          <a:solidFill>
            <a:srgbClr val="E1E1EA"/>
          </a:solidFill>
          <a:ln/>
        </p:spPr>
        <p:txBody>
          <a:bodyPr/>
          <a:lstStyle/>
          <a:p>
            <a:endParaRPr/>
          </a:p>
        </p:txBody>
      </p:sp>
      <p:sp>
        <p:nvSpPr>
          <p:cNvPr id="3" name="Text 1"/>
          <p:cNvSpPr/>
          <p:nvPr/>
        </p:nvSpPr>
        <p:spPr>
          <a:xfrm>
            <a:off x="533326" y="359718"/>
            <a:ext cx="1000051" cy="57076"/>
          </a:xfrm>
          <a:prstGeom prst="rect">
            <a:avLst/>
          </a:prstGeom>
          <a:noFill/>
          <a:ln/>
        </p:spPr>
        <p:txBody>
          <a:bodyPr wrap="none" lIns="0" tIns="0" rIns="0" bIns="0" rtlCol="0" anchor="t"/>
          <a:lstStyle/>
          <a:p>
            <a:pPr marL="0" indent="0" algn="l">
              <a:lnSpc>
                <a:spcPct val="96000"/>
              </a:lnSpc>
              <a:buNone/>
            </a:pPr>
            <a:r>
              <a:rPr lang="en-US" sz="350" dirty="0">
                <a:solidFill>
                  <a:srgbClr val="3C3939"/>
                </a:solidFill>
                <a:latin typeface="Roboto" pitchFamily="34" charset="0"/>
                <a:ea typeface="Roboto" pitchFamily="34" charset="-122"/>
                <a:cs typeface="Roboto" pitchFamily="34" charset="-120"/>
              </a:rPr>
              <a:t>HOUR 01 — 30 MINUTES</a:t>
            </a:r>
            <a:endParaRPr lang="en-US" sz="350" dirty="0"/>
          </a:p>
        </p:txBody>
      </p:sp>
      <p:sp>
        <p:nvSpPr>
          <p:cNvPr id="4" name="Text 2"/>
          <p:cNvSpPr/>
          <p:nvPr/>
        </p:nvSpPr>
        <p:spPr>
          <a:xfrm>
            <a:off x="496119" y="447749"/>
            <a:ext cx="8151763" cy="193849"/>
          </a:xfrm>
          <a:prstGeom prst="rect">
            <a:avLst/>
          </a:prstGeom>
          <a:noFill/>
          <a:ln/>
        </p:spPr>
        <p:txBody>
          <a:bodyPr wrap="none" lIns="0" tIns="0" rIns="0" bIns="0" rtlCol="0" anchor="t"/>
          <a:lstStyle/>
          <a:p>
            <a:pPr marL="0" indent="0" algn="l">
              <a:lnSpc>
                <a:spcPct val="104000"/>
              </a:lnSpc>
              <a:buNone/>
            </a:pPr>
            <a:r>
              <a:rPr lang="en-US" sz="1200" dirty="0">
                <a:solidFill>
                  <a:srgbClr val="1B1B27"/>
                </a:solidFill>
                <a:latin typeface="Raleway" pitchFamily="34" charset="0"/>
                <a:ea typeface="Raleway" pitchFamily="34" charset="-122"/>
                <a:cs typeface="Raleway" pitchFamily="34" charset="-120"/>
              </a:rPr>
              <a:t>AI for Shopping &amp; Personal Finance</a:t>
            </a:r>
            <a:endParaRPr lang="en-US" sz="1200" dirty="0"/>
          </a:p>
        </p:txBody>
      </p:sp>
      <p:sp>
        <p:nvSpPr>
          <p:cNvPr id="5" name="Text 3"/>
          <p:cNvSpPr/>
          <p:nvPr/>
        </p:nvSpPr>
        <p:spPr>
          <a:xfrm>
            <a:off x="496119" y="688107"/>
            <a:ext cx="8151763" cy="148679"/>
          </a:xfrm>
          <a:prstGeom prst="rect">
            <a:avLst/>
          </a:prstGeom>
          <a:noFill/>
          <a:ln/>
        </p:spPr>
        <p:txBody>
          <a:bodyPr wrap="square" lIns="0" tIns="0" rIns="0" bIns="0" rtlCol="0" anchor="t">
            <a:normAutofit/>
          </a:bodyPr>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Definition:</a:t>
            </a:r>
            <a:r>
              <a:rPr lang="en-US" sz="450" dirty="0">
                <a:solidFill>
                  <a:srgbClr val="3C3939"/>
                </a:solidFill>
                <a:latin typeface="Roboto" pitchFamily="34" charset="0"/>
                <a:ea typeface="Roboto" pitchFamily="34" charset="-122"/>
                <a:cs typeface="Roboto" pitchFamily="34" charset="-120"/>
              </a:rPr>
              <a:t> AI shopping refers to using artificial intelligence technologies to enhance the shopping experience, automate purchasing decisions, and optimize personal financial management. It transforms your smartphone into a digital personal assistant that handles research, price tracking, and checkout processes.</a:t>
            </a:r>
            <a:endParaRPr lang="en-US" sz="450" dirty="0"/>
          </a:p>
        </p:txBody>
      </p:sp>
      <p:sp>
        <p:nvSpPr>
          <p:cNvPr id="6" name="Shape 4"/>
          <p:cNvSpPr/>
          <p:nvPr/>
        </p:nvSpPr>
        <p:spPr>
          <a:xfrm>
            <a:off x="496119" y="887090"/>
            <a:ext cx="8151763" cy="9525"/>
          </a:xfrm>
          <a:prstGeom prst="roundRect">
            <a:avLst>
              <a:gd name="adj" fmla="val 50000"/>
            </a:avLst>
          </a:prstGeom>
          <a:solidFill>
            <a:srgbClr val="3C3939">
              <a:alpha val="50000"/>
            </a:srgbClr>
          </a:solidFill>
          <a:ln/>
        </p:spPr>
        <p:txBody>
          <a:bodyPr/>
          <a:lstStyle/>
          <a:p>
            <a:endParaRPr/>
          </a:p>
        </p:txBody>
      </p:sp>
      <p:sp>
        <p:nvSpPr>
          <p:cNvPr id="7" name="Text 5"/>
          <p:cNvSpPr/>
          <p:nvPr/>
        </p:nvSpPr>
        <p:spPr>
          <a:xfrm>
            <a:off x="496119" y="958602"/>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Key Applications in Shopping</a:t>
            </a:r>
            <a:endParaRPr lang="en-US" sz="950" dirty="0"/>
          </a:p>
        </p:txBody>
      </p:sp>
      <p:pic>
        <p:nvPicPr>
          <p:cNvPr id="8"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1160115"/>
            <a:ext cx="155004" cy="155004"/>
          </a:xfrm>
          <a:prstGeom prst="rect">
            <a:avLst/>
          </a:prstGeom>
        </p:spPr>
      </p:pic>
      <p:sp>
        <p:nvSpPr>
          <p:cNvPr id="9" name="Text 6"/>
          <p:cNvSpPr/>
          <p:nvPr/>
        </p:nvSpPr>
        <p:spPr>
          <a:xfrm>
            <a:off x="496119" y="1353815"/>
            <a:ext cx="405653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Personalized Recommendations</a:t>
            </a:r>
            <a:endParaRPr lang="en-US" sz="600" dirty="0"/>
          </a:p>
        </p:txBody>
      </p:sp>
      <p:sp>
        <p:nvSpPr>
          <p:cNvPr id="10" name="Text 7"/>
          <p:cNvSpPr/>
          <p:nvPr/>
        </p:nvSpPr>
        <p:spPr>
          <a:xfrm>
            <a:off x="496119" y="1469306"/>
            <a:ext cx="4056534"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analyzes your browsing history, purchase patterns, and preferences to suggest products you're likely to buy. Amazon's recommendation engine suggests items based on items you've viewed and purchased before, </a:t>
            </a:r>
            <a:r>
              <a:rPr lang="en-US" sz="450" b="1" dirty="0">
                <a:solidFill>
                  <a:srgbClr val="3C3939"/>
                </a:solidFill>
                <a:latin typeface="Roboto Bold" pitchFamily="34" charset="0"/>
                <a:ea typeface="Roboto Bold" pitchFamily="34" charset="-122"/>
                <a:cs typeface="Roboto Bold" pitchFamily="34" charset="-120"/>
              </a:rPr>
              <a:t>increasing sales by up to 35%.</a:t>
            </a:r>
            <a:endParaRPr lang="en-US" sz="450" dirty="0"/>
          </a:p>
        </p:txBody>
      </p:sp>
      <p:pic>
        <p:nvPicPr>
          <p:cNvPr id="11"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591348" y="1160115"/>
            <a:ext cx="155004" cy="155004"/>
          </a:xfrm>
          <a:prstGeom prst="rect">
            <a:avLst/>
          </a:prstGeom>
        </p:spPr>
      </p:pic>
      <p:sp>
        <p:nvSpPr>
          <p:cNvPr id="12" name="Text 8"/>
          <p:cNvSpPr/>
          <p:nvPr/>
        </p:nvSpPr>
        <p:spPr>
          <a:xfrm>
            <a:off x="4591348" y="1353815"/>
            <a:ext cx="405653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Price Tracking &amp; Comparison</a:t>
            </a:r>
            <a:endParaRPr lang="en-US" sz="600" dirty="0"/>
          </a:p>
        </p:txBody>
      </p:sp>
      <p:sp>
        <p:nvSpPr>
          <p:cNvPr id="13" name="Text 9"/>
          <p:cNvSpPr/>
          <p:nvPr/>
        </p:nvSpPr>
        <p:spPr>
          <a:xfrm>
            <a:off x="4591348" y="1469306"/>
            <a:ext cx="4056534"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tools monitor price fluctuations across multiple retailers in real-time. The system alerts you when the price drops below your target price. This can </a:t>
            </a:r>
            <a:r>
              <a:rPr lang="en-US" sz="450" b="1" dirty="0">
                <a:solidFill>
                  <a:srgbClr val="3C3939"/>
                </a:solidFill>
                <a:latin typeface="Roboto Bold" pitchFamily="34" charset="0"/>
                <a:ea typeface="Roboto Bold" pitchFamily="34" charset="-122"/>
                <a:cs typeface="Roboto Bold" pitchFamily="34" charset="-120"/>
              </a:rPr>
              <a:t>save consumers 15–30%</a:t>
            </a:r>
            <a:r>
              <a:rPr lang="en-US" sz="450" dirty="0">
                <a:solidFill>
                  <a:srgbClr val="3C3939"/>
                </a:solidFill>
                <a:latin typeface="Roboto" pitchFamily="34" charset="0"/>
                <a:ea typeface="Roboto" pitchFamily="34" charset="-122"/>
                <a:cs typeface="Roboto" pitchFamily="34" charset="-120"/>
              </a:rPr>
              <a:t> on purchases.</a:t>
            </a:r>
            <a:endParaRPr lang="en-US" sz="450" dirty="0"/>
          </a:p>
        </p:txBody>
      </p:sp>
      <p:pic>
        <p:nvPicPr>
          <p:cNvPr id="14"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6119" y="1679972"/>
            <a:ext cx="155004" cy="155004"/>
          </a:xfrm>
          <a:prstGeom prst="rect">
            <a:avLst/>
          </a:prstGeom>
        </p:spPr>
      </p:pic>
      <p:sp>
        <p:nvSpPr>
          <p:cNvPr id="15" name="Text 10"/>
          <p:cNvSpPr/>
          <p:nvPr/>
        </p:nvSpPr>
        <p:spPr>
          <a:xfrm>
            <a:off x="496119" y="1873672"/>
            <a:ext cx="405653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Agentic Commerce</a:t>
            </a:r>
            <a:endParaRPr lang="en-US" sz="600" dirty="0"/>
          </a:p>
        </p:txBody>
      </p:sp>
      <p:sp>
        <p:nvSpPr>
          <p:cNvPr id="16" name="Text 11"/>
          <p:cNvSpPr/>
          <p:nvPr/>
        </p:nvSpPr>
        <p:spPr>
          <a:xfrm>
            <a:off x="496119" y="1989162"/>
            <a:ext cx="4056534"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Advanced AI agents can autonomously navigate retail websites, find the best prices, compare specifications, and even complete checkout on your behalf with your permission. This is the next frontier in AI shopping.</a:t>
            </a:r>
            <a:endParaRPr lang="en-US" sz="450" dirty="0"/>
          </a:p>
        </p:txBody>
      </p:sp>
      <p:pic>
        <p:nvPicPr>
          <p:cNvPr id="17"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591348" y="1679972"/>
            <a:ext cx="155004" cy="155004"/>
          </a:xfrm>
          <a:prstGeom prst="rect">
            <a:avLst/>
          </a:prstGeom>
        </p:spPr>
      </p:pic>
      <p:sp>
        <p:nvSpPr>
          <p:cNvPr id="18" name="Text 12"/>
          <p:cNvSpPr/>
          <p:nvPr/>
        </p:nvSpPr>
        <p:spPr>
          <a:xfrm>
            <a:off x="4591348" y="1873672"/>
            <a:ext cx="405653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Visual Search</a:t>
            </a:r>
            <a:endParaRPr lang="en-US" sz="600" dirty="0"/>
          </a:p>
        </p:txBody>
      </p:sp>
      <p:sp>
        <p:nvSpPr>
          <p:cNvPr id="19" name="Text 13"/>
          <p:cNvSpPr/>
          <p:nvPr/>
        </p:nvSpPr>
        <p:spPr>
          <a:xfrm>
            <a:off x="4591348" y="1989162"/>
            <a:ext cx="4056534"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Upload a photo of an item you like, and AI finds similar products available for purchase. Particularly useful for fashion and home décor shopping.</a:t>
            </a:r>
            <a:endParaRPr lang="en-US" sz="450" dirty="0"/>
          </a:p>
        </p:txBody>
      </p:sp>
      <p:sp>
        <p:nvSpPr>
          <p:cNvPr id="20" name="Shape 14"/>
          <p:cNvSpPr/>
          <p:nvPr/>
        </p:nvSpPr>
        <p:spPr>
          <a:xfrm>
            <a:off x="496119" y="2188146"/>
            <a:ext cx="8151763" cy="9525"/>
          </a:xfrm>
          <a:prstGeom prst="roundRect">
            <a:avLst>
              <a:gd name="adj" fmla="val 50000"/>
            </a:avLst>
          </a:prstGeom>
          <a:solidFill>
            <a:srgbClr val="3C3939">
              <a:alpha val="50000"/>
            </a:srgbClr>
          </a:solidFill>
          <a:ln/>
        </p:spPr>
        <p:txBody>
          <a:bodyPr/>
          <a:lstStyle/>
          <a:p>
            <a:endParaRPr/>
          </a:p>
        </p:txBody>
      </p:sp>
      <p:sp>
        <p:nvSpPr>
          <p:cNvPr id="21" name="Text 15"/>
          <p:cNvSpPr/>
          <p:nvPr/>
        </p:nvSpPr>
        <p:spPr>
          <a:xfrm>
            <a:off x="496119" y="2259657"/>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AI in Personal Finance</a:t>
            </a:r>
            <a:endParaRPr lang="en-US" sz="950" dirty="0"/>
          </a:p>
        </p:txBody>
      </p:sp>
      <p:sp>
        <p:nvSpPr>
          <p:cNvPr id="22" name="Text 16"/>
          <p:cNvSpPr/>
          <p:nvPr/>
        </p:nvSpPr>
        <p:spPr>
          <a:xfrm>
            <a:off x="496119" y="2461171"/>
            <a:ext cx="8608963"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According to </a:t>
            </a:r>
            <a:r>
              <a:rPr lang="en-US" sz="450" b="1" dirty="0">
                <a:solidFill>
                  <a:srgbClr val="3C3939"/>
                </a:solidFill>
                <a:latin typeface="Roboto Bold" pitchFamily="34" charset="0"/>
                <a:ea typeface="Roboto Bold" pitchFamily="34" charset="-122"/>
                <a:cs typeface="Roboto Bold" pitchFamily="34" charset="-120"/>
              </a:rPr>
              <a:t>Experian's 2024 report</a:t>
            </a:r>
            <a:r>
              <a:rPr lang="en-US" sz="450" dirty="0">
                <a:solidFill>
                  <a:srgbClr val="3C3939"/>
                </a:solidFill>
                <a:latin typeface="Roboto" pitchFamily="34" charset="0"/>
                <a:ea typeface="Roboto" pitchFamily="34" charset="-122"/>
                <a:cs typeface="Roboto" pitchFamily="34" charset="-120"/>
              </a:rPr>
              <a:t>, 67% of Gen Z and 62% of millennials use AI for personal finance tasks, with </a:t>
            </a:r>
            <a:r>
              <a:rPr lang="en-US" sz="450" b="1" dirty="0">
                <a:solidFill>
                  <a:srgbClr val="3C3939"/>
                </a:solidFill>
                <a:latin typeface="Roboto Bold" pitchFamily="34" charset="0"/>
                <a:ea typeface="Roboto Bold" pitchFamily="34" charset="-122"/>
                <a:cs typeface="Roboto Bold" pitchFamily="34" charset="-120"/>
              </a:rPr>
              <a:t>98% reporting positive experiences.</a:t>
            </a:r>
            <a:endParaRPr lang="en-US" sz="450" dirty="0"/>
          </a:p>
        </p:txBody>
      </p:sp>
      <p:pic>
        <p:nvPicPr>
          <p:cNvPr id="23"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6119" y="2570336"/>
            <a:ext cx="4060403" cy="481533"/>
          </a:xfrm>
          <a:prstGeom prst="rect">
            <a:avLst/>
          </a:prstGeom>
        </p:spPr>
      </p:pic>
      <p:sp>
        <p:nvSpPr>
          <p:cNvPr id="24" name="Text 17"/>
          <p:cNvSpPr/>
          <p:nvPr/>
        </p:nvSpPr>
        <p:spPr>
          <a:xfrm>
            <a:off x="605730" y="2641848"/>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Budgeting &amp; Savings</a:t>
            </a:r>
            <a:endParaRPr lang="en-US" sz="600" dirty="0"/>
          </a:p>
        </p:txBody>
      </p:sp>
      <p:sp>
        <p:nvSpPr>
          <p:cNvPr id="25" name="Text 18"/>
          <p:cNvSpPr/>
          <p:nvPr/>
        </p:nvSpPr>
        <p:spPr>
          <a:xfrm>
            <a:off x="605730" y="2757339"/>
            <a:ext cx="3879279" cy="22301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chatbots like ChatGPT help create personalized budgets by analyzing your spending patterns. They identify areas where you overspend and suggest realistic savings targets. Example: An AI system might notice you spend </a:t>
            </a:r>
            <a:r>
              <a:rPr lang="en-US" sz="450" b="1" dirty="0">
                <a:solidFill>
                  <a:srgbClr val="3C3939"/>
                </a:solidFill>
                <a:latin typeface="Roboto Bold" pitchFamily="34" charset="0"/>
                <a:ea typeface="Roboto Bold" pitchFamily="34" charset="-122"/>
                <a:cs typeface="Roboto Bold" pitchFamily="34" charset="-120"/>
              </a:rPr>
              <a:t>$200/month on subscriptions</a:t>
            </a:r>
            <a:r>
              <a:rPr lang="en-US" sz="450" dirty="0">
                <a:solidFill>
                  <a:srgbClr val="3C3939"/>
                </a:solidFill>
                <a:latin typeface="Roboto" pitchFamily="34" charset="0"/>
                <a:ea typeface="Roboto" pitchFamily="34" charset="-122"/>
                <a:cs typeface="Roboto" pitchFamily="34" charset="-120"/>
              </a:rPr>
              <a:t> and recommend canceling unused services.</a:t>
            </a:r>
            <a:endParaRPr lang="en-US" sz="450" dirty="0"/>
          </a:p>
        </p:txBody>
      </p:sp>
      <p:pic>
        <p:nvPicPr>
          <p:cNvPr id="26"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587478" y="2570336"/>
            <a:ext cx="4060403" cy="481533"/>
          </a:xfrm>
          <a:prstGeom prst="rect">
            <a:avLst/>
          </a:prstGeom>
        </p:spPr>
      </p:pic>
      <p:sp>
        <p:nvSpPr>
          <p:cNvPr id="27" name="Text 19"/>
          <p:cNvSpPr/>
          <p:nvPr/>
        </p:nvSpPr>
        <p:spPr>
          <a:xfrm>
            <a:off x="4697090" y="2641848"/>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Investment Planning</a:t>
            </a:r>
            <a:endParaRPr lang="en-US" sz="600" dirty="0"/>
          </a:p>
        </p:txBody>
      </p:sp>
      <p:sp>
        <p:nvSpPr>
          <p:cNvPr id="28" name="Text 20"/>
          <p:cNvSpPr/>
          <p:nvPr/>
        </p:nvSpPr>
        <p:spPr>
          <a:xfrm>
            <a:off x="4697090" y="2757339"/>
            <a:ext cx="38792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tools analyze market trends and your risk tolerance to suggest investment strategies. </a:t>
            </a:r>
            <a:r>
              <a:rPr lang="en-US" sz="450" b="1" dirty="0">
                <a:solidFill>
                  <a:srgbClr val="3C3939"/>
                </a:solidFill>
                <a:latin typeface="Roboto Bold" pitchFamily="34" charset="0"/>
                <a:ea typeface="Roboto Bold" pitchFamily="34" charset="-122"/>
                <a:cs typeface="Roboto Bold" pitchFamily="34" charset="-120"/>
              </a:rPr>
              <a:t>48% of users</a:t>
            </a:r>
            <a:r>
              <a:rPr lang="en-US" sz="450" dirty="0">
                <a:solidFill>
                  <a:srgbClr val="3C3939"/>
                </a:solidFill>
                <a:latin typeface="Roboto" pitchFamily="34" charset="0"/>
                <a:ea typeface="Roboto" pitchFamily="34" charset="-122"/>
                <a:cs typeface="Roboto" pitchFamily="34" charset="-120"/>
              </a:rPr>
              <a:t> report using AI for investment planning decisions.</a:t>
            </a:r>
            <a:endParaRPr lang="en-US" sz="450" dirty="0"/>
          </a:p>
        </p:txBody>
      </p:sp>
      <p:pic>
        <p:nvPicPr>
          <p:cNvPr id="29" name="Image 6"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96119" y="3082826"/>
            <a:ext cx="4060403" cy="407194"/>
          </a:xfrm>
          <a:prstGeom prst="rect">
            <a:avLst/>
          </a:prstGeom>
        </p:spPr>
      </p:pic>
      <p:sp>
        <p:nvSpPr>
          <p:cNvPr id="30" name="Text 21"/>
          <p:cNvSpPr/>
          <p:nvPr/>
        </p:nvSpPr>
        <p:spPr>
          <a:xfrm>
            <a:off x="605730" y="3154338"/>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Credit Score Improvement</a:t>
            </a:r>
            <a:endParaRPr lang="en-US" sz="600" dirty="0"/>
          </a:p>
        </p:txBody>
      </p:sp>
      <p:sp>
        <p:nvSpPr>
          <p:cNvPr id="31" name="Text 22"/>
          <p:cNvSpPr/>
          <p:nvPr/>
        </p:nvSpPr>
        <p:spPr>
          <a:xfrm>
            <a:off x="605730" y="3269828"/>
            <a:ext cx="38792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provides actionable steps to improve credit scores — analyzing your credit report and recommending specific actions like paying down high-interest debt or disputing errors. </a:t>
            </a:r>
            <a:r>
              <a:rPr lang="en-US" sz="450" b="1" dirty="0">
                <a:solidFill>
                  <a:srgbClr val="3C3939"/>
                </a:solidFill>
                <a:latin typeface="Roboto Bold" pitchFamily="34" charset="0"/>
                <a:ea typeface="Roboto Bold" pitchFamily="34" charset="-122"/>
                <a:cs typeface="Roboto Bold" pitchFamily="34" charset="-120"/>
              </a:rPr>
              <a:t>48% of users</a:t>
            </a:r>
            <a:r>
              <a:rPr lang="en-US" sz="450" dirty="0">
                <a:solidFill>
                  <a:srgbClr val="3C3939"/>
                </a:solidFill>
                <a:latin typeface="Roboto" pitchFamily="34" charset="0"/>
                <a:ea typeface="Roboto" pitchFamily="34" charset="-122"/>
                <a:cs typeface="Roboto" pitchFamily="34" charset="-120"/>
              </a:rPr>
              <a:t> have used AI for this purpose.</a:t>
            </a:r>
            <a:endParaRPr lang="en-US" sz="450" dirty="0"/>
          </a:p>
        </p:txBody>
      </p:sp>
      <p:pic>
        <p:nvPicPr>
          <p:cNvPr id="32" name="Image 7" descr="preencoded.png"/>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587478" y="3082826"/>
            <a:ext cx="4060403" cy="407194"/>
          </a:xfrm>
          <a:prstGeom prst="rect">
            <a:avLst/>
          </a:prstGeom>
        </p:spPr>
      </p:pic>
      <p:sp>
        <p:nvSpPr>
          <p:cNvPr id="33" name="Text 23"/>
          <p:cNvSpPr/>
          <p:nvPr/>
        </p:nvSpPr>
        <p:spPr>
          <a:xfrm>
            <a:off x="4697090" y="3154338"/>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Expense Tracking</a:t>
            </a:r>
            <a:endParaRPr lang="en-US" sz="600" dirty="0"/>
          </a:p>
        </p:txBody>
      </p:sp>
      <p:sp>
        <p:nvSpPr>
          <p:cNvPr id="34" name="Text 24"/>
          <p:cNvSpPr/>
          <p:nvPr/>
        </p:nvSpPr>
        <p:spPr>
          <a:xfrm>
            <a:off x="4697090" y="3269828"/>
            <a:ext cx="38792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automatically categorizes transactions and identifies spending patterns. It can alert you when you're approaching budget limits in specific categories.</a:t>
            </a:r>
            <a:endParaRPr lang="en-US" sz="450" dirty="0"/>
          </a:p>
        </p:txBody>
      </p:sp>
      <p:sp>
        <p:nvSpPr>
          <p:cNvPr id="35" name="Shape 25"/>
          <p:cNvSpPr/>
          <p:nvPr/>
        </p:nvSpPr>
        <p:spPr>
          <a:xfrm>
            <a:off x="496119" y="3540323"/>
            <a:ext cx="8151763" cy="9525"/>
          </a:xfrm>
          <a:prstGeom prst="roundRect">
            <a:avLst>
              <a:gd name="adj" fmla="val 50000"/>
            </a:avLst>
          </a:prstGeom>
          <a:solidFill>
            <a:srgbClr val="3C3939">
              <a:alpha val="50000"/>
            </a:srgbClr>
          </a:solidFill>
          <a:ln/>
        </p:spPr>
        <p:txBody>
          <a:bodyPr/>
          <a:lstStyle/>
          <a:p>
            <a:endParaRPr/>
          </a:p>
        </p:txBody>
      </p:sp>
      <p:sp>
        <p:nvSpPr>
          <p:cNvPr id="36" name="Text 26"/>
          <p:cNvSpPr/>
          <p:nvPr/>
        </p:nvSpPr>
        <p:spPr>
          <a:xfrm>
            <a:off x="496119" y="3631109"/>
            <a:ext cx="4000277" cy="96887"/>
          </a:xfrm>
          <a:prstGeom prst="rect">
            <a:avLst/>
          </a:prstGeom>
          <a:noFill/>
          <a:ln/>
        </p:spPr>
        <p:txBody>
          <a:bodyPr wrap="none" lIns="0" tIns="0" rIns="0" bIns="0" rtlCol="0" anchor="t"/>
          <a:lstStyle/>
          <a:p>
            <a:pPr marL="0" indent="0" algn="l">
              <a:lnSpc>
                <a:spcPct val="104000"/>
              </a:lnSpc>
              <a:buNone/>
            </a:pPr>
            <a:r>
              <a:rPr lang="en-US" sz="600" dirty="0">
                <a:solidFill>
                  <a:srgbClr val="1B1B27"/>
                </a:solidFill>
                <a:latin typeface="Raleway" pitchFamily="34" charset="0"/>
                <a:ea typeface="Raleway" pitchFamily="34" charset="-122"/>
                <a:cs typeface="Raleway" pitchFamily="34" charset="-120"/>
              </a:rPr>
              <a:t>Benefits</a:t>
            </a:r>
            <a:endParaRPr lang="en-US" sz="600" dirty="0"/>
          </a:p>
        </p:txBody>
      </p:sp>
      <p:sp>
        <p:nvSpPr>
          <p:cNvPr id="37" name="Text 27"/>
          <p:cNvSpPr/>
          <p:nvPr/>
        </p:nvSpPr>
        <p:spPr>
          <a:xfrm>
            <a:off x="496119" y="3758952"/>
            <a:ext cx="4000277" cy="329729"/>
          </a:xfrm>
          <a:prstGeom prst="rect">
            <a:avLst/>
          </a:prstGeom>
          <a:noFill/>
          <a:ln/>
        </p:spPr>
        <p:txBody>
          <a:bodyPr wrap="square" lIns="0" tIns="0" rIns="0" bIns="0" rtlCol="0" anchor="t">
            <a:normAutofit/>
          </a:bodyPr>
          <a:lstStyle/>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Time savings:</a:t>
            </a:r>
            <a:r>
              <a:rPr lang="en-US" sz="450" dirty="0">
                <a:solidFill>
                  <a:srgbClr val="3C3939"/>
                </a:solidFill>
                <a:latin typeface="Roboto" pitchFamily="34" charset="0"/>
                <a:ea typeface="Roboto" pitchFamily="34" charset="-122"/>
                <a:cs typeface="Roboto" pitchFamily="34" charset="-120"/>
              </a:rPr>
              <a:t> Users report 5–10 hours saved monthly</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Cost reduction:</a:t>
            </a:r>
            <a:r>
              <a:rPr lang="en-US" sz="450" dirty="0">
                <a:solidFill>
                  <a:srgbClr val="3C3939"/>
                </a:solidFill>
                <a:latin typeface="Roboto" pitchFamily="34" charset="0"/>
                <a:ea typeface="Roboto" pitchFamily="34" charset="-122"/>
                <a:cs typeface="Roboto" pitchFamily="34" charset="-120"/>
              </a:rPr>
              <a:t> 15–30% savings on purchases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Accessibility:</a:t>
            </a:r>
            <a:r>
              <a:rPr lang="en-US" sz="450" dirty="0">
                <a:solidFill>
                  <a:srgbClr val="3C3939"/>
                </a:solidFill>
                <a:latin typeface="Roboto" pitchFamily="34" charset="0"/>
                <a:ea typeface="Roboto" pitchFamily="34" charset="-122"/>
                <a:cs typeface="Roboto" pitchFamily="34" charset="-120"/>
              </a:rPr>
              <a:t> Free tools widely available</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Simplification:</a:t>
            </a:r>
            <a:r>
              <a:rPr lang="en-US" sz="450" dirty="0">
                <a:solidFill>
                  <a:srgbClr val="3C3939"/>
                </a:solidFill>
                <a:latin typeface="Roboto" pitchFamily="34" charset="0"/>
                <a:ea typeface="Roboto" pitchFamily="34" charset="-122"/>
                <a:cs typeface="Roboto" pitchFamily="34" charset="-120"/>
              </a:rPr>
              <a:t> Complex financial tasks made manageable</a:t>
            </a:r>
            <a:endParaRPr lang="en-US" sz="450" dirty="0"/>
          </a:p>
        </p:txBody>
      </p:sp>
      <p:sp>
        <p:nvSpPr>
          <p:cNvPr id="38" name="Shape 28"/>
          <p:cNvSpPr/>
          <p:nvPr/>
        </p:nvSpPr>
        <p:spPr>
          <a:xfrm>
            <a:off x="4652367" y="3634978"/>
            <a:ext cx="4000277" cy="309786"/>
          </a:xfrm>
          <a:prstGeom prst="roundRect">
            <a:avLst>
              <a:gd name="adj" fmla="val 8409"/>
            </a:avLst>
          </a:prstGeom>
          <a:solidFill>
            <a:srgbClr val="FCF2B5"/>
          </a:solidFill>
          <a:ln/>
        </p:spPr>
        <p:txBody>
          <a:bodyPr/>
          <a:lstStyle/>
          <a:p>
            <a:endParaRPr/>
          </a:p>
        </p:txBody>
      </p:sp>
      <p:pic>
        <p:nvPicPr>
          <p:cNvPr id="39" name="Image 8" descr="preencoded.png"/>
          <p:cNvPicPr>
            <a:picLocks noChangeAspect="1"/>
          </p:cNvPicPr>
          <p:nvPr/>
        </p:nvPicPr>
        <p:blipFill>
          <a:blip r:embed="rId15"/>
          <a:stretch>
            <a:fillRect/>
          </a:stretch>
        </p:blipFill>
        <p:spPr>
          <a:xfrm>
            <a:off x="4714354" y="3715345"/>
            <a:ext cx="77465" cy="61987"/>
          </a:xfrm>
          <a:prstGeom prst="rect">
            <a:avLst/>
          </a:prstGeom>
        </p:spPr>
      </p:pic>
      <p:sp>
        <p:nvSpPr>
          <p:cNvPr id="40" name="Text 29"/>
          <p:cNvSpPr/>
          <p:nvPr/>
        </p:nvSpPr>
        <p:spPr>
          <a:xfrm>
            <a:off x="4853806" y="3678362"/>
            <a:ext cx="3736851" cy="223019"/>
          </a:xfrm>
          <a:prstGeom prst="rect">
            <a:avLst/>
          </a:prstGeom>
          <a:noFill/>
          <a:ln/>
        </p:spPr>
        <p:txBody>
          <a:bodyPr wrap="square" lIns="0" tIns="0" rIns="0" bIns="0" rtlCol="0" anchor="t">
            <a:normAutofit/>
          </a:bodyPr>
          <a:lstStyle/>
          <a:p>
            <a:pPr marL="0" indent="0" algn="l">
              <a:lnSpc>
                <a:spcPct val="100000"/>
              </a:lnSpc>
              <a:buNone/>
            </a:pPr>
            <a:r>
              <a:rPr lang="en-US" sz="450" b="1" dirty="0">
                <a:solidFill>
                  <a:srgbClr val="000000"/>
                </a:solidFill>
                <a:latin typeface="Roboto Bold" pitchFamily="34" charset="0"/>
                <a:ea typeface="Roboto Bold" pitchFamily="34" charset="-122"/>
                <a:cs typeface="Roboto Bold" pitchFamily="34" charset="-120"/>
              </a:rPr>
              <a:t>Important Risks:</a:t>
            </a:r>
            <a:r>
              <a:rPr lang="en-US" sz="450" dirty="0">
                <a:solidFill>
                  <a:srgbClr val="000000"/>
                </a:solidFill>
                <a:latin typeface="Roboto" pitchFamily="34" charset="0"/>
                <a:ea typeface="Roboto" pitchFamily="34" charset="-122"/>
                <a:cs typeface="Roboto" pitchFamily="34" charset="-120"/>
              </a:rPr>
              <a:t> AI can hallucinate or provide inaccurate information. Financial advisors emphasize that AI should be a starting point, not your only resource. Always verify important financial decisions with human experts. AI systems may have biases in recommendations based on their training data.</a:t>
            </a:r>
            <a:endParaRPr lang="en-US" sz="450" dirty="0"/>
          </a:p>
        </p:txBody>
      </p:sp>
      <p:sp>
        <p:nvSpPr>
          <p:cNvPr id="41" name="Text 30"/>
          <p:cNvSpPr/>
          <p:nvPr/>
        </p:nvSpPr>
        <p:spPr>
          <a:xfrm>
            <a:off x="496119" y="4145979"/>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Practical Tips for Safe AI Shopping</a:t>
            </a:r>
            <a:endParaRPr lang="en-US" sz="950" dirty="0"/>
          </a:p>
        </p:txBody>
      </p:sp>
      <p:sp>
        <p:nvSpPr>
          <p:cNvPr id="42" name="Shape 31"/>
          <p:cNvSpPr/>
          <p:nvPr/>
        </p:nvSpPr>
        <p:spPr>
          <a:xfrm>
            <a:off x="496119" y="4347493"/>
            <a:ext cx="139526" cy="139526"/>
          </a:xfrm>
          <a:prstGeom prst="roundRect">
            <a:avLst>
              <a:gd name="adj" fmla="val 18670"/>
            </a:avLst>
          </a:prstGeom>
          <a:solidFill>
            <a:srgbClr val="E1E1EA"/>
          </a:solidFill>
          <a:ln w="4763">
            <a:solidFill>
              <a:srgbClr val="C7C7D0"/>
            </a:solidFill>
            <a:prstDash val="solid"/>
          </a:ln>
        </p:spPr>
        <p:txBody>
          <a:bodyPr/>
          <a:lstStyle/>
          <a:p>
            <a:endParaRPr/>
          </a:p>
        </p:txBody>
      </p:sp>
      <p:sp>
        <p:nvSpPr>
          <p:cNvPr id="43" name="Text 32"/>
          <p:cNvSpPr/>
          <p:nvPr/>
        </p:nvSpPr>
        <p:spPr>
          <a:xfrm>
            <a:off x="666601" y="4368775"/>
            <a:ext cx="3886051"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Verify Before You Buy</a:t>
            </a:r>
            <a:endParaRPr lang="en-US" sz="600" dirty="0"/>
          </a:p>
        </p:txBody>
      </p:sp>
      <p:sp>
        <p:nvSpPr>
          <p:cNvPr id="44" name="Text 33"/>
          <p:cNvSpPr/>
          <p:nvPr/>
        </p:nvSpPr>
        <p:spPr>
          <a:xfrm>
            <a:off x="666601" y="4484266"/>
            <a:ext cx="3886051"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Always verify AI recommendations with multiple sources before making large purchases.</a:t>
            </a:r>
            <a:endParaRPr lang="en-US" sz="450" dirty="0"/>
          </a:p>
        </p:txBody>
      </p:sp>
      <p:sp>
        <p:nvSpPr>
          <p:cNvPr id="45" name="Shape 34"/>
          <p:cNvSpPr/>
          <p:nvPr/>
        </p:nvSpPr>
        <p:spPr>
          <a:xfrm>
            <a:off x="4591348" y="4347493"/>
            <a:ext cx="139526" cy="139526"/>
          </a:xfrm>
          <a:prstGeom prst="roundRect">
            <a:avLst>
              <a:gd name="adj" fmla="val 18670"/>
            </a:avLst>
          </a:prstGeom>
          <a:solidFill>
            <a:srgbClr val="E1E1EA"/>
          </a:solidFill>
          <a:ln w="4763">
            <a:solidFill>
              <a:srgbClr val="C7C7D0"/>
            </a:solidFill>
            <a:prstDash val="solid"/>
          </a:ln>
        </p:spPr>
        <p:txBody>
          <a:bodyPr/>
          <a:lstStyle/>
          <a:p>
            <a:endParaRPr/>
          </a:p>
        </p:txBody>
      </p:sp>
      <p:sp>
        <p:nvSpPr>
          <p:cNvPr id="46" name="Text 35"/>
          <p:cNvSpPr/>
          <p:nvPr/>
        </p:nvSpPr>
        <p:spPr>
          <a:xfrm>
            <a:off x="4761830" y="4368775"/>
            <a:ext cx="3886051"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Use Budgets as Guidelines</a:t>
            </a:r>
            <a:endParaRPr lang="en-US" sz="600" dirty="0"/>
          </a:p>
        </p:txBody>
      </p:sp>
      <p:sp>
        <p:nvSpPr>
          <p:cNvPr id="47" name="Text 36"/>
          <p:cNvSpPr/>
          <p:nvPr/>
        </p:nvSpPr>
        <p:spPr>
          <a:xfrm>
            <a:off x="4761830" y="4484266"/>
            <a:ext cx="3886051"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AI-generated budgets are helpful guides, not absolute rules — adjust based on your personal circumstances.</a:t>
            </a:r>
            <a:endParaRPr lang="en-US" sz="450" dirty="0"/>
          </a:p>
        </p:txBody>
      </p:sp>
      <p:sp>
        <p:nvSpPr>
          <p:cNvPr id="48" name="Shape 37"/>
          <p:cNvSpPr/>
          <p:nvPr/>
        </p:nvSpPr>
        <p:spPr>
          <a:xfrm>
            <a:off x="496119" y="4620592"/>
            <a:ext cx="139526" cy="139526"/>
          </a:xfrm>
          <a:prstGeom prst="roundRect">
            <a:avLst>
              <a:gd name="adj" fmla="val 18670"/>
            </a:avLst>
          </a:prstGeom>
          <a:solidFill>
            <a:srgbClr val="E1E1EA"/>
          </a:solidFill>
          <a:ln w="4763">
            <a:solidFill>
              <a:srgbClr val="C7C7D0"/>
            </a:solidFill>
            <a:prstDash val="solid"/>
          </a:ln>
        </p:spPr>
        <p:txBody>
          <a:bodyPr/>
          <a:lstStyle/>
          <a:p>
            <a:endParaRPr/>
          </a:p>
        </p:txBody>
      </p:sp>
      <p:sp>
        <p:nvSpPr>
          <p:cNvPr id="49" name="Text 38"/>
          <p:cNvSpPr/>
          <p:nvPr/>
        </p:nvSpPr>
        <p:spPr>
          <a:xfrm>
            <a:off x="666601" y="4641875"/>
            <a:ext cx="3886051"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Set Transaction Limits</a:t>
            </a:r>
            <a:endParaRPr lang="en-US" sz="600" dirty="0"/>
          </a:p>
        </p:txBody>
      </p:sp>
      <p:sp>
        <p:nvSpPr>
          <p:cNvPr id="50" name="Text 39"/>
          <p:cNvSpPr/>
          <p:nvPr/>
        </p:nvSpPr>
        <p:spPr>
          <a:xfrm>
            <a:off x="666601" y="4757365"/>
            <a:ext cx="3886051"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Enable transaction limits on AI shopping agents to prevent large unauthorized purchases.</a:t>
            </a:r>
            <a:endParaRPr lang="en-US" sz="450" dirty="0"/>
          </a:p>
        </p:txBody>
      </p:sp>
      <p:sp>
        <p:nvSpPr>
          <p:cNvPr id="51" name="Shape 40"/>
          <p:cNvSpPr/>
          <p:nvPr/>
        </p:nvSpPr>
        <p:spPr>
          <a:xfrm>
            <a:off x="4591348" y="4620592"/>
            <a:ext cx="139526" cy="139526"/>
          </a:xfrm>
          <a:prstGeom prst="roundRect">
            <a:avLst>
              <a:gd name="adj" fmla="val 18670"/>
            </a:avLst>
          </a:prstGeom>
          <a:solidFill>
            <a:srgbClr val="E1E1EA"/>
          </a:solidFill>
          <a:ln w="4763">
            <a:solidFill>
              <a:srgbClr val="C7C7D0"/>
            </a:solidFill>
            <a:prstDash val="solid"/>
          </a:ln>
        </p:spPr>
        <p:txBody>
          <a:bodyPr/>
          <a:lstStyle/>
          <a:p>
            <a:endParaRPr/>
          </a:p>
        </p:txBody>
      </p:sp>
      <p:sp>
        <p:nvSpPr>
          <p:cNvPr id="52" name="Text 41"/>
          <p:cNvSpPr/>
          <p:nvPr/>
        </p:nvSpPr>
        <p:spPr>
          <a:xfrm>
            <a:off x="4761830" y="4641875"/>
            <a:ext cx="3886051"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Seek Professional Advice</a:t>
            </a:r>
            <a:endParaRPr lang="en-US" sz="600" dirty="0"/>
          </a:p>
        </p:txBody>
      </p:sp>
      <p:sp>
        <p:nvSpPr>
          <p:cNvPr id="53" name="Text 42"/>
          <p:cNvSpPr/>
          <p:nvPr/>
        </p:nvSpPr>
        <p:spPr>
          <a:xfrm>
            <a:off x="4761830" y="4757365"/>
            <a:ext cx="3886051"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Review AI recommendations for investment advice with a certified financial advisor. AI assists — it does not replace — professional guidance.</a:t>
            </a:r>
            <a:endParaRPr lang="en-US" sz="450" dirty="0"/>
          </a:p>
        </p:txBody>
      </p:sp>
      <p:sp>
        <p:nvSpPr>
          <p:cNvPr id="54" name="Text 43"/>
          <p:cNvSpPr/>
          <p:nvPr/>
        </p:nvSpPr>
        <p:spPr>
          <a:xfrm>
            <a:off x="3850928" y="4990430"/>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55" name="TextBox 54">
            <a:extLst>
              <a:ext uri="{FF2B5EF4-FFF2-40B4-BE49-F238E27FC236}">
                <a16:creationId xmlns:a16="http://schemas.microsoft.com/office/drawing/2014/main" id="{25A5F0F6-764A-0634-141A-3867C2941D77}"/>
              </a:ext>
            </a:extLst>
          </p:cNvPr>
          <p:cNvSpPr txBox="1"/>
          <p:nvPr/>
        </p:nvSpPr>
        <p:spPr>
          <a:xfrm>
            <a:off x="8033027" y="4850308"/>
            <a:ext cx="1072055"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496119" y="341114"/>
            <a:ext cx="617265" cy="94283"/>
          </a:xfrm>
          <a:prstGeom prst="roundRect">
            <a:avLst>
              <a:gd name="adj" fmla="val 22103"/>
            </a:avLst>
          </a:prstGeom>
          <a:solidFill>
            <a:srgbClr val="E1E1EA"/>
          </a:solidFill>
          <a:ln/>
        </p:spPr>
        <p:txBody>
          <a:bodyPr/>
          <a:lstStyle/>
          <a:p>
            <a:endParaRPr/>
          </a:p>
        </p:txBody>
      </p:sp>
      <p:sp>
        <p:nvSpPr>
          <p:cNvPr id="3" name="Text 1"/>
          <p:cNvSpPr/>
          <p:nvPr/>
        </p:nvSpPr>
        <p:spPr>
          <a:xfrm>
            <a:off x="533326" y="359718"/>
            <a:ext cx="1000051" cy="57076"/>
          </a:xfrm>
          <a:prstGeom prst="rect">
            <a:avLst/>
          </a:prstGeom>
          <a:noFill/>
          <a:ln/>
        </p:spPr>
        <p:txBody>
          <a:bodyPr wrap="none" lIns="0" tIns="0" rIns="0" bIns="0" rtlCol="0" anchor="t"/>
          <a:lstStyle/>
          <a:p>
            <a:pPr marL="0" indent="0" algn="l">
              <a:lnSpc>
                <a:spcPct val="96000"/>
              </a:lnSpc>
              <a:buNone/>
            </a:pPr>
            <a:r>
              <a:rPr lang="en-US" sz="350" dirty="0">
                <a:solidFill>
                  <a:srgbClr val="3C3939"/>
                </a:solidFill>
                <a:latin typeface="Roboto" pitchFamily="34" charset="0"/>
                <a:ea typeface="Roboto" pitchFamily="34" charset="-122"/>
                <a:cs typeface="Roboto" pitchFamily="34" charset="-120"/>
              </a:rPr>
              <a:t>HOUR 02 — 30 MINUTES</a:t>
            </a:r>
            <a:endParaRPr lang="en-US" sz="350" dirty="0"/>
          </a:p>
        </p:txBody>
      </p:sp>
      <p:sp>
        <p:nvSpPr>
          <p:cNvPr id="4" name="Text 2"/>
          <p:cNvSpPr/>
          <p:nvPr/>
        </p:nvSpPr>
        <p:spPr>
          <a:xfrm>
            <a:off x="496119" y="447749"/>
            <a:ext cx="8151763" cy="193849"/>
          </a:xfrm>
          <a:prstGeom prst="rect">
            <a:avLst/>
          </a:prstGeom>
          <a:noFill/>
          <a:ln/>
        </p:spPr>
        <p:txBody>
          <a:bodyPr wrap="none" lIns="0" tIns="0" rIns="0" bIns="0" rtlCol="0" anchor="t"/>
          <a:lstStyle/>
          <a:p>
            <a:pPr marL="0" indent="0" algn="l">
              <a:lnSpc>
                <a:spcPct val="104000"/>
              </a:lnSpc>
              <a:buNone/>
            </a:pPr>
            <a:r>
              <a:rPr lang="en-US" sz="1200" dirty="0">
                <a:solidFill>
                  <a:srgbClr val="1B1B27"/>
                </a:solidFill>
                <a:latin typeface="Raleway" pitchFamily="34" charset="0"/>
                <a:ea typeface="Raleway" pitchFamily="34" charset="-122"/>
                <a:cs typeface="Raleway" pitchFamily="34" charset="-120"/>
              </a:rPr>
              <a:t>AI Tools and Frameworks</a:t>
            </a:r>
            <a:endParaRPr lang="en-US" sz="1200" dirty="0"/>
          </a:p>
        </p:txBody>
      </p:sp>
      <p:sp>
        <p:nvSpPr>
          <p:cNvPr id="5" name="Text 3"/>
          <p:cNvSpPr/>
          <p:nvPr/>
        </p:nvSpPr>
        <p:spPr>
          <a:xfrm>
            <a:off x="496119" y="688107"/>
            <a:ext cx="8608963"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Definition:</a:t>
            </a:r>
            <a:r>
              <a:rPr lang="en-US" sz="450" dirty="0">
                <a:solidFill>
                  <a:srgbClr val="3C3939"/>
                </a:solidFill>
                <a:latin typeface="Roboto" pitchFamily="34" charset="0"/>
                <a:ea typeface="Roboto" pitchFamily="34" charset="-122"/>
                <a:cs typeface="Roboto" pitchFamily="34" charset="-120"/>
              </a:rPr>
              <a:t> AI tools and frameworks are software libraries and platforms that provide pre-built functions, algorithms, and models to help developers build AI applications without starting from scratch. They abstract complex mathematical operations into simple, usable functions.</a:t>
            </a:r>
            <a:endParaRPr lang="en-US" sz="450" dirty="0"/>
          </a:p>
        </p:txBody>
      </p:sp>
      <p:sp>
        <p:nvSpPr>
          <p:cNvPr id="6" name="Shape 4"/>
          <p:cNvSpPr/>
          <p:nvPr/>
        </p:nvSpPr>
        <p:spPr>
          <a:xfrm>
            <a:off x="496119" y="812750"/>
            <a:ext cx="8151763" cy="9525"/>
          </a:xfrm>
          <a:prstGeom prst="roundRect">
            <a:avLst>
              <a:gd name="adj" fmla="val 50000"/>
            </a:avLst>
          </a:prstGeom>
          <a:solidFill>
            <a:srgbClr val="3C3939">
              <a:alpha val="50000"/>
            </a:srgbClr>
          </a:solidFill>
          <a:ln/>
        </p:spPr>
        <p:txBody>
          <a:bodyPr/>
          <a:lstStyle/>
          <a:p>
            <a:endParaRPr/>
          </a:p>
        </p:txBody>
      </p:sp>
      <p:sp>
        <p:nvSpPr>
          <p:cNvPr id="7" name="Text 5"/>
          <p:cNvSpPr/>
          <p:nvPr/>
        </p:nvSpPr>
        <p:spPr>
          <a:xfrm>
            <a:off x="496119" y="884262"/>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Why Do We Need Frameworks?</a:t>
            </a:r>
            <a:endParaRPr lang="en-US" sz="950" dirty="0"/>
          </a:p>
        </p:txBody>
      </p:sp>
      <p:sp>
        <p:nvSpPr>
          <p:cNvPr id="8" name="Shape 6"/>
          <p:cNvSpPr/>
          <p:nvPr/>
        </p:nvSpPr>
        <p:spPr>
          <a:xfrm>
            <a:off x="496119" y="1085776"/>
            <a:ext cx="4060403" cy="397669"/>
          </a:xfrm>
          <a:prstGeom prst="roundRect">
            <a:avLst>
              <a:gd name="adj" fmla="val 6551"/>
            </a:avLst>
          </a:prstGeom>
          <a:solidFill>
            <a:srgbClr val="E1E1EA"/>
          </a:solidFill>
          <a:ln w="4763">
            <a:solidFill>
              <a:srgbClr val="C7C7D0"/>
            </a:solidFill>
            <a:prstDash val="solid"/>
          </a:ln>
        </p:spPr>
        <p:txBody>
          <a:bodyPr/>
          <a:lstStyle/>
          <a:p>
            <a:endParaRPr/>
          </a:p>
        </p:txBody>
      </p:sp>
      <p:sp>
        <p:nvSpPr>
          <p:cNvPr id="9" name="Text 7"/>
          <p:cNvSpPr/>
          <p:nvPr/>
        </p:nvSpPr>
        <p:spPr>
          <a:xfrm>
            <a:off x="562868" y="1152525"/>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Complexity Reduction</a:t>
            </a:r>
            <a:endParaRPr lang="en-US" sz="600" dirty="0"/>
          </a:p>
        </p:txBody>
      </p:sp>
      <p:sp>
        <p:nvSpPr>
          <p:cNvPr id="10" name="Text 8"/>
          <p:cNvSpPr/>
          <p:nvPr/>
        </p:nvSpPr>
        <p:spPr>
          <a:xfrm>
            <a:off x="562868" y="1268016"/>
            <a:ext cx="3926904"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Building AI from scratch requires deep knowledge of linear algebra, calculus, and statistics. Frameworks handle this complexity, allowing developers to focus on solving problems.</a:t>
            </a:r>
            <a:endParaRPr lang="en-US" sz="450" dirty="0"/>
          </a:p>
        </p:txBody>
      </p:sp>
      <p:sp>
        <p:nvSpPr>
          <p:cNvPr id="11" name="Shape 9"/>
          <p:cNvSpPr/>
          <p:nvPr/>
        </p:nvSpPr>
        <p:spPr>
          <a:xfrm>
            <a:off x="4587478" y="1085776"/>
            <a:ext cx="4060403" cy="397669"/>
          </a:xfrm>
          <a:prstGeom prst="roundRect">
            <a:avLst>
              <a:gd name="adj" fmla="val 6551"/>
            </a:avLst>
          </a:prstGeom>
          <a:solidFill>
            <a:srgbClr val="E1E1EA"/>
          </a:solidFill>
          <a:ln w="4763">
            <a:solidFill>
              <a:srgbClr val="C7C7D0"/>
            </a:solidFill>
            <a:prstDash val="solid"/>
          </a:ln>
        </p:spPr>
        <p:txBody>
          <a:bodyPr/>
          <a:lstStyle/>
          <a:p>
            <a:endParaRPr/>
          </a:p>
        </p:txBody>
      </p:sp>
      <p:sp>
        <p:nvSpPr>
          <p:cNvPr id="12" name="Text 10"/>
          <p:cNvSpPr/>
          <p:nvPr/>
        </p:nvSpPr>
        <p:spPr>
          <a:xfrm>
            <a:off x="4654228" y="1152525"/>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Speed to Market</a:t>
            </a:r>
            <a:endParaRPr lang="en-US" sz="600" dirty="0"/>
          </a:p>
        </p:txBody>
      </p:sp>
      <p:sp>
        <p:nvSpPr>
          <p:cNvPr id="13" name="Text 11"/>
          <p:cNvSpPr/>
          <p:nvPr/>
        </p:nvSpPr>
        <p:spPr>
          <a:xfrm>
            <a:off x="4654228" y="1268016"/>
            <a:ext cx="3926904"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Pre-built components accelerate development. What might take months to build from scratch can be accomplished in weeks using frameworks.</a:t>
            </a:r>
            <a:endParaRPr lang="en-US" sz="450" dirty="0"/>
          </a:p>
        </p:txBody>
      </p:sp>
      <p:sp>
        <p:nvSpPr>
          <p:cNvPr id="14" name="Shape 12"/>
          <p:cNvSpPr/>
          <p:nvPr/>
        </p:nvSpPr>
        <p:spPr>
          <a:xfrm>
            <a:off x="496119" y="1514401"/>
            <a:ext cx="4060403" cy="323329"/>
          </a:xfrm>
          <a:prstGeom prst="roundRect">
            <a:avLst>
              <a:gd name="adj" fmla="val 8057"/>
            </a:avLst>
          </a:prstGeom>
          <a:solidFill>
            <a:srgbClr val="E1E1EA"/>
          </a:solidFill>
          <a:ln w="4763">
            <a:solidFill>
              <a:srgbClr val="C7C7D0"/>
            </a:solidFill>
            <a:prstDash val="solid"/>
          </a:ln>
        </p:spPr>
        <p:txBody>
          <a:bodyPr/>
          <a:lstStyle/>
          <a:p>
            <a:endParaRPr/>
          </a:p>
        </p:txBody>
      </p:sp>
      <p:sp>
        <p:nvSpPr>
          <p:cNvPr id="15" name="Text 13"/>
          <p:cNvSpPr/>
          <p:nvPr/>
        </p:nvSpPr>
        <p:spPr>
          <a:xfrm>
            <a:off x="562868" y="1581150"/>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Community Support</a:t>
            </a:r>
            <a:endParaRPr lang="en-US" sz="600" dirty="0"/>
          </a:p>
        </p:txBody>
      </p:sp>
      <p:sp>
        <p:nvSpPr>
          <p:cNvPr id="16" name="Text 14"/>
          <p:cNvSpPr/>
          <p:nvPr/>
        </p:nvSpPr>
        <p:spPr>
          <a:xfrm>
            <a:off x="562868" y="1696641"/>
            <a:ext cx="3926904"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Popular frameworks have large communities providing tutorials, solutions to common problems, and continuous improvements.</a:t>
            </a:r>
            <a:endParaRPr lang="en-US" sz="450" dirty="0"/>
          </a:p>
        </p:txBody>
      </p:sp>
      <p:sp>
        <p:nvSpPr>
          <p:cNvPr id="17" name="Shape 15"/>
          <p:cNvSpPr/>
          <p:nvPr/>
        </p:nvSpPr>
        <p:spPr>
          <a:xfrm>
            <a:off x="4587478" y="1514401"/>
            <a:ext cx="4060403" cy="323329"/>
          </a:xfrm>
          <a:prstGeom prst="roundRect">
            <a:avLst>
              <a:gd name="adj" fmla="val 8057"/>
            </a:avLst>
          </a:prstGeom>
          <a:solidFill>
            <a:srgbClr val="E1E1EA"/>
          </a:solidFill>
          <a:ln w="4763">
            <a:solidFill>
              <a:srgbClr val="C7C7D0"/>
            </a:solidFill>
            <a:prstDash val="solid"/>
          </a:ln>
        </p:spPr>
        <p:txBody>
          <a:bodyPr/>
          <a:lstStyle/>
          <a:p>
            <a:endParaRPr/>
          </a:p>
        </p:txBody>
      </p:sp>
      <p:sp>
        <p:nvSpPr>
          <p:cNvPr id="18" name="Text 16"/>
          <p:cNvSpPr/>
          <p:nvPr/>
        </p:nvSpPr>
        <p:spPr>
          <a:xfrm>
            <a:off x="4654228" y="1581150"/>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Optimization</a:t>
            </a:r>
            <a:endParaRPr lang="en-US" sz="600" dirty="0"/>
          </a:p>
        </p:txBody>
      </p:sp>
      <p:sp>
        <p:nvSpPr>
          <p:cNvPr id="19" name="Text 17"/>
          <p:cNvSpPr/>
          <p:nvPr/>
        </p:nvSpPr>
        <p:spPr>
          <a:xfrm>
            <a:off x="4654228" y="1696641"/>
            <a:ext cx="3926904"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Frameworks are optimized for performance on different hardware — CPUs, GPUs, and specialized processors.</a:t>
            </a:r>
            <a:endParaRPr lang="en-US" sz="450" dirty="0"/>
          </a:p>
        </p:txBody>
      </p:sp>
      <p:sp>
        <p:nvSpPr>
          <p:cNvPr id="20" name="Shape 18"/>
          <p:cNvSpPr/>
          <p:nvPr/>
        </p:nvSpPr>
        <p:spPr>
          <a:xfrm>
            <a:off x="496119" y="1888034"/>
            <a:ext cx="8151763" cy="9525"/>
          </a:xfrm>
          <a:prstGeom prst="roundRect">
            <a:avLst>
              <a:gd name="adj" fmla="val 50000"/>
            </a:avLst>
          </a:prstGeom>
          <a:solidFill>
            <a:srgbClr val="3C3939">
              <a:alpha val="50000"/>
            </a:srgbClr>
          </a:solidFill>
          <a:ln/>
        </p:spPr>
        <p:txBody>
          <a:bodyPr/>
          <a:lstStyle/>
          <a:p>
            <a:endParaRPr/>
          </a:p>
        </p:txBody>
      </p:sp>
      <p:sp>
        <p:nvSpPr>
          <p:cNvPr id="21" name="Text 19"/>
          <p:cNvSpPr/>
          <p:nvPr/>
        </p:nvSpPr>
        <p:spPr>
          <a:xfrm>
            <a:off x="496119" y="1959546"/>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Major AI Frameworks for Beginners</a:t>
            </a:r>
            <a:endParaRPr lang="en-US" sz="950" dirty="0"/>
          </a:p>
        </p:txBody>
      </p:sp>
      <p:sp>
        <p:nvSpPr>
          <p:cNvPr id="22" name="Shape 20"/>
          <p:cNvSpPr/>
          <p:nvPr/>
        </p:nvSpPr>
        <p:spPr>
          <a:xfrm>
            <a:off x="496119" y="2161059"/>
            <a:ext cx="8151763" cy="834107"/>
          </a:xfrm>
          <a:prstGeom prst="roundRect">
            <a:avLst>
              <a:gd name="adj" fmla="val 3123"/>
            </a:avLst>
          </a:prstGeom>
          <a:noFill/>
          <a:ln w="4763">
            <a:solidFill>
              <a:srgbClr val="000000">
                <a:alpha val="8000"/>
              </a:srgbClr>
            </a:solidFill>
            <a:prstDash val="solid"/>
          </a:ln>
        </p:spPr>
        <p:txBody>
          <a:bodyPr/>
          <a:lstStyle/>
          <a:p>
            <a:endParaRPr/>
          </a:p>
        </p:txBody>
      </p:sp>
      <p:sp>
        <p:nvSpPr>
          <p:cNvPr id="23" name="Shape 21"/>
          <p:cNvSpPr/>
          <p:nvPr/>
        </p:nvSpPr>
        <p:spPr>
          <a:xfrm>
            <a:off x="496119" y="2289274"/>
            <a:ext cx="8151763" cy="4763"/>
          </a:xfrm>
          <a:prstGeom prst="rect">
            <a:avLst/>
          </a:prstGeom>
          <a:solidFill>
            <a:srgbClr val="000000">
              <a:alpha val="8000"/>
            </a:srgbClr>
          </a:solidFill>
          <a:ln/>
        </p:spPr>
        <p:txBody>
          <a:bodyPr/>
          <a:lstStyle/>
          <a:p>
            <a:endParaRPr/>
          </a:p>
        </p:txBody>
      </p:sp>
      <p:sp>
        <p:nvSpPr>
          <p:cNvPr id="24" name="Shape 22"/>
          <p:cNvSpPr/>
          <p:nvPr/>
        </p:nvSpPr>
        <p:spPr>
          <a:xfrm>
            <a:off x="496119" y="2489448"/>
            <a:ext cx="8151763" cy="4763"/>
          </a:xfrm>
          <a:prstGeom prst="rect">
            <a:avLst/>
          </a:prstGeom>
          <a:solidFill>
            <a:srgbClr val="000000">
              <a:alpha val="8000"/>
            </a:srgbClr>
          </a:solidFill>
          <a:ln/>
        </p:spPr>
        <p:txBody>
          <a:bodyPr/>
          <a:lstStyle/>
          <a:p>
            <a:endParaRPr/>
          </a:p>
        </p:txBody>
      </p:sp>
      <p:sp>
        <p:nvSpPr>
          <p:cNvPr id="25" name="Shape 23"/>
          <p:cNvSpPr/>
          <p:nvPr/>
        </p:nvSpPr>
        <p:spPr>
          <a:xfrm>
            <a:off x="496119" y="2615282"/>
            <a:ext cx="8151763" cy="4763"/>
          </a:xfrm>
          <a:prstGeom prst="rect">
            <a:avLst/>
          </a:prstGeom>
          <a:solidFill>
            <a:srgbClr val="000000">
              <a:alpha val="8000"/>
            </a:srgbClr>
          </a:solidFill>
          <a:ln/>
        </p:spPr>
        <p:txBody>
          <a:bodyPr/>
          <a:lstStyle/>
          <a:p>
            <a:endParaRPr/>
          </a:p>
        </p:txBody>
      </p:sp>
      <p:sp>
        <p:nvSpPr>
          <p:cNvPr id="26" name="Shape 24"/>
          <p:cNvSpPr/>
          <p:nvPr/>
        </p:nvSpPr>
        <p:spPr>
          <a:xfrm>
            <a:off x="496119" y="2741116"/>
            <a:ext cx="8151763" cy="4763"/>
          </a:xfrm>
          <a:prstGeom prst="rect">
            <a:avLst/>
          </a:prstGeom>
          <a:solidFill>
            <a:srgbClr val="000000">
              <a:alpha val="8000"/>
            </a:srgbClr>
          </a:solidFill>
          <a:ln/>
        </p:spPr>
        <p:txBody>
          <a:bodyPr/>
          <a:lstStyle/>
          <a:p>
            <a:endParaRPr/>
          </a:p>
        </p:txBody>
      </p:sp>
      <p:sp>
        <p:nvSpPr>
          <p:cNvPr id="27" name="Shape 25"/>
          <p:cNvSpPr/>
          <p:nvPr/>
        </p:nvSpPr>
        <p:spPr>
          <a:xfrm>
            <a:off x="496119" y="2866951"/>
            <a:ext cx="8151763" cy="4763"/>
          </a:xfrm>
          <a:prstGeom prst="rect">
            <a:avLst/>
          </a:prstGeom>
          <a:solidFill>
            <a:srgbClr val="000000">
              <a:alpha val="8000"/>
            </a:srgbClr>
          </a:solidFill>
          <a:ln/>
        </p:spPr>
        <p:txBody>
          <a:bodyPr/>
          <a:lstStyle/>
          <a:p>
            <a:endParaRPr/>
          </a:p>
        </p:txBody>
      </p:sp>
      <p:sp>
        <p:nvSpPr>
          <p:cNvPr id="28" name="Text 26"/>
          <p:cNvSpPr/>
          <p:nvPr/>
        </p:nvSpPr>
        <p:spPr>
          <a:xfrm>
            <a:off x="563017" y="2189187"/>
            <a:ext cx="1798811"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Framework</a:t>
            </a:r>
            <a:endParaRPr lang="en-US" sz="450" dirty="0"/>
          </a:p>
        </p:txBody>
      </p:sp>
      <p:sp>
        <p:nvSpPr>
          <p:cNvPr id="29" name="Text 27"/>
          <p:cNvSpPr/>
          <p:nvPr/>
        </p:nvSpPr>
        <p:spPr>
          <a:xfrm>
            <a:off x="2028602" y="2189187"/>
            <a:ext cx="2124447"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Primary Use</a:t>
            </a:r>
            <a:endParaRPr lang="en-US" sz="450" dirty="0"/>
          </a:p>
        </p:txBody>
      </p:sp>
      <p:sp>
        <p:nvSpPr>
          <p:cNvPr id="30" name="Text 28"/>
          <p:cNvSpPr/>
          <p:nvPr/>
        </p:nvSpPr>
        <p:spPr>
          <a:xfrm>
            <a:off x="3819823" y="2189187"/>
            <a:ext cx="3182987"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Real-World Example</a:t>
            </a:r>
            <a:endParaRPr lang="en-US" sz="450" dirty="0"/>
          </a:p>
        </p:txBody>
      </p:sp>
      <p:sp>
        <p:nvSpPr>
          <p:cNvPr id="31" name="Text 29"/>
          <p:cNvSpPr/>
          <p:nvPr/>
        </p:nvSpPr>
        <p:spPr>
          <a:xfrm>
            <a:off x="6669584" y="2189187"/>
            <a:ext cx="2368748"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Best For</a:t>
            </a:r>
            <a:endParaRPr lang="en-US" sz="450" dirty="0"/>
          </a:p>
        </p:txBody>
      </p:sp>
      <p:sp>
        <p:nvSpPr>
          <p:cNvPr id="32" name="Text 30"/>
          <p:cNvSpPr/>
          <p:nvPr/>
        </p:nvSpPr>
        <p:spPr>
          <a:xfrm>
            <a:off x="563017" y="2315021"/>
            <a:ext cx="1798811"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Scikit-learn</a:t>
            </a:r>
            <a:endParaRPr lang="en-US" sz="450" dirty="0"/>
          </a:p>
        </p:txBody>
      </p:sp>
      <p:sp>
        <p:nvSpPr>
          <p:cNvPr id="33" name="Text 31"/>
          <p:cNvSpPr/>
          <p:nvPr/>
        </p:nvSpPr>
        <p:spPr>
          <a:xfrm>
            <a:off x="2028602" y="2315021"/>
            <a:ext cx="212444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Traditional machine learning</a:t>
            </a:r>
            <a:endParaRPr lang="en-US" sz="450" dirty="0"/>
          </a:p>
        </p:txBody>
      </p:sp>
      <p:sp>
        <p:nvSpPr>
          <p:cNvPr id="34" name="Text 32"/>
          <p:cNvSpPr/>
          <p:nvPr/>
        </p:nvSpPr>
        <p:spPr>
          <a:xfrm>
            <a:off x="3819823" y="2315021"/>
            <a:ext cx="2725787"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 bank classifies loan applications as "approve" or "deny" using applicant income, credit score, and employment history</a:t>
            </a:r>
            <a:endParaRPr lang="en-US" sz="450" dirty="0"/>
          </a:p>
        </p:txBody>
      </p:sp>
      <p:sp>
        <p:nvSpPr>
          <p:cNvPr id="35" name="Text 33"/>
          <p:cNvSpPr/>
          <p:nvPr/>
        </p:nvSpPr>
        <p:spPr>
          <a:xfrm>
            <a:off x="6669584" y="2315021"/>
            <a:ext cx="236874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Beginners; excellent documentation</a:t>
            </a:r>
            <a:endParaRPr lang="en-US" sz="450" dirty="0"/>
          </a:p>
        </p:txBody>
      </p:sp>
      <p:sp>
        <p:nvSpPr>
          <p:cNvPr id="36" name="Text 34"/>
          <p:cNvSpPr/>
          <p:nvPr/>
        </p:nvSpPr>
        <p:spPr>
          <a:xfrm>
            <a:off x="563017" y="2515195"/>
            <a:ext cx="1798811"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PyTorch</a:t>
            </a:r>
            <a:endParaRPr lang="en-US" sz="450" dirty="0"/>
          </a:p>
        </p:txBody>
      </p:sp>
      <p:sp>
        <p:nvSpPr>
          <p:cNvPr id="37" name="Text 35"/>
          <p:cNvSpPr/>
          <p:nvPr/>
        </p:nvSpPr>
        <p:spPr>
          <a:xfrm>
            <a:off x="2028602" y="2515195"/>
            <a:ext cx="212444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Deep learning &amp; neural networks</a:t>
            </a:r>
            <a:endParaRPr lang="en-US" sz="450" dirty="0"/>
          </a:p>
        </p:txBody>
      </p:sp>
      <p:sp>
        <p:nvSpPr>
          <p:cNvPr id="38" name="Text 36"/>
          <p:cNvSpPr/>
          <p:nvPr/>
        </p:nvSpPr>
        <p:spPr>
          <a:xfrm>
            <a:off x="3819823" y="2515195"/>
            <a:ext cx="318298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Meta uses PyTorch to power recommendation systems on Facebook and Instagram</a:t>
            </a:r>
            <a:endParaRPr lang="en-US" sz="450" dirty="0"/>
          </a:p>
        </p:txBody>
      </p:sp>
      <p:sp>
        <p:nvSpPr>
          <p:cNvPr id="39" name="Text 37"/>
          <p:cNvSpPr/>
          <p:nvPr/>
        </p:nvSpPr>
        <p:spPr>
          <a:xfrm>
            <a:off x="6669584" y="2515195"/>
            <a:ext cx="236874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Research; flexible &amp; intuitive design</a:t>
            </a:r>
            <a:endParaRPr lang="en-US" sz="450" dirty="0"/>
          </a:p>
        </p:txBody>
      </p:sp>
      <p:sp>
        <p:nvSpPr>
          <p:cNvPr id="40" name="Text 38"/>
          <p:cNvSpPr/>
          <p:nvPr/>
        </p:nvSpPr>
        <p:spPr>
          <a:xfrm>
            <a:off x="563017" y="2641029"/>
            <a:ext cx="1798811"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TensorFlow</a:t>
            </a:r>
            <a:endParaRPr lang="en-US" sz="450" dirty="0"/>
          </a:p>
        </p:txBody>
      </p:sp>
      <p:sp>
        <p:nvSpPr>
          <p:cNvPr id="41" name="Text 39"/>
          <p:cNvSpPr/>
          <p:nvPr/>
        </p:nvSpPr>
        <p:spPr>
          <a:xfrm>
            <a:off x="2028602" y="2641029"/>
            <a:ext cx="212444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Deep learning, production deployment</a:t>
            </a:r>
            <a:endParaRPr lang="en-US" sz="450" dirty="0"/>
          </a:p>
        </p:txBody>
      </p:sp>
      <p:sp>
        <p:nvSpPr>
          <p:cNvPr id="42" name="Text 40"/>
          <p:cNvSpPr/>
          <p:nvPr/>
        </p:nvSpPr>
        <p:spPr>
          <a:xfrm>
            <a:off x="3819823" y="2641029"/>
            <a:ext cx="318298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Google Translate — translating text across 100+ languages</a:t>
            </a:r>
            <a:endParaRPr lang="en-US" sz="450" dirty="0"/>
          </a:p>
        </p:txBody>
      </p:sp>
      <p:sp>
        <p:nvSpPr>
          <p:cNvPr id="43" name="Text 41"/>
          <p:cNvSpPr/>
          <p:nvPr/>
        </p:nvSpPr>
        <p:spPr>
          <a:xfrm>
            <a:off x="6669584" y="2641029"/>
            <a:ext cx="236874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Production systems; mobile &amp; edge deployment</a:t>
            </a:r>
            <a:endParaRPr lang="en-US" sz="450" dirty="0"/>
          </a:p>
        </p:txBody>
      </p:sp>
      <p:sp>
        <p:nvSpPr>
          <p:cNvPr id="44" name="Text 42"/>
          <p:cNvSpPr/>
          <p:nvPr/>
        </p:nvSpPr>
        <p:spPr>
          <a:xfrm>
            <a:off x="563017" y="2766864"/>
            <a:ext cx="1798811"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FastAI</a:t>
            </a:r>
            <a:endParaRPr lang="en-US" sz="450" dirty="0"/>
          </a:p>
        </p:txBody>
      </p:sp>
      <p:sp>
        <p:nvSpPr>
          <p:cNvPr id="45" name="Text 43"/>
          <p:cNvSpPr/>
          <p:nvPr/>
        </p:nvSpPr>
        <p:spPr>
          <a:xfrm>
            <a:off x="2028602" y="2766864"/>
            <a:ext cx="212444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Simplified deep learning</a:t>
            </a:r>
            <a:endParaRPr lang="en-US" sz="450" dirty="0"/>
          </a:p>
        </p:txBody>
      </p:sp>
      <p:sp>
        <p:nvSpPr>
          <p:cNvPr id="46" name="Text 44"/>
          <p:cNvSpPr/>
          <p:nvPr/>
        </p:nvSpPr>
        <p:spPr>
          <a:xfrm>
            <a:off x="3819823" y="2766864"/>
            <a:ext cx="318298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 farmer builds a model that identifies crop diseases from photos in just 5 lines of code</a:t>
            </a:r>
            <a:endParaRPr lang="en-US" sz="450" dirty="0"/>
          </a:p>
        </p:txBody>
      </p:sp>
      <p:sp>
        <p:nvSpPr>
          <p:cNvPr id="47" name="Text 45"/>
          <p:cNvSpPr/>
          <p:nvPr/>
        </p:nvSpPr>
        <p:spPr>
          <a:xfrm>
            <a:off x="6669584" y="2766864"/>
            <a:ext cx="236874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Fastest entry point to deep learning</a:t>
            </a:r>
            <a:endParaRPr lang="en-US" sz="450" dirty="0"/>
          </a:p>
        </p:txBody>
      </p:sp>
      <p:sp>
        <p:nvSpPr>
          <p:cNvPr id="48" name="Text 46"/>
          <p:cNvSpPr/>
          <p:nvPr/>
        </p:nvSpPr>
        <p:spPr>
          <a:xfrm>
            <a:off x="563017" y="2892698"/>
            <a:ext cx="1798811"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PyCaret</a:t>
            </a:r>
            <a:endParaRPr lang="en-US" sz="450" dirty="0"/>
          </a:p>
        </p:txBody>
      </p:sp>
      <p:sp>
        <p:nvSpPr>
          <p:cNvPr id="49" name="Text 47"/>
          <p:cNvSpPr/>
          <p:nvPr/>
        </p:nvSpPr>
        <p:spPr>
          <a:xfrm>
            <a:off x="2028602" y="2892698"/>
            <a:ext cx="212444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Automated Machine Learning (AutoML)</a:t>
            </a:r>
            <a:endParaRPr lang="en-US" sz="450" dirty="0"/>
          </a:p>
        </p:txBody>
      </p:sp>
      <p:sp>
        <p:nvSpPr>
          <p:cNvPr id="50" name="Text 48"/>
          <p:cNvSpPr/>
          <p:nvPr/>
        </p:nvSpPr>
        <p:spPr>
          <a:xfrm>
            <a:off x="3819823" y="2892698"/>
            <a:ext cx="318298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 startup builds a customer churn prediction model without hiring specialized data scientists</a:t>
            </a:r>
            <a:endParaRPr lang="en-US" sz="450" dirty="0"/>
          </a:p>
        </p:txBody>
      </p:sp>
      <p:sp>
        <p:nvSpPr>
          <p:cNvPr id="51" name="Text 49"/>
          <p:cNvSpPr/>
          <p:nvPr/>
        </p:nvSpPr>
        <p:spPr>
          <a:xfrm>
            <a:off x="6669584" y="2892698"/>
            <a:ext cx="236874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Rapid prototyping; 20 lines of code to deployment</a:t>
            </a:r>
            <a:endParaRPr lang="en-US" sz="450" dirty="0"/>
          </a:p>
        </p:txBody>
      </p:sp>
      <p:sp>
        <p:nvSpPr>
          <p:cNvPr id="52" name="Shape 50"/>
          <p:cNvSpPr/>
          <p:nvPr/>
        </p:nvSpPr>
        <p:spPr>
          <a:xfrm>
            <a:off x="496119" y="3045470"/>
            <a:ext cx="8151763" cy="9525"/>
          </a:xfrm>
          <a:prstGeom prst="roundRect">
            <a:avLst>
              <a:gd name="adj" fmla="val 50000"/>
            </a:avLst>
          </a:prstGeom>
          <a:solidFill>
            <a:srgbClr val="3C3939">
              <a:alpha val="50000"/>
            </a:srgbClr>
          </a:solidFill>
          <a:ln/>
        </p:spPr>
        <p:txBody>
          <a:bodyPr/>
          <a:lstStyle/>
          <a:p>
            <a:endParaRPr/>
          </a:p>
        </p:txBody>
      </p:sp>
      <p:sp>
        <p:nvSpPr>
          <p:cNvPr id="53" name="Text 51"/>
          <p:cNvSpPr/>
          <p:nvPr/>
        </p:nvSpPr>
        <p:spPr>
          <a:xfrm>
            <a:off x="496119" y="3116982"/>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How to Choose a Framework</a:t>
            </a:r>
            <a:endParaRPr lang="en-US" sz="950" dirty="0"/>
          </a:p>
        </p:txBody>
      </p:sp>
      <p:pic>
        <p:nvPicPr>
          <p:cNvPr id="54" name="Image 0" descr="preencoded.png"/>
          <p:cNvPicPr>
            <a:picLocks noChangeAspect="1"/>
          </p:cNvPicPr>
          <p:nvPr/>
        </p:nvPicPr>
        <p:blipFill>
          <a:blip r:embed="rId3"/>
          <a:stretch>
            <a:fillRect/>
          </a:stretch>
        </p:blipFill>
        <p:spPr>
          <a:xfrm>
            <a:off x="496119" y="3318495"/>
            <a:ext cx="4075881" cy="248022"/>
          </a:xfrm>
          <a:prstGeom prst="rect">
            <a:avLst/>
          </a:prstGeom>
        </p:spPr>
      </p:pic>
      <p:sp>
        <p:nvSpPr>
          <p:cNvPr id="55" name="Text 52"/>
          <p:cNvSpPr/>
          <p:nvPr/>
        </p:nvSpPr>
        <p:spPr>
          <a:xfrm>
            <a:off x="558105" y="3597473"/>
            <a:ext cx="3951908"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Beginners</a:t>
            </a:r>
            <a:endParaRPr lang="en-US" sz="600" dirty="0"/>
          </a:p>
        </p:txBody>
      </p:sp>
      <p:sp>
        <p:nvSpPr>
          <p:cNvPr id="56" name="Text 53"/>
          <p:cNvSpPr/>
          <p:nvPr/>
        </p:nvSpPr>
        <p:spPr>
          <a:xfrm>
            <a:off x="558105" y="3712964"/>
            <a:ext cx="395190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Start with </a:t>
            </a:r>
            <a:r>
              <a:rPr lang="en-US" sz="450" b="1" dirty="0">
                <a:solidFill>
                  <a:srgbClr val="3C3939"/>
                </a:solidFill>
                <a:latin typeface="Roboto Bold" pitchFamily="34" charset="0"/>
                <a:ea typeface="Roboto Bold" pitchFamily="34" charset="-122"/>
                <a:cs typeface="Roboto Bold" pitchFamily="34" charset="-120"/>
              </a:rPr>
              <a:t>scikit-learn</a:t>
            </a:r>
            <a:r>
              <a:rPr lang="en-US" sz="450" dirty="0">
                <a:solidFill>
                  <a:srgbClr val="3C3939"/>
                </a:solidFill>
                <a:latin typeface="Roboto" pitchFamily="34" charset="0"/>
                <a:ea typeface="Roboto" pitchFamily="34" charset="-122"/>
                <a:cs typeface="Roboto" pitchFamily="34" charset="-120"/>
              </a:rPr>
              <a:t> for traditional ML or </a:t>
            </a:r>
            <a:r>
              <a:rPr lang="en-US" sz="450" b="1" dirty="0">
                <a:solidFill>
                  <a:srgbClr val="3C3939"/>
                </a:solidFill>
                <a:latin typeface="Roboto Bold" pitchFamily="34" charset="0"/>
                <a:ea typeface="Roboto Bold" pitchFamily="34" charset="-122"/>
                <a:cs typeface="Roboto Bold" pitchFamily="34" charset="-120"/>
              </a:rPr>
              <a:t>FastAI</a:t>
            </a:r>
            <a:r>
              <a:rPr lang="en-US" sz="450" dirty="0">
                <a:solidFill>
                  <a:srgbClr val="3C3939"/>
                </a:solidFill>
                <a:latin typeface="Roboto" pitchFamily="34" charset="0"/>
                <a:ea typeface="Roboto" pitchFamily="34" charset="-122"/>
                <a:cs typeface="Roboto" pitchFamily="34" charset="-120"/>
              </a:rPr>
              <a:t> for deep learning</a:t>
            </a:r>
            <a:endParaRPr lang="en-US" sz="450" dirty="0"/>
          </a:p>
        </p:txBody>
      </p:sp>
      <p:pic>
        <p:nvPicPr>
          <p:cNvPr id="57" name="Image 1" descr="preencoded.png"/>
          <p:cNvPicPr>
            <a:picLocks noChangeAspect="1"/>
          </p:cNvPicPr>
          <p:nvPr/>
        </p:nvPicPr>
        <p:blipFill>
          <a:blip r:embed="rId4"/>
          <a:stretch>
            <a:fillRect/>
          </a:stretch>
        </p:blipFill>
        <p:spPr>
          <a:xfrm>
            <a:off x="4572000" y="3318495"/>
            <a:ext cx="4075881" cy="248022"/>
          </a:xfrm>
          <a:prstGeom prst="rect">
            <a:avLst/>
          </a:prstGeom>
        </p:spPr>
      </p:pic>
      <p:sp>
        <p:nvSpPr>
          <p:cNvPr id="58" name="Text 54"/>
          <p:cNvSpPr/>
          <p:nvPr/>
        </p:nvSpPr>
        <p:spPr>
          <a:xfrm>
            <a:off x="4633987" y="3597473"/>
            <a:ext cx="3951908"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Rapid Prototyping</a:t>
            </a:r>
            <a:endParaRPr lang="en-US" sz="600" dirty="0"/>
          </a:p>
        </p:txBody>
      </p:sp>
      <p:sp>
        <p:nvSpPr>
          <p:cNvPr id="59" name="Text 55"/>
          <p:cNvSpPr/>
          <p:nvPr/>
        </p:nvSpPr>
        <p:spPr>
          <a:xfrm>
            <a:off x="4633987" y="3712964"/>
            <a:ext cx="395190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Use </a:t>
            </a:r>
            <a:r>
              <a:rPr lang="en-US" sz="450" b="1" dirty="0">
                <a:solidFill>
                  <a:srgbClr val="3C3939"/>
                </a:solidFill>
                <a:latin typeface="Roboto Bold" pitchFamily="34" charset="0"/>
                <a:ea typeface="Roboto Bold" pitchFamily="34" charset="-122"/>
                <a:cs typeface="Roboto Bold" pitchFamily="34" charset="-120"/>
              </a:rPr>
              <a:t>PyCaret</a:t>
            </a:r>
            <a:r>
              <a:rPr lang="en-US" sz="450" dirty="0">
                <a:solidFill>
                  <a:srgbClr val="3C3939"/>
                </a:solidFill>
                <a:latin typeface="Roboto" pitchFamily="34" charset="0"/>
                <a:ea typeface="Roboto" pitchFamily="34" charset="-122"/>
                <a:cs typeface="Roboto" pitchFamily="34" charset="-120"/>
              </a:rPr>
              <a:t> to quickly test ideas and compare multiple models</a:t>
            </a:r>
            <a:endParaRPr lang="en-US" sz="450" dirty="0"/>
          </a:p>
        </p:txBody>
      </p:sp>
      <p:pic>
        <p:nvPicPr>
          <p:cNvPr id="60" name="Image 2" descr="preencoded.png"/>
          <p:cNvPicPr>
            <a:picLocks noChangeAspect="1"/>
          </p:cNvPicPr>
          <p:nvPr/>
        </p:nvPicPr>
        <p:blipFill>
          <a:blip r:embed="rId5"/>
          <a:stretch>
            <a:fillRect/>
          </a:stretch>
        </p:blipFill>
        <p:spPr>
          <a:xfrm>
            <a:off x="496119" y="3849291"/>
            <a:ext cx="4075881" cy="248022"/>
          </a:xfrm>
          <a:prstGeom prst="rect">
            <a:avLst/>
          </a:prstGeom>
        </p:spPr>
      </p:pic>
      <p:sp>
        <p:nvSpPr>
          <p:cNvPr id="61" name="Text 56"/>
          <p:cNvSpPr/>
          <p:nvPr/>
        </p:nvSpPr>
        <p:spPr>
          <a:xfrm>
            <a:off x="558105" y="4128269"/>
            <a:ext cx="3951908"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Research</a:t>
            </a:r>
            <a:endParaRPr lang="en-US" sz="600" dirty="0"/>
          </a:p>
        </p:txBody>
      </p:sp>
      <p:sp>
        <p:nvSpPr>
          <p:cNvPr id="62" name="Text 57"/>
          <p:cNvSpPr/>
          <p:nvPr/>
        </p:nvSpPr>
        <p:spPr>
          <a:xfrm>
            <a:off x="558105" y="4243760"/>
            <a:ext cx="3951908"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PyTorch</a:t>
            </a:r>
            <a:r>
              <a:rPr lang="en-US" sz="450" dirty="0">
                <a:solidFill>
                  <a:srgbClr val="3C3939"/>
                </a:solidFill>
                <a:latin typeface="Roboto" pitchFamily="34" charset="0"/>
                <a:ea typeface="Roboto" pitchFamily="34" charset="-122"/>
                <a:cs typeface="Roboto" pitchFamily="34" charset="-120"/>
              </a:rPr>
              <a:t> is the preferred choice in academia</a:t>
            </a:r>
            <a:endParaRPr lang="en-US" sz="450" dirty="0"/>
          </a:p>
        </p:txBody>
      </p:sp>
      <p:pic>
        <p:nvPicPr>
          <p:cNvPr id="63" name="Image 3" descr="preencoded.png"/>
          <p:cNvPicPr>
            <a:picLocks noChangeAspect="1"/>
          </p:cNvPicPr>
          <p:nvPr/>
        </p:nvPicPr>
        <p:blipFill>
          <a:blip r:embed="rId6"/>
          <a:stretch>
            <a:fillRect/>
          </a:stretch>
        </p:blipFill>
        <p:spPr>
          <a:xfrm>
            <a:off x="4572000" y="3849291"/>
            <a:ext cx="4075881" cy="248022"/>
          </a:xfrm>
          <a:prstGeom prst="rect">
            <a:avLst/>
          </a:prstGeom>
        </p:spPr>
      </p:pic>
      <p:sp>
        <p:nvSpPr>
          <p:cNvPr id="64" name="Text 58"/>
          <p:cNvSpPr/>
          <p:nvPr/>
        </p:nvSpPr>
        <p:spPr>
          <a:xfrm>
            <a:off x="4633987" y="4128269"/>
            <a:ext cx="3951908"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Production</a:t>
            </a:r>
            <a:endParaRPr lang="en-US" sz="600" dirty="0"/>
          </a:p>
        </p:txBody>
      </p:sp>
      <p:sp>
        <p:nvSpPr>
          <p:cNvPr id="65" name="Text 59"/>
          <p:cNvSpPr/>
          <p:nvPr/>
        </p:nvSpPr>
        <p:spPr>
          <a:xfrm>
            <a:off x="4633987" y="4243760"/>
            <a:ext cx="3951908"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Use </a:t>
            </a:r>
            <a:r>
              <a:rPr lang="en-US" sz="450" b="1" dirty="0">
                <a:solidFill>
                  <a:srgbClr val="3C3939"/>
                </a:solidFill>
                <a:latin typeface="Roboto Bold" pitchFamily="34" charset="0"/>
                <a:ea typeface="Roboto Bold" pitchFamily="34" charset="-122"/>
                <a:cs typeface="Roboto Bold" pitchFamily="34" charset="-120"/>
              </a:rPr>
              <a:t>TensorFlow</a:t>
            </a:r>
            <a:r>
              <a:rPr lang="en-US" sz="450" dirty="0">
                <a:solidFill>
                  <a:srgbClr val="3C3939"/>
                </a:solidFill>
                <a:latin typeface="Roboto" pitchFamily="34" charset="0"/>
                <a:ea typeface="Roboto" pitchFamily="34" charset="-122"/>
                <a:cs typeface="Roboto" pitchFamily="34" charset="-120"/>
              </a:rPr>
              <a:t> or </a:t>
            </a:r>
            <a:r>
              <a:rPr lang="en-US" sz="450" b="1" dirty="0">
                <a:solidFill>
                  <a:srgbClr val="3C3939"/>
                </a:solidFill>
                <a:latin typeface="Roboto Bold" pitchFamily="34" charset="0"/>
                <a:ea typeface="Roboto Bold" pitchFamily="34" charset="-122"/>
                <a:cs typeface="Roboto Bold" pitchFamily="34" charset="-120"/>
              </a:rPr>
              <a:t>PyTorch</a:t>
            </a:r>
            <a:r>
              <a:rPr lang="en-US" sz="450" dirty="0">
                <a:solidFill>
                  <a:srgbClr val="3C3939"/>
                </a:solidFill>
                <a:latin typeface="Roboto" pitchFamily="34" charset="0"/>
                <a:ea typeface="Roboto" pitchFamily="34" charset="-122"/>
                <a:cs typeface="Roboto" pitchFamily="34" charset="-120"/>
              </a:rPr>
              <a:t> depending on your deployment needs</a:t>
            </a:r>
            <a:endParaRPr lang="en-US" sz="450" dirty="0"/>
          </a:p>
        </p:txBody>
      </p:sp>
      <p:sp>
        <p:nvSpPr>
          <p:cNvPr id="66" name="Shape 60"/>
          <p:cNvSpPr/>
          <p:nvPr/>
        </p:nvSpPr>
        <p:spPr>
          <a:xfrm>
            <a:off x="496119" y="4430390"/>
            <a:ext cx="8151763" cy="9525"/>
          </a:xfrm>
          <a:prstGeom prst="roundRect">
            <a:avLst>
              <a:gd name="adj" fmla="val 50000"/>
            </a:avLst>
          </a:prstGeom>
          <a:solidFill>
            <a:srgbClr val="3C3939">
              <a:alpha val="50000"/>
            </a:srgbClr>
          </a:solidFill>
          <a:ln/>
        </p:spPr>
        <p:txBody>
          <a:bodyPr/>
          <a:lstStyle/>
          <a:p>
            <a:endParaRPr/>
          </a:p>
        </p:txBody>
      </p:sp>
      <p:sp>
        <p:nvSpPr>
          <p:cNvPr id="67" name="Text 61"/>
          <p:cNvSpPr/>
          <p:nvPr/>
        </p:nvSpPr>
        <p:spPr>
          <a:xfrm>
            <a:off x="496119" y="4501902"/>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Core Concepts Every Trainee Must Know</a:t>
            </a:r>
            <a:endParaRPr lang="en-US" sz="950" dirty="0"/>
          </a:p>
        </p:txBody>
      </p:sp>
      <p:pic>
        <p:nvPicPr>
          <p:cNvPr id="68" name="Image 4"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6594" y="4728716"/>
            <a:ext cx="4009802" cy="221233"/>
          </a:xfrm>
          <a:prstGeom prst="rect">
            <a:avLst/>
          </a:prstGeom>
        </p:spPr>
      </p:pic>
      <p:sp>
        <p:nvSpPr>
          <p:cNvPr id="69" name="Text 62"/>
          <p:cNvSpPr/>
          <p:nvPr/>
        </p:nvSpPr>
        <p:spPr>
          <a:xfrm>
            <a:off x="577155" y="4738241"/>
            <a:ext cx="3919240"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Training Data</a:t>
            </a:r>
            <a:endParaRPr lang="en-US" sz="600" dirty="0"/>
          </a:p>
        </p:txBody>
      </p:sp>
      <p:sp>
        <p:nvSpPr>
          <p:cNvPr id="72" name="Text 64"/>
          <p:cNvSpPr/>
          <p:nvPr/>
        </p:nvSpPr>
        <p:spPr>
          <a:xfrm>
            <a:off x="577155" y="4863815"/>
            <a:ext cx="3919240"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Model</a:t>
            </a:r>
            <a:endParaRPr lang="en-US" sz="600" dirty="0"/>
          </a:p>
        </p:txBody>
      </p:sp>
      <p:pic>
        <p:nvPicPr>
          <p:cNvPr id="74" name="Image 6"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366502" y="4758214"/>
            <a:ext cx="4009802" cy="221233"/>
          </a:xfrm>
          <a:prstGeom prst="rect">
            <a:avLst/>
          </a:prstGeom>
        </p:spPr>
      </p:pic>
      <p:sp>
        <p:nvSpPr>
          <p:cNvPr id="75" name="Text 66"/>
          <p:cNvSpPr/>
          <p:nvPr/>
        </p:nvSpPr>
        <p:spPr>
          <a:xfrm>
            <a:off x="1462422" y="4746933"/>
            <a:ext cx="3919240"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Prediction</a:t>
            </a:r>
            <a:endParaRPr lang="en-US" sz="600" dirty="0"/>
          </a:p>
        </p:txBody>
      </p:sp>
      <p:sp>
        <p:nvSpPr>
          <p:cNvPr id="78" name="Text 68"/>
          <p:cNvSpPr/>
          <p:nvPr/>
        </p:nvSpPr>
        <p:spPr>
          <a:xfrm>
            <a:off x="1454802" y="4868831"/>
            <a:ext cx="3919240" cy="214833"/>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Accuracy</a:t>
            </a:r>
            <a:endParaRPr lang="en-US" sz="600" dirty="0"/>
          </a:p>
        </p:txBody>
      </p:sp>
      <p:sp>
        <p:nvSpPr>
          <p:cNvPr id="80" name="Text 70"/>
          <p:cNvSpPr/>
          <p:nvPr/>
        </p:nvSpPr>
        <p:spPr>
          <a:xfrm>
            <a:off x="3675668" y="4979135"/>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81" name="TextBox 80">
            <a:extLst>
              <a:ext uri="{FF2B5EF4-FFF2-40B4-BE49-F238E27FC236}">
                <a16:creationId xmlns:a16="http://schemas.microsoft.com/office/drawing/2014/main" id="{0C43122B-63B2-430C-F161-D6EF1CB4C2F7}"/>
              </a:ext>
            </a:extLst>
          </p:cNvPr>
          <p:cNvSpPr txBox="1"/>
          <p:nvPr/>
        </p:nvSpPr>
        <p:spPr>
          <a:xfrm>
            <a:off x="8071945" y="4779615"/>
            <a:ext cx="1072055"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496119" y="341114"/>
            <a:ext cx="617265" cy="94283"/>
          </a:xfrm>
          <a:prstGeom prst="roundRect">
            <a:avLst>
              <a:gd name="adj" fmla="val 22103"/>
            </a:avLst>
          </a:prstGeom>
          <a:solidFill>
            <a:srgbClr val="E1E1EA"/>
          </a:solidFill>
          <a:ln/>
        </p:spPr>
        <p:txBody>
          <a:bodyPr/>
          <a:lstStyle/>
          <a:p>
            <a:endParaRPr/>
          </a:p>
        </p:txBody>
      </p:sp>
      <p:sp>
        <p:nvSpPr>
          <p:cNvPr id="3" name="Text 1"/>
          <p:cNvSpPr/>
          <p:nvPr/>
        </p:nvSpPr>
        <p:spPr>
          <a:xfrm>
            <a:off x="533326" y="359718"/>
            <a:ext cx="1000051" cy="57076"/>
          </a:xfrm>
          <a:prstGeom prst="rect">
            <a:avLst/>
          </a:prstGeom>
          <a:noFill/>
          <a:ln/>
        </p:spPr>
        <p:txBody>
          <a:bodyPr wrap="none" lIns="0" tIns="0" rIns="0" bIns="0" rtlCol="0" anchor="t"/>
          <a:lstStyle/>
          <a:p>
            <a:pPr marL="0" indent="0" algn="l">
              <a:lnSpc>
                <a:spcPct val="96000"/>
              </a:lnSpc>
              <a:buNone/>
            </a:pPr>
            <a:r>
              <a:rPr lang="en-US" sz="350" dirty="0">
                <a:solidFill>
                  <a:srgbClr val="3C3939"/>
                </a:solidFill>
                <a:latin typeface="Roboto" pitchFamily="34" charset="0"/>
                <a:ea typeface="Roboto" pitchFamily="34" charset="-122"/>
                <a:cs typeface="Roboto" pitchFamily="34" charset="-120"/>
              </a:rPr>
              <a:t>HOUR 03 — 30 MINUTES</a:t>
            </a:r>
            <a:endParaRPr lang="en-US" sz="350" dirty="0"/>
          </a:p>
        </p:txBody>
      </p:sp>
      <p:sp>
        <p:nvSpPr>
          <p:cNvPr id="4" name="Text 2"/>
          <p:cNvSpPr/>
          <p:nvPr/>
        </p:nvSpPr>
        <p:spPr>
          <a:xfrm>
            <a:off x="496119" y="447749"/>
            <a:ext cx="8151763" cy="193849"/>
          </a:xfrm>
          <a:prstGeom prst="rect">
            <a:avLst/>
          </a:prstGeom>
          <a:noFill/>
          <a:ln/>
        </p:spPr>
        <p:txBody>
          <a:bodyPr wrap="none" lIns="0" tIns="0" rIns="0" bIns="0" rtlCol="0" anchor="t"/>
          <a:lstStyle/>
          <a:p>
            <a:pPr marL="0" indent="0" algn="l">
              <a:lnSpc>
                <a:spcPct val="104000"/>
              </a:lnSpc>
              <a:buNone/>
            </a:pPr>
            <a:r>
              <a:rPr lang="en-US" sz="1200" dirty="0">
                <a:solidFill>
                  <a:srgbClr val="1B1B27"/>
                </a:solidFill>
                <a:latin typeface="Raleway" pitchFamily="34" charset="0"/>
                <a:ea typeface="Raleway" pitchFamily="34" charset="-122"/>
                <a:cs typeface="Raleway" pitchFamily="34" charset="-120"/>
              </a:rPr>
              <a:t>AI in Healthcare and Robotics</a:t>
            </a:r>
            <a:endParaRPr lang="en-US" sz="1200" dirty="0"/>
          </a:p>
        </p:txBody>
      </p:sp>
      <p:sp>
        <p:nvSpPr>
          <p:cNvPr id="5" name="Text 3"/>
          <p:cNvSpPr/>
          <p:nvPr/>
        </p:nvSpPr>
        <p:spPr>
          <a:xfrm>
            <a:off x="496119" y="688107"/>
            <a:ext cx="8608963"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Overview:</a:t>
            </a:r>
            <a:r>
              <a:rPr lang="en-US" sz="450" dirty="0">
                <a:solidFill>
                  <a:srgbClr val="3C3939"/>
                </a:solidFill>
                <a:latin typeface="Roboto" pitchFamily="34" charset="0"/>
                <a:ea typeface="Roboto" pitchFamily="34" charset="-122"/>
                <a:cs typeface="Roboto" pitchFamily="34" charset="-120"/>
              </a:rPr>
              <a:t> AI is revolutionizing healthcare by improving diagnosis accuracy, accelerating drug discovery, and enabling personalized treatment plans. The global healthcare AI market is growing at </a:t>
            </a:r>
            <a:r>
              <a:rPr lang="en-US" sz="450" b="1" dirty="0">
                <a:solidFill>
                  <a:srgbClr val="3C3939"/>
                </a:solidFill>
                <a:latin typeface="Roboto Bold" pitchFamily="34" charset="0"/>
                <a:ea typeface="Roboto Bold" pitchFamily="34" charset="-122"/>
                <a:cs typeface="Roboto Bold" pitchFamily="34" charset="-120"/>
              </a:rPr>
              <a:t>40% annually.</a:t>
            </a:r>
            <a:endParaRPr lang="en-US" sz="450" dirty="0"/>
          </a:p>
        </p:txBody>
      </p:sp>
      <p:sp>
        <p:nvSpPr>
          <p:cNvPr id="6" name="Shape 4"/>
          <p:cNvSpPr/>
          <p:nvPr/>
        </p:nvSpPr>
        <p:spPr>
          <a:xfrm>
            <a:off x="496119" y="812750"/>
            <a:ext cx="8151763" cy="9525"/>
          </a:xfrm>
          <a:prstGeom prst="roundRect">
            <a:avLst>
              <a:gd name="adj" fmla="val 50000"/>
            </a:avLst>
          </a:prstGeom>
          <a:solidFill>
            <a:srgbClr val="3C3939">
              <a:alpha val="50000"/>
            </a:srgbClr>
          </a:solidFill>
          <a:ln/>
        </p:spPr>
        <p:txBody>
          <a:bodyPr/>
          <a:lstStyle/>
          <a:p>
            <a:endParaRPr/>
          </a:p>
        </p:txBody>
      </p:sp>
      <p:sp>
        <p:nvSpPr>
          <p:cNvPr id="7" name="Shape 5"/>
          <p:cNvSpPr/>
          <p:nvPr/>
        </p:nvSpPr>
        <p:spPr>
          <a:xfrm>
            <a:off x="451470" y="872579"/>
            <a:ext cx="4089574" cy="1797546"/>
          </a:xfrm>
          <a:prstGeom prst="roundRect">
            <a:avLst>
              <a:gd name="adj" fmla="val 2484"/>
            </a:avLst>
          </a:prstGeom>
          <a:solidFill>
            <a:srgbClr val="1B1B27">
              <a:alpha val="95000"/>
            </a:srgbClr>
          </a:solidFill>
          <a:ln/>
        </p:spPr>
        <p:txBody>
          <a:bodyPr/>
          <a:lstStyle/>
          <a:p>
            <a:endParaRPr/>
          </a:p>
        </p:txBody>
      </p:sp>
      <p:sp>
        <p:nvSpPr>
          <p:cNvPr id="8" name="Text 6"/>
          <p:cNvSpPr/>
          <p:nvPr/>
        </p:nvSpPr>
        <p:spPr>
          <a:xfrm>
            <a:off x="513457" y="903536"/>
            <a:ext cx="3965600" cy="96887"/>
          </a:xfrm>
          <a:prstGeom prst="rect">
            <a:avLst/>
          </a:prstGeom>
          <a:noFill/>
          <a:ln/>
        </p:spPr>
        <p:txBody>
          <a:bodyPr wrap="none" lIns="0" tIns="0" rIns="0" bIns="0" rtlCol="0" anchor="t"/>
          <a:lstStyle/>
          <a:p>
            <a:pPr marL="0" indent="0" algn="l">
              <a:lnSpc>
                <a:spcPct val="104000"/>
              </a:lnSpc>
              <a:buNone/>
            </a:pPr>
            <a:r>
              <a:rPr lang="en-US" sz="600" dirty="0">
                <a:solidFill>
                  <a:srgbClr val="FFFFFF"/>
                </a:solidFill>
                <a:latin typeface="Raleway" pitchFamily="34" charset="0"/>
                <a:ea typeface="Raleway" pitchFamily="34" charset="-122"/>
                <a:cs typeface="Raleway" pitchFamily="34" charset="-120"/>
              </a:rPr>
              <a:t>Diagnostic AI: Key Stats</a:t>
            </a:r>
            <a:endParaRPr lang="en-US" sz="600" dirty="0"/>
          </a:p>
        </p:txBody>
      </p:sp>
      <p:sp>
        <p:nvSpPr>
          <p:cNvPr id="9" name="Text 7"/>
          <p:cNvSpPr/>
          <p:nvPr/>
        </p:nvSpPr>
        <p:spPr>
          <a:xfrm>
            <a:off x="513457" y="1066205"/>
            <a:ext cx="3965600" cy="204713"/>
          </a:xfrm>
          <a:prstGeom prst="rect">
            <a:avLst/>
          </a:prstGeom>
          <a:noFill/>
          <a:ln/>
        </p:spPr>
        <p:txBody>
          <a:bodyPr wrap="none" lIns="0" tIns="0" rIns="0" bIns="0" rtlCol="0" anchor="t"/>
          <a:lstStyle/>
          <a:p>
            <a:pPr marL="0" indent="0" algn="ctr">
              <a:lnSpc>
                <a:spcPct val="83000"/>
              </a:lnSpc>
              <a:buNone/>
            </a:pPr>
            <a:r>
              <a:rPr lang="en-US" sz="1600" dirty="0">
                <a:solidFill>
                  <a:srgbClr val="FFFFFF"/>
                </a:solidFill>
                <a:latin typeface="Raleway" pitchFamily="34" charset="0"/>
                <a:ea typeface="Raleway" pitchFamily="34" charset="-122"/>
                <a:cs typeface="Raleway" pitchFamily="34" charset="-120"/>
              </a:rPr>
              <a:t>94.5%</a:t>
            </a:r>
            <a:endParaRPr lang="en-US" sz="1600" dirty="0"/>
          </a:p>
        </p:txBody>
      </p:sp>
      <p:sp>
        <p:nvSpPr>
          <p:cNvPr id="10" name="Text 8"/>
          <p:cNvSpPr/>
          <p:nvPr/>
        </p:nvSpPr>
        <p:spPr>
          <a:xfrm>
            <a:off x="513457" y="1325091"/>
            <a:ext cx="3965600" cy="96887"/>
          </a:xfrm>
          <a:prstGeom prst="rect">
            <a:avLst/>
          </a:prstGeom>
          <a:noFill/>
          <a:ln/>
        </p:spPr>
        <p:txBody>
          <a:bodyPr wrap="none" lIns="0" tIns="0" rIns="0" bIns="0" rtlCol="0" anchor="t"/>
          <a:lstStyle/>
          <a:p>
            <a:pPr marL="0" indent="0" algn="ctr">
              <a:lnSpc>
                <a:spcPct val="104000"/>
              </a:lnSpc>
              <a:buNone/>
            </a:pPr>
            <a:r>
              <a:rPr lang="en-US" sz="600" dirty="0">
                <a:solidFill>
                  <a:srgbClr val="FFFFFF"/>
                </a:solidFill>
                <a:latin typeface="Raleway" pitchFamily="34" charset="0"/>
                <a:ea typeface="Raleway" pitchFamily="34" charset="-122"/>
                <a:cs typeface="Raleway" pitchFamily="34" charset="-120"/>
              </a:rPr>
              <a:t>AI Mammogram Accuracy</a:t>
            </a:r>
            <a:endParaRPr lang="en-US" sz="600" dirty="0"/>
          </a:p>
        </p:txBody>
      </p:sp>
      <p:sp>
        <p:nvSpPr>
          <p:cNvPr id="11" name="Text 9"/>
          <p:cNvSpPr/>
          <p:nvPr/>
        </p:nvSpPr>
        <p:spPr>
          <a:xfrm>
            <a:off x="513457" y="1452935"/>
            <a:ext cx="3965600" cy="74340"/>
          </a:xfrm>
          <a:prstGeom prst="rect">
            <a:avLst/>
          </a:prstGeom>
          <a:noFill/>
          <a:ln/>
        </p:spPr>
        <p:txBody>
          <a:bodyPr wrap="none" lIns="0" tIns="0" rIns="0" bIns="0" rtlCol="0" anchor="t"/>
          <a:lstStyle/>
          <a:p>
            <a:pPr marL="0" indent="0" algn="ctr">
              <a:lnSpc>
                <a:spcPct val="100000"/>
              </a:lnSpc>
              <a:buNone/>
            </a:pPr>
            <a:r>
              <a:rPr lang="en-US" sz="450" dirty="0">
                <a:solidFill>
                  <a:srgbClr val="FFFFFF"/>
                </a:solidFill>
                <a:latin typeface="Roboto" pitchFamily="34" charset="0"/>
                <a:ea typeface="Roboto" pitchFamily="34" charset="-122"/>
                <a:cs typeface="Roboto" pitchFamily="34" charset="-120"/>
              </a:rPr>
              <a:t>vs. 88% for human radiologists</a:t>
            </a:r>
            <a:endParaRPr lang="en-US" sz="450" dirty="0"/>
          </a:p>
        </p:txBody>
      </p:sp>
      <p:sp>
        <p:nvSpPr>
          <p:cNvPr id="12" name="Text 10"/>
          <p:cNvSpPr/>
          <p:nvPr/>
        </p:nvSpPr>
        <p:spPr>
          <a:xfrm>
            <a:off x="513457" y="1620217"/>
            <a:ext cx="3965600" cy="204713"/>
          </a:xfrm>
          <a:prstGeom prst="rect">
            <a:avLst/>
          </a:prstGeom>
          <a:noFill/>
          <a:ln/>
        </p:spPr>
        <p:txBody>
          <a:bodyPr wrap="none" lIns="0" tIns="0" rIns="0" bIns="0" rtlCol="0" anchor="t"/>
          <a:lstStyle/>
          <a:p>
            <a:pPr marL="0" indent="0" algn="ctr">
              <a:lnSpc>
                <a:spcPct val="83000"/>
              </a:lnSpc>
              <a:buNone/>
            </a:pPr>
            <a:r>
              <a:rPr lang="en-US" sz="1600" dirty="0">
                <a:solidFill>
                  <a:srgbClr val="FFFFFF"/>
                </a:solidFill>
                <a:latin typeface="Raleway" pitchFamily="34" charset="0"/>
                <a:ea typeface="Raleway" pitchFamily="34" charset="-122"/>
                <a:cs typeface="Raleway" pitchFamily="34" charset="-120"/>
              </a:rPr>
              <a:t>40%</a:t>
            </a:r>
            <a:endParaRPr lang="en-US" sz="1600" dirty="0"/>
          </a:p>
        </p:txBody>
      </p:sp>
      <p:sp>
        <p:nvSpPr>
          <p:cNvPr id="13" name="Text 11"/>
          <p:cNvSpPr/>
          <p:nvPr/>
        </p:nvSpPr>
        <p:spPr>
          <a:xfrm>
            <a:off x="513457" y="1879104"/>
            <a:ext cx="3965600" cy="96887"/>
          </a:xfrm>
          <a:prstGeom prst="rect">
            <a:avLst/>
          </a:prstGeom>
          <a:noFill/>
          <a:ln/>
        </p:spPr>
        <p:txBody>
          <a:bodyPr wrap="none" lIns="0" tIns="0" rIns="0" bIns="0" rtlCol="0" anchor="t"/>
          <a:lstStyle/>
          <a:p>
            <a:pPr marL="0" indent="0" algn="ctr">
              <a:lnSpc>
                <a:spcPct val="104000"/>
              </a:lnSpc>
              <a:buNone/>
            </a:pPr>
            <a:r>
              <a:rPr lang="en-US" sz="600" dirty="0">
                <a:solidFill>
                  <a:srgbClr val="FFFFFF"/>
                </a:solidFill>
                <a:latin typeface="Raleway" pitchFamily="34" charset="0"/>
                <a:ea typeface="Raleway" pitchFamily="34" charset="-122"/>
                <a:cs typeface="Raleway" pitchFamily="34" charset="-120"/>
              </a:rPr>
              <a:t>Annual Market Growth</a:t>
            </a:r>
            <a:endParaRPr lang="en-US" sz="600" dirty="0"/>
          </a:p>
        </p:txBody>
      </p:sp>
      <p:sp>
        <p:nvSpPr>
          <p:cNvPr id="14" name="Text 12"/>
          <p:cNvSpPr/>
          <p:nvPr/>
        </p:nvSpPr>
        <p:spPr>
          <a:xfrm>
            <a:off x="513457" y="2006947"/>
            <a:ext cx="3965600" cy="74340"/>
          </a:xfrm>
          <a:prstGeom prst="rect">
            <a:avLst/>
          </a:prstGeom>
          <a:noFill/>
          <a:ln/>
        </p:spPr>
        <p:txBody>
          <a:bodyPr wrap="none" lIns="0" tIns="0" rIns="0" bIns="0" rtlCol="0" anchor="t"/>
          <a:lstStyle/>
          <a:p>
            <a:pPr marL="0" indent="0" algn="ctr">
              <a:lnSpc>
                <a:spcPct val="100000"/>
              </a:lnSpc>
              <a:buNone/>
            </a:pPr>
            <a:r>
              <a:rPr lang="en-US" sz="450" dirty="0">
                <a:solidFill>
                  <a:srgbClr val="FFFFFF"/>
                </a:solidFill>
                <a:latin typeface="Roboto" pitchFamily="34" charset="0"/>
                <a:ea typeface="Roboto" pitchFamily="34" charset="-122"/>
                <a:cs typeface="Roboto" pitchFamily="34" charset="-120"/>
              </a:rPr>
              <a:t>Global healthcare AI market expansion</a:t>
            </a:r>
            <a:endParaRPr lang="en-US" sz="450" dirty="0"/>
          </a:p>
        </p:txBody>
      </p:sp>
      <p:sp>
        <p:nvSpPr>
          <p:cNvPr id="15" name="Text 13"/>
          <p:cNvSpPr/>
          <p:nvPr/>
        </p:nvSpPr>
        <p:spPr>
          <a:xfrm>
            <a:off x="513457" y="2174230"/>
            <a:ext cx="3965600" cy="204713"/>
          </a:xfrm>
          <a:prstGeom prst="rect">
            <a:avLst/>
          </a:prstGeom>
          <a:noFill/>
          <a:ln/>
        </p:spPr>
        <p:txBody>
          <a:bodyPr wrap="none" lIns="0" tIns="0" rIns="0" bIns="0" rtlCol="0" anchor="t"/>
          <a:lstStyle/>
          <a:p>
            <a:pPr marL="0" indent="0" algn="ctr">
              <a:lnSpc>
                <a:spcPct val="83000"/>
              </a:lnSpc>
              <a:buNone/>
            </a:pPr>
            <a:r>
              <a:rPr lang="en-US" sz="1600" dirty="0">
                <a:solidFill>
                  <a:srgbClr val="FFFFFF"/>
                </a:solidFill>
                <a:latin typeface="Raleway" pitchFamily="34" charset="0"/>
                <a:ea typeface="Raleway" pitchFamily="34" charset="-122"/>
                <a:cs typeface="Raleway" pitchFamily="34" charset="-120"/>
              </a:rPr>
              <a:t>1M+</a:t>
            </a:r>
            <a:endParaRPr lang="en-US" sz="1600" dirty="0"/>
          </a:p>
        </p:txBody>
      </p:sp>
      <p:sp>
        <p:nvSpPr>
          <p:cNvPr id="16" name="Text 14"/>
          <p:cNvSpPr/>
          <p:nvPr/>
        </p:nvSpPr>
        <p:spPr>
          <a:xfrm>
            <a:off x="513457" y="2433117"/>
            <a:ext cx="3965600" cy="96887"/>
          </a:xfrm>
          <a:prstGeom prst="rect">
            <a:avLst/>
          </a:prstGeom>
          <a:noFill/>
          <a:ln/>
        </p:spPr>
        <p:txBody>
          <a:bodyPr wrap="none" lIns="0" tIns="0" rIns="0" bIns="0" rtlCol="0" anchor="t"/>
          <a:lstStyle/>
          <a:p>
            <a:pPr marL="0" indent="0" algn="ctr">
              <a:lnSpc>
                <a:spcPct val="104000"/>
              </a:lnSpc>
              <a:buNone/>
            </a:pPr>
            <a:r>
              <a:rPr lang="en-US" sz="600" dirty="0">
                <a:solidFill>
                  <a:srgbClr val="FFFFFF"/>
                </a:solidFill>
                <a:latin typeface="Raleway" pitchFamily="34" charset="0"/>
                <a:ea typeface="Raleway" pitchFamily="34" charset="-122"/>
                <a:cs typeface="Raleway" pitchFamily="34" charset="-120"/>
              </a:rPr>
              <a:t>Hospital Deliveries</a:t>
            </a:r>
            <a:endParaRPr lang="en-US" sz="600" dirty="0"/>
          </a:p>
        </p:txBody>
      </p:sp>
      <p:sp>
        <p:nvSpPr>
          <p:cNvPr id="17" name="Text 15"/>
          <p:cNvSpPr/>
          <p:nvPr/>
        </p:nvSpPr>
        <p:spPr>
          <a:xfrm>
            <a:off x="513457" y="2560960"/>
            <a:ext cx="3965600" cy="74340"/>
          </a:xfrm>
          <a:prstGeom prst="rect">
            <a:avLst/>
          </a:prstGeom>
          <a:noFill/>
          <a:ln/>
        </p:spPr>
        <p:txBody>
          <a:bodyPr wrap="none" lIns="0" tIns="0" rIns="0" bIns="0" rtlCol="0" anchor="t"/>
          <a:lstStyle/>
          <a:p>
            <a:pPr marL="0" indent="0" algn="ctr">
              <a:lnSpc>
                <a:spcPct val="100000"/>
              </a:lnSpc>
              <a:buNone/>
            </a:pPr>
            <a:r>
              <a:rPr lang="en-US" sz="450" dirty="0">
                <a:solidFill>
                  <a:srgbClr val="FFFFFF"/>
                </a:solidFill>
                <a:latin typeface="Roboto" pitchFamily="34" charset="0"/>
                <a:ea typeface="Roboto" pitchFamily="34" charset="-122"/>
                <a:cs typeface="Roboto" pitchFamily="34" charset="-120"/>
              </a:rPr>
              <a:t>Moxi robots across 25+ hospitals</a:t>
            </a:r>
            <a:endParaRPr lang="en-US" sz="450" dirty="0"/>
          </a:p>
        </p:txBody>
      </p:sp>
      <p:sp>
        <p:nvSpPr>
          <p:cNvPr id="18" name="Text 16"/>
          <p:cNvSpPr/>
          <p:nvPr/>
        </p:nvSpPr>
        <p:spPr>
          <a:xfrm>
            <a:off x="4652367" y="903536"/>
            <a:ext cx="4000277" cy="96887"/>
          </a:xfrm>
          <a:prstGeom prst="rect">
            <a:avLst/>
          </a:prstGeom>
          <a:noFill/>
          <a:ln/>
        </p:spPr>
        <p:txBody>
          <a:bodyPr wrap="none" lIns="0" tIns="0" rIns="0" bIns="0" rtlCol="0" anchor="t"/>
          <a:lstStyle/>
          <a:p>
            <a:pPr marL="0" indent="0" algn="l">
              <a:lnSpc>
                <a:spcPct val="104000"/>
              </a:lnSpc>
              <a:buNone/>
            </a:pPr>
            <a:r>
              <a:rPr lang="en-US" sz="600" dirty="0">
                <a:solidFill>
                  <a:srgbClr val="1B1B27"/>
                </a:solidFill>
                <a:latin typeface="Raleway" pitchFamily="34" charset="0"/>
                <a:ea typeface="Raleway" pitchFamily="34" charset="-122"/>
                <a:cs typeface="Raleway" pitchFamily="34" charset="-120"/>
              </a:rPr>
              <a:t>Diagnostic AI Systems</a:t>
            </a:r>
            <a:endParaRPr lang="en-US" sz="600" dirty="0"/>
          </a:p>
        </p:txBody>
      </p:sp>
      <p:sp>
        <p:nvSpPr>
          <p:cNvPr id="19" name="Text 17"/>
          <p:cNvSpPr/>
          <p:nvPr/>
        </p:nvSpPr>
        <p:spPr>
          <a:xfrm>
            <a:off x="4652367" y="1031379"/>
            <a:ext cx="4000277" cy="393278"/>
          </a:xfrm>
          <a:prstGeom prst="rect">
            <a:avLst/>
          </a:prstGeom>
          <a:noFill/>
          <a:ln/>
        </p:spPr>
        <p:txBody>
          <a:bodyPr wrap="square" lIns="0" tIns="0" rIns="0" bIns="0" rtlCol="0" anchor="t">
            <a:normAutofit/>
          </a:bodyPr>
          <a:lstStyle/>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Medical Imaging Analysis:</a:t>
            </a:r>
            <a:r>
              <a:rPr lang="en-US" sz="450" dirty="0">
                <a:solidFill>
                  <a:srgbClr val="3C3939"/>
                </a:solidFill>
                <a:latin typeface="Roboto" pitchFamily="34" charset="0"/>
                <a:ea typeface="Roboto" pitchFamily="34" charset="-122"/>
                <a:cs typeface="Roboto" pitchFamily="34" charset="-120"/>
              </a:rPr>
              <a:t> AI algorithms analyze X-rays, MRIs, and CT scans to detect diseases like cancer, pneumonia, and heart conditions. Studies show AI can match or exceed radiologist accuracy in detecting certain cancers.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Pathology Analysis:</a:t>
            </a:r>
            <a:r>
              <a:rPr lang="en-US" sz="450" dirty="0">
                <a:solidFill>
                  <a:srgbClr val="3C3939"/>
                </a:solidFill>
                <a:latin typeface="Roboto" pitchFamily="34" charset="0"/>
                <a:ea typeface="Roboto" pitchFamily="34" charset="-122"/>
                <a:cs typeface="Roboto" pitchFamily="34" charset="-120"/>
              </a:rPr>
              <a:t> AI examines tissue samples to identify diseases — faster and more consistent than manual analysis by pathologists.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Symptom Checkers:</a:t>
            </a:r>
            <a:r>
              <a:rPr lang="en-US" sz="450" dirty="0">
                <a:solidFill>
                  <a:srgbClr val="3C3939"/>
                </a:solidFill>
                <a:latin typeface="Roboto" pitchFamily="34" charset="0"/>
                <a:ea typeface="Roboto" pitchFamily="34" charset="-122"/>
                <a:cs typeface="Roboto" pitchFamily="34" charset="-120"/>
              </a:rPr>
              <a:t> AI chatbots ask targeted questions about symptoms and suggest possible conditions. Important: these guide you, they do not replace doctors.</a:t>
            </a:r>
            <a:endParaRPr lang="en-US" sz="450" dirty="0"/>
          </a:p>
        </p:txBody>
      </p:sp>
      <p:sp>
        <p:nvSpPr>
          <p:cNvPr id="20" name="Shape 18"/>
          <p:cNvSpPr/>
          <p:nvPr/>
        </p:nvSpPr>
        <p:spPr>
          <a:xfrm>
            <a:off x="496119" y="2720429"/>
            <a:ext cx="8151763" cy="9525"/>
          </a:xfrm>
          <a:prstGeom prst="roundRect">
            <a:avLst>
              <a:gd name="adj" fmla="val 50000"/>
            </a:avLst>
          </a:prstGeom>
          <a:solidFill>
            <a:srgbClr val="3C3939">
              <a:alpha val="50000"/>
            </a:srgbClr>
          </a:solidFill>
          <a:ln/>
        </p:spPr>
        <p:txBody>
          <a:bodyPr/>
          <a:lstStyle/>
          <a:p>
            <a:endParaRPr/>
          </a:p>
        </p:txBody>
      </p:sp>
      <p:sp>
        <p:nvSpPr>
          <p:cNvPr id="21" name="Text 19"/>
          <p:cNvSpPr/>
          <p:nvPr/>
        </p:nvSpPr>
        <p:spPr>
          <a:xfrm>
            <a:off x="496119" y="2791941"/>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Robotic Surgery &amp; Assistance</a:t>
            </a:r>
            <a:endParaRPr lang="en-US" sz="950" dirty="0"/>
          </a:p>
        </p:txBody>
      </p:sp>
      <p:sp>
        <p:nvSpPr>
          <p:cNvPr id="22" name="Shape 20"/>
          <p:cNvSpPr/>
          <p:nvPr/>
        </p:nvSpPr>
        <p:spPr>
          <a:xfrm>
            <a:off x="496119" y="2993454"/>
            <a:ext cx="4060403" cy="407194"/>
          </a:xfrm>
          <a:prstGeom prst="roundRect">
            <a:avLst>
              <a:gd name="adj" fmla="val 6397"/>
            </a:avLst>
          </a:prstGeom>
          <a:solidFill>
            <a:srgbClr val="FFFFFF">
              <a:alpha val="95000"/>
            </a:srgbClr>
          </a:solidFill>
          <a:ln w="9525">
            <a:solidFill>
              <a:srgbClr val="C7C7D0"/>
            </a:solidFill>
            <a:prstDash val="solid"/>
          </a:ln>
        </p:spPr>
        <p:txBody>
          <a:bodyPr/>
          <a:lstStyle/>
          <a:p>
            <a:endParaRPr/>
          </a:p>
        </p:txBody>
      </p:sp>
      <p:sp>
        <p:nvSpPr>
          <p:cNvPr id="23" name="Text 21"/>
          <p:cNvSpPr/>
          <p:nvPr/>
        </p:nvSpPr>
        <p:spPr>
          <a:xfrm>
            <a:off x="567630" y="3064966"/>
            <a:ext cx="39173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Surgical Robots (da Vinci System)</a:t>
            </a:r>
            <a:endParaRPr lang="en-US" sz="600" dirty="0"/>
          </a:p>
        </p:txBody>
      </p:sp>
      <p:sp>
        <p:nvSpPr>
          <p:cNvPr id="24" name="Text 22"/>
          <p:cNvSpPr/>
          <p:nvPr/>
        </p:nvSpPr>
        <p:spPr>
          <a:xfrm>
            <a:off x="567630" y="3180457"/>
            <a:ext cx="39173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The surgeon controls the robot from a console, and the robot translates their movements into precise surgical actions. Benefits: smaller incisions, less blood loss, faster recovery times.</a:t>
            </a:r>
            <a:endParaRPr lang="en-US" sz="450" dirty="0"/>
          </a:p>
        </p:txBody>
      </p:sp>
      <p:sp>
        <p:nvSpPr>
          <p:cNvPr id="25" name="Shape 23"/>
          <p:cNvSpPr/>
          <p:nvPr/>
        </p:nvSpPr>
        <p:spPr>
          <a:xfrm>
            <a:off x="4587478" y="2993454"/>
            <a:ext cx="4060403" cy="407194"/>
          </a:xfrm>
          <a:prstGeom prst="roundRect">
            <a:avLst>
              <a:gd name="adj" fmla="val 6397"/>
            </a:avLst>
          </a:prstGeom>
          <a:solidFill>
            <a:srgbClr val="FFFFFF">
              <a:alpha val="95000"/>
            </a:srgbClr>
          </a:solidFill>
          <a:ln w="9525">
            <a:solidFill>
              <a:srgbClr val="C7C7D0"/>
            </a:solidFill>
            <a:prstDash val="solid"/>
          </a:ln>
        </p:spPr>
        <p:txBody>
          <a:bodyPr/>
          <a:lstStyle/>
          <a:p>
            <a:endParaRPr/>
          </a:p>
        </p:txBody>
      </p:sp>
      <p:sp>
        <p:nvSpPr>
          <p:cNvPr id="26" name="Text 24"/>
          <p:cNvSpPr/>
          <p:nvPr/>
        </p:nvSpPr>
        <p:spPr>
          <a:xfrm>
            <a:off x="4658990" y="3064966"/>
            <a:ext cx="39173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Autonomous Ultrasound (2026)</a:t>
            </a:r>
            <a:endParaRPr lang="en-US" sz="600" dirty="0"/>
          </a:p>
        </p:txBody>
      </p:sp>
      <p:sp>
        <p:nvSpPr>
          <p:cNvPr id="27" name="Text 25"/>
          <p:cNvSpPr/>
          <p:nvPr/>
        </p:nvSpPr>
        <p:spPr>
          <a:xfrm>
            <a:off x="4658990" y="3180457"/>
            <a:ext cx="39173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Robotic ultrasound systems with AI can autonomously locate tumors with an </a:t>
            </a:r>
            <a:r>
              <a:rPr lang="en-US" sz="450" b="1" dirty="0">
                <a:solidFill>
                  <a:srgbClr val="3C3939"/>
                </a:solidFill>
                <a:latin typeface="Roboto Bold" pitchFamily="34" charset="0"/>
                <a:ea typeface="Roboto Bold" pitchFamily="34" charset="-122"/>
                <a:cs typeface="Roboto Bold" pitchFamily="34" charset="-120"/>
              </a:rPr>
              <a:t>84% success rate in 5.75 seconds</a:t>
            </a:r>
            <a:r>
              <a:rPr lang="en-US" sz="450" dirty="0">
                <a:solidFill>
                  <a:srgbClr val="3C3939"/>
                </a:solidFill>
                <a:latin typeface="Roboto" pitchFamily="34" charset="0"/>
                <a:ea typeface="Roboto" pitchFamily="34" charset="-122"/>
                <a:cs typeface="Roboto" pitchFamily="34" charset="-120"/>
              </a:rPr>
              <a:t>. AI identifies the target; geometric algorithms position the probe correctly.</a:t>
            </a:r>
            <a:endParaRPr lang="en-US" sz="450" dirty="0"/>
          </a:p>
        </p:txBody>
      </p:sp>
      <p:sp>
        <p:nvSpPr>
          <p:cNvPr id="28" name="Shape 26"/>
          <p:cNvSpPr/>
          <p:nvPr/>
        </p:nvSpPr>
        <p:spPr>
          <a:xfrm>
            <a:off x="496119" y="3431604"/>
            <a:ext cx="4060403" cy="407194"/>
          </a:xfrm>
          <a:prstGeom prst="roundRect">
            <a:avLst>
              <a:gd name="adj" fmla="val 6397"/>
            </a:avLst>
          </a:prstGeom>
          <a:solidFill>
            <a:srgbClr val="FFFFFF">
              <a:alpha val="95000"/>
            </a:srgbClr>
          </a:solidFill>
          <a:ln w="9525">
            <a:solidFill>
              <a:srgbClr val="C7C7D0"/>
            </a:solidFill>
            <a:prstDash val="solid"/>
          </a:ln>
        </p:spPr>
        <p:txBody>
          <a:bodyPr/>
          <a:lstStyle/>
          <a:p>
            <a:endParaRPr/>
          </a:p>
        </p:txBody>
      </p:sp>
      <p:sp>
        <p:nvSpPr>
          <p:cNvPr id="29" name="Text 27"/>
          <p:cNvSpPr/>
          <p:nvPr/>
        </p:nvSpPr>
        <p:spPr>
          <a:xfrm>
            <a:off x="567630" y="3503116"/>
            <a:ext cx="39173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Hospital Logistics — Moxi Robot</a:t>
            </a:r>
            <a:endParaRPr lang="en-US" sz="600" dirty="0"/>
          </a:p>
        </p:txBody>
      </p:sp>
      <p:sp>
        <p:nvSpPr>
          <p:cNvPr id="30" name="Text 28"/>
          <p:cNvSpPr/>
          <p:nvPr/>
        </p:nvSpPr>
        <p:spPr>
          <a:xfrm>
            <a:off x="567630" y="3618607"/>
            <a:ext cx="39173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Moxi from Diligent Robotics transports medications, lab samples, and supplies between departments. Over </a:t>
            </a:r>
            <a:r>
              <a:rPr lang="en-US" sz="450" b="1" dirty="0">
                <a:solidFill>
                  <a:srgbClr val="3C3939"/>
                </a:solidFill>
                <a:latin typeface="Roboto Bold" pitchFamily="34" charset="0"/>
                <a:ea typeface="Roboto Bold" pitchFamily="34" charset="-122"/>
                <a:cs typeface="Roboto Bold" pitchFamily="34" charset="-120"/>
              </a:rPr>
              <a:t>1 million deliveries in 25+ hospitals</a:t>
            </a:r>
            <a:r>
              <a:rPr lang="en-US" sz="450" dirty="0">
                <a:solidFill>
                  <a:srgbClr val="3C3939"/>
                </a:solidFill>
                <a:latin typeface="Roboto" pitchFamily="34" charset="0"/>
                <a:ea typeface="Roboto" pitchFamily="34" charset="-122"/>
                <a:cs typeface="Roboto" pitchFamily="34" charset="-120"/>
              </a:rPr>
              <a:t> — returning hundreds of thousands of hours to clinicians for patient care.</a:t>
            </a:r>
            <a:endParaRPr lang="en-US" sz="450" dirty="0"/>
          </a:p>
        </p:txBody>
      </p:sp>
      <p:sp>
        <p:nvSpPr>
          <p:cNvPr id="31" name="Shape 29"/>
          <p:cNvSpPr/>
          <p:nvPr/>
        </p:nvSpPr>
        <p:spPr>
          <a:xfrm>
            <a:off x="4587478" y="3431604"/>
            <a:ext cx="4060403" cy="407194"/>
          </a:xfrm>
          <a:prstGeom prst="roundRect">
            <a:avLst>
              <a:gd name="adj" fmla="val 6397"/>
            </a:avLst>
          </a:prstGeom>
          <a:solidFill>
            <a:srgbClr val="FFFFFF">
              <a:alpha val="95000"/>
            </a:srgbClr>
          </a:solidFill>
          <a:ln w="9525">
            <a:solidFill>
              <a:srgbClr val="C7C7D0"/>
            </a:solidFill>
            <a:prstDash val="solid"/>
          </a:ln>
        </p:spPr>
        <p:txBody>
          <a:bodyPr/>
          <a:lstStyle/>
          <a:p>
            <a:endParaRPr/>
          </a:p>
        </p:txBody>
      </p:sp>
      <p:sp>
        <p:nvSpPr>
          <p:cNvPr id="32" name="Text 30"/>
          <p:cNvSpPr/>
          <p:nvPr/>
        </p:nvSpPr>
        <p:spPr>
          <a:xfrm>
            <a:off x="4658990" y="3503116"/>
            <a:ext cx="39173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Therapeutic &amp; Emotional Support</a:t>
            </a:r>
            <a:endParaRPr lang="en-US" sz="600" dirty="0"/>
          </a:p>
        </p:txBody>
      </p:sp>
      <p:sp>
        <p:nvSpPr>
          <p:cNvPr id="33" name="Text 31"/>
          <p:cNvSpPr/>
          <p:nvPr/>
        </p:nvSpPr>
        <p:spPr>
          <a:xfrm>
            <a:off x="4658990" y="3618607"/>
            <a:ext cx="3917379" cy="148679"/>
          </a:xfrm>
          <a:prstGeom prst="rect">
            <a:avLst/>
          </a:prstGeom>
          <a:noFill/>
          <a:ln/>
        </p:spPr>
        <p:txBody>
          <a:bodyPr wrap="square" lIns="0" tIns="0" rIns="0" bIns="0" rtlCol="0" anchor="t">
            <a:normAutofit/>
          </a:bodyPr>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Robin</a:t>
            </a:r>
            <a:r>
              <a:rPr lang="en-US" sz="450" dirty="0">
                <a:solidFill>
                  <a:srgbClr val="3C3939"/>
                </a:solidFill>
                <a:latin typeface="Roboto" pitchFamily="34" charset="0"/>
                <a:ea typeface="Roboto" pitchFamily="34" charset="-122"/>
                <a:cs typeface="Roboto" pitchFamily="34" charset="-120"/>
              </a:rPr>
              <a:t> — a 4-foot-tall robot that sounds like a 7-year-old girl — is deployed in children's hospitals to reduce fear and loneliness. It remembers individual patients and asks about their progress.</a:t>
            </a:r>
            <a:endParaRPr lang="en-US" sz="450" dirty="0"/>
          </a:p>
        </p:txBody>
      </p:sp>
      <p:sp>
        <p:nvSpPr>
          <p:cNvPr id="34" name="Shape 32"/>
          <p:cNvSpPr/>
          <p:nvPr/>
        </p:nvSpPr>
        <p:spPr>
          <a:xfrm>
            <a:off x="496119" y="3889102"/>
            <a:ext cx="8151763" cy="9525"/>
          </a:xfrm>
          <a:prstGeom prst="roundRect">
            <a:avLst>
              <a:gd name="adj" fmla="val 50000"/>
            </a:avLst>
          </a:prstGeom>
          <a:solidFill>
            <a:srgbClr val="3C3939">
              <a:alpha val="50000"/>
            </a:srgbClr>
          </a:solidFill>
          <a:ln/>
        </p:spPr>
        <p:txBody>
          <a:bodyPr/>
          <a:lstStyle/>
          <a:p>
            <a:endParaRPr/>
          </a:p>
        </p:txBody>
      </p:sp>
      <p:sp>
        <p:nvSpPr>
          <p:cNvPr id="46" name="Shape 43"/>
          <p:cNvSpPr/>
          <p:nvPr/>
        </p:nvSpPr>
        <p:spPr>
          <a:xfrm>
            <a:off x="409127" y="4665456"/>
            <a:ext cx="8151763" cy="9525"/>
          </a:xfrm>
          <a:prstGeom prst="roundRect">
            <a:avLst>
              <a:gd name="adj" fmla="val 50000"/>
            </a:avLst>
          </a:prstGeom>
          <a:solidFill>
            <a:srgbClr val="3C3939">
              <a:alpha val="50000"/>
            </a:srgbClr>
          </a:solidFill>
          <a:ln/>
        </p:spPr>
        <p:txBody>
          <a:bodyPr/>
          <a:lstStyle/>
          <a:p>
            <a:endParaRPr/>
          </a:p>
        </p:txBody>
      </p:sp>
      <p:sp>
        <p:nvSpPr>
          <p:cNvPr id="60" name="Text 53"/>
          <p:cNvSpPr/>
          <p:nvPr/>
        </p:nvSpPr>
        <p:spPr>
          <a:xfrm>
            <a:off x="3850928" y="7833568"/>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63" name="TextBox 62">
            <a:extLst>
              <a:ext uri="{FF2B5EF4-FFF2-40B4-BE49-F238E27FC236}">
                <a16:creationId xmlns:a16="http://schemas.microsoft.com/office/drawing/2014/main" id="{1A19CFCF-3959-6D27-78F4-BA1C739D9EFB}"/>
              </a:ext>
            </a:extLst>
          </p:cNvPr>
          <p:cNvSpPr txBox="1"/>
          <p:nvPr/>
        </p:nvSpPr>
        <p:spPr>
          <a:xfrm>
            <a:off x="8071945" y="4779615"/>
            <a:ext cx="1072055"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A7A7F-2E1E-A22B-F82B-31FCB770C3B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3BFF808-8518-49F0-7158-72624551E5FC}"/>
              </a:ext>
            </a:extLst>
          </p:cNvPr>
          <p:cNvSpPr/>
          <p:nvPr/>
        </p:nvSpPr>
        <p:spPr>
          <a:xfrm>
            <a:off x="496119" y="341114"/>
            <a:ext cx="617265" cy="94283"/>
          </a:xfrm>
          <a:prstGeom prst="roundRect">
            <a:avLst>
              <a:gd name="adj" fmla="val 22103"/>
            </a:avLst>
          </a:prstGeom>
          <a:solidFill>
            <a:srgbClr val="E1E1EA"/>
          </a:solidFill>
          <a:ln/>
        </p:spPr>
        <p:txBody>
          <a:bodyPr/>
          <a:lstStyle/>
          <a:p>
            <a:endParaRPr/>
          </a:p>
        </p:txBody>
      </p:sp>
      <p:sp>
        <p:nvSpPr>
          <p:cNvPr id="3" name="Text 1">
            <a:extLst>
              <a:ext uri="{FF2B5EF4-FFF2-40B4-BE49-F238E27FC236}">
                <a16:creationId xmlns:a16="http://schemas.microsoft.com/office/drawing/2014/main" id="{B8AC9505-2F24-8F13-8D27-320869561702}"/>
              </a:ext>
            </a:extLst>
          </p:cNvPr>
          <p:cNvSpPr/>
          <p:nvPr/>
        </p:nvSpPr>
        <p:spPr>
          <a:xfrm>
            <a:off x="533326" y="359718"/>
            <a:ext cx="1000051" cy="57076"/>
          </a:xfrm>
          <a:prstGeom prst="rect">
            <a:avLst/>
          </a:prstGeom>
          <a:noFill/>
          <a:ln/>
        </p:spPr>
        <p:txBody>
          <a:bodyPr wrap="none" lIns="0" tIns="0" rIns="0" bIns="0" rtlCol="0" anchor="t"/>
          <a:lstStyle/>
          <a:p>
            <a:pPr marL="0" indent="0" algn="l">
              <a:lnSpc>
                <a:spcPct val="96000"/>
              </a:lnSpc>
              <a:buNone/>
            </a:pPr>
            <a:r>
              <a:rPr lang="en-US" sz="350" dirty="0">
                <a:solidFill>
                  <a:srgbClr val="3C3939"/>
                </a:solidFill>
                <a:latin typeface="Roboto" pitchFamily="34" charset="0"/>
                <a:ea typeface="Roboto" pitchFamily="34" charset="-122"/>
                <a:cs typeface="Roboto" pitchFamily="34" charset="-120"/>
              </a:rPr>
              <a:t>HOUR 03 — 30 MINUTES</a:t>
            </a:r>
            <a:endParaRPr lang="en-US" sz="350" dirty="0"/>
          </a:p>
        </p:txBody>
      </p:sp>
      <p:sp>
        <p:nvSpPr>
          <p:cNvPr id="35" name="Text 33">
            <a:extLst>
              <a:ext uri="{FF2B5EF4-FFF2-40B4-BE49-F238E27FC236}">
                <a16:creationId xmlns:a16="http://schemas.microsoft.com/office/drawing/2014/main" id="{87294A20-E97F-DF33-980D-F9C80D6E8A25}"/>
              </a:ext>
            </a:extLst>
          </p:cNvPr>
          <p:cNvSpPr/>
          <p:nvPr/>
        </p:nvSpPr>
        <p:spPr>
          <a:xfrm>
            <a:off x="605730" y="565027"/>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AI for Drug Discovery</a:t>
            </a:r>
            <a:endParaRPr lang="en-US" sz="950" dirty="0"/>
          </a:p>
        </p:txBody>
      </p:sp>
      <p:pic>
        <p:nvPicPr>
          <p:cNvPr id="36" name="Image 0" descr="preencoded.png">
            <a:extLst>
              <a:ext uri="{FF2B5EF4-FFF2-40B4-BE49-F238E27FC236}">
                <a16:creationId xmlns:a16="http://schemas.microsoft.com/office/drawing/2014/main" id="{25F5F4C9-9F93-6E33-0BC2-B5ED6EAFF972}"/>
              </a:ext>
            </a:extLst>
          </p:cNvPr>
          <p:cNvPicPr>
            <a:picLocks noChangeAspect="1"/>
          </p:cNvPicPr>
          <p:nvPr/>
        </p:nvPicPr>
        <p:blipFill>
          <a:blip r:embed="rId3"/>
          <a:stretch>
            <a:fillRect/>
          </a:stretch>
        </p:blipFill>
        <p:spPr>
          <a:xfrm>
            <a:off x="191319" y="804254"/>
            <a:ext cx="8151763" cy="2234878"/>
          </a:xfrm>
          <a:prstGeom prst="rect">
            <a:avLst/>
          </a:prstGeom>
        </p:spPr>
      </p:pic>
      <p:sp>
        <p:nvSpPr>
          <p:cNvPr id="37" name="Text 34">
            <a:extLst>
              <a:ext uri="{FF2B5EF4-FFF2-40B4-BE49-F238E27FC236}">
                <a16:creationId xmlns:a16="http://schemas.microsoft.com/office/drawing/2014/main" id="{783366CB-6288-395C-8A8E-A90BCEDFE9D5}"/>
              </a:ext>
            </a:extLst>
          </p:cNvPr>
          <p:cNvSpPr/>
          <p:nvPr/>
        </p:nvSpPr>
        <p:spPr>
          <a:xfrm>
            <a:off x="1113384" y="1650285"/>
            <a:ext cx="1231850" cy="441128"/>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3C3939"/>
                </a:solidFill>
                <a:latin typeface="Raleway" pitchFamily="34" charset="0"/>
                <a:ea typeface="Raleway" pitchFamily="34" charset="-122"/>
                <a:cs typeface="Raleway" pitchFamily="34" charset="-120"/>
              </a:rPr>
              <a:t>Traditional Discovery</a:t>
            </a:r>
            <a:endParaRPr lang="en-US" sz="1350" dirty="0"/>
          </a:p>
        </p:txBody>
      </p:sp>
      <p:sp>
        <p:nvSpPr>
          <p:cNvPr id="38" name="Text 35">
            <a:extLst>
              <a:ext uri="{FF2B5EF4-FFF2-40B4-BE49-F238E27FC236}">
                <a16:creationId xmlns:a16="http://schemas.microsoft.com/office/drawing/2014/main" id="{0DF7579B-A5C5-92D1-2C7F-5D9FCAE0D2E9}"/>
              </a:ext>
            </a:extLst>
          </p:cNvPr>
          <p:cNvSpPr/>
          <p:nvPr/>
        </p:nvSpPr>
        <p:spPr>
          <a:xfrm>
            <a:off x="1113384" y="2381059"/>
            <a:ext cx="1231850" cy="264677"/>
          </a:xfrm>
          <a:prstGeom prst="rect">
            <a:avLst/>
          </a:prstGeom>
          <a:noFill/>
          <a:ln/>
        </p:spPr>
        <p:txBody>
          <a:bodyPr wrap="square" lIns="0" tIns="0" rIns="0" bIns="0" rtlCol="0" anchor="t">
            <a:normAutofit lnSpcReduction="10000"/>
          </a:bodyPr>
          <a:lstStyle/>
          <a:p>
            <a:pPr marL="0" indent="0" algn="ctr">
              <a:lnSpc>
                <a:spcPct val="78000"/>
              </a:lnSpc>
              <a:buNone/>
            </a:pPr>
            <a:r>
              <a:rPr lang="en-US" sz="1100" dirty="0">
                <a:solidFill>
                  <a:srgbClr val="3C3939"/>
                </a:solidFill>
                <a:latin typeface="Roboto" pitchFamily="34" charset="0"/>
                <a:ea typeface="Roboto" pitchFamily="34" charset="-122"/>
                <a:cs typeface="Roboto" pitchFamily="34" charset="-120"/>
              </a:rPr>
              <a:t>Years of molecular analysis</a:t>
            </a:r>
            <a:endParaRPr lang="en-US" sz="1100" dirty="0"/>
          </a:p>
        </p:txBody>
      </p:sp>
      <p:sp>
        <p:nvSpPr>
          <p:cNvPr id="39" name="Text 36">
            <a:extLst>
              <a:ext uri="{FF2B5EF4-FFF2-40B4-BE49-F238E27FC236}">
                <a16:creationId xmlns:a16="http://schemas.microsoft.com/office/drawing/2014/main" id="{7D4D9285-C23B-320C-633E-AD6BEF263828}"/>
              </a:ext>
            </a:extLst>
          </p:cNvPr>
          <p:cNvSpPr/>
          <p:nvPr/>
        </p:nvSpPr>
        <p:spPr>
          <a:xfrm>
            <a:off x="2843326" y="1429721"/>
            <a:ext cx="1231850" cy="661692"/>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1B1B27"/>
                </a:solidFill>
                <a:latin typeface="Raleway" pitchFamily="34" charset="0"/>
                <a:ea typeface="Raleway" pitchFamily="34" charset="-122"/>
                <a:cs typeface="Raleway" pitchFamily="34" charset="-120"/>
              </a:rPr>
              <a:t>High-Throughput Screening</a:t>
            </a:r>
            <a:endParaRPr lang="en-US" sz="1350" dirty="0"/>
          </a:p>
        </p:txBody>
      </p:sp>
      <p:sp>
        <p:nvSpPr>
          <p:cNvPr id="40" name="Text 37">
            <a:extLst>
              <a:ext uri="{FF2B5EF4-FFF2-40B4-BE49-F238E27FC236}">
                <a16:creationId xmlns:a16="http://schemas.microsoft.com/office/drawing/2014/main" id="{8B14D314-C04C-8BED-3955-E51C3A91E5FB}"/>
              </a:ext>
            </a:extLst>
          </p:cNvPr>
          <p:cNvSpPr/>
          <p:nvPr/>
        </p:nvSpPr>
        <p:spPr>
          <a:xfrm>
            <a:off x="2843326" y="2381059"/>
            <a:ext cx="1231850" cy="264677"/>
          </a:xfrm>
          <a:prstGeom prst="rect">
            <a:avLst/>
          </a:prstGeom>
          <a:noFill/>
          <a:ln/>
        </p:spPr>
        <p:txBody>
          <a:bodyPr wrap="square" lIns="0" tIns="0" rIns="0" bIns="0" rtlCol="0" anchor="t">
            <a:normAutofit lnSpcReduction="10000"/>
          </a:bodyPr>
          <a:lstStyle/>
          <a:p>
            <a:pPr marL="0" indent="0" algn="ctr">
              <a:lnSpc>
                <a:spcPct val="78000"/>
              </a:lnSpc>
              <a:buNone/>
            </a:pPr>
            <a:r>
              <a:rPr lang="en-US" sz="1100" dirty="0">
                <a:solidFill>
                  <a:srgbClr val="3C3939"/>
                </a:solidFill>
                <a:latin typeface="Roboto" pitchFamily="34" charset="0"/>
                <a:ea typeface="Roboto" pitchFamily="34" charset="-122"/>
                <a:cs typeface="Roboto" pitchFamily="34" charset="-120"/>
              </a:rPr>
              <a:t>Test millions of combinations</a:t>
            </a:r>
            <a:endParaRPr lang="en-US" sz="1100" dirty="0"/>
          </a:p>
        </p:txBody>
      </p:sp>
      <p:sp>
        <p:nvSpPr>
          <p:cNvPr id="41" name="Text 38">
            <a:extLst>
              <a:ext uri="{FF2B5EF4-FFF2-40B4-BE49-F238E27FC236}">
                <a16:creationId xmlns:a16="http://schemas.microsoft.com/office/drawing/2014/main" id="{BA11F8BD-980B-BA1B-F71B-DB891A830170}"/>
              </a:ext>
            </a:extLst>
          </p:cNvPr>
          <p:cNvSpPr/>
          <p:nvPr/>
        </p:nvSpPr>
        <p:spPr>
          <a:xfrm>
            <a:off x="4587478" y="1650285"/>
            <a:ext cx="1231850" cy="441128"/>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1B1B27"/>
                </a:solidFill>
                <a:latin typeface="Raleway" pitchFamily="34" charset="0"/>
                <a:ea typeface="Raleway" pitchFamily="34" charset="-122"/>
                <a:cs typeface="Raleway" pitchFamily="34" charset="-120"/>
              </a:rPr>
              <a:t>AI-Powered Analysis</a:t>
            </a:r>
            <a:endParaRPr lang="en-US" sz="1350" dirty="0"/>
          </a:p>
        </p:txBody>
      </p:sp>
      <p:sp>
        <p:nvSpPr>
          <p:cNvPr id="42" name="Text 39">
            <a:extLst>
              <a:ext uri="{FF2B5EF4-FFF2-40B4-BE49-F238E27FC236}">
                <a16:creationId xmlns:a16="http://schemas.microsoft.com/office/drawing/2014/main" id="{51DAC766-B207-A17D-9CB4-ABFF6116B885}"/>
              </a:ext>
            </a:extLst>
          </p:cNvPr>
          <p:cNvSpPr/>
          <p:nvPr/>
        </p:nvSpPr>
        <p:spPr>
          <a:xfrm>
            <a:off x="4431897" y="2444238"/>
            <a:ext cx="1231850" cy="264677"/>
          </a:xfrm>
          <a:prstGeom prst="rect">
            <a:avLst/>
          </a:prstGeom>
          <a:noFill/>
          <a:ln/>
        </p:spPr>
        <p:txBody>
          <a:bodyPr wrap="square" lIns="0" tIns="0" rIns="0" bIns="0" rtlCol="0" anchor="t">
            <a:normAutofit lnSpcReduction="10000"/>
          </a:bodyPr>
          <a:lstStyle/>
          <a:p>
            <a:pPr marL="0" indent="0" algn="ctr">
              <a:lnSpc>
                <a:spcPct val="78000"/>
              </a:lnSpc>
              <a:buNone/>
            </a:pPr>
            <a:r>
              <a:rPr lang="en-US" sz="1100" dirty="0">
                <a:solidFill>
                  <a:srgbClr val="3C3939"/>
                </a:solidFill>
                <a:latin typeface="Roboto" pitchFamily="34" charset="0"/>
                <a:ea typeface="Roboto" pitchFamily="34" charset="-122"/>
                <a:cs typeface="Roboto" pitchFamily="34" charset="-120"/>
              </a:rPr>
              <a:t>Months to identify leads</a:t>
            </a:r>
            <a:endParaRPr lang="en-US" sz="1100" dirty="0"/>
          </a:p>
        </p:txBody>
      </p:sp>
      <p:sp>
        <p:nvSpPr>
          <p:cNvPr id="43" name="Text 40">
            <a:extLst>
              <a:ext uri="{FF2B5EF4-FFF2-40B4-BE49-F238E27FC236}">
                <a16:creationId xmlns:a16="http://schemas.microsoft.com/office/drawing/2014/main" id="{EB7C664B-F7E9-ADB9-C3C8-6050362F9B09}"/>
              </a:ext>
            </a:extLst>
          </p:cNvPr>
          <p:cNvSpPr/>
          <p:nvPr/>
        </p:nvSpPr>
        <p:spPr>
          <a:xfrm>
            <a:off x="6067134" y="1590847"/>
            <a:ext cx="1231849" cy="661692"/>
          </a:xfrm>
          <a:prstGeom prst="rect">
            <a:avLst/>
          </a:prstGeom>
          <a:noFill/>
          <a:ln/>
        </p:spPr>
        <p:txBody>
          <a:bodyPr wrap="square" lIns="0" tIns="0" rIns="0" bIns="0" rtlCol="0" anchor="t">
            <a:normAutofit/>
          </a:bodyPr>
          <a:lstStyle/>
          <a:p>
            <a:pPr marL="0" indent="0" algn="ctr">
              <a:lnSpc>
                <a:spcPct val="104000"/>
              </a:lnSpc>
              <a:buNone/>
            </a:pPr>
            <a:r>
              <a:rPr lang="en-US" sz="1350" dirty="0">
                <a:solidFill>
                  <a:srgbClr val="1B1B27"/>
                </a:solidFill>
                <a:latin typeface="Raleway" pitchFamily="34" charset="0"/>
                <a:ea typeface="Raleway" pitchFamily="34" charset="-122"/>
                <a:cs typeface="Raleway" pitchFamily="34" charset="-120"/>
              </a:rPr>
              <a:t>Clinical Candidate Match</a:t>
            </a:r>
            <a:endParaRPr lang="en-US" sz="1350" dirty="0"/>
          </a:p>
        </p:txBody>
      </p:sp>
      <p:sp>
        <p:nvSpPr>
          <p:cNvPr id="44" name="Text 41">
            <a:extLst>
              <a:ext uri="{FF2B5EF4-FFF2-40B4-BE49-F238E27FC236}">
                <a16:creationId xmlns:a16="http://schemas.microsoft.com/office/drawing/2014/main" id="{135DB106-64E7-6E3D-C902-78ED925517FA}"/>
              </a:ext>
            </a:extLst>
          </p:cNvPr>
          <p:cNvSpPr/>
          <p:nvPr/>
        </p:nvSpPr>
        <p:spPr>
          <a:xfrm>
            <a:off x="6067134" y="2356719"/>
            <a:ext cx="1231849" cy="264677"/>
          </a:xfrm>
          <a:prstGeom prst="rect">
            <a:avLst/>
          </a:prstGeom>
          <a:noFill/>
          <a:ln/>
        </p:spPr>
        <p:txBody>
          <a:bodyPr wrap="square" lIns="0" tIns="0" rIns="0" bIns="0" rtlCol="0" anchor="t">
            <a:normAutofit lnSpcReduction="10000"/>
          </a:bodyPr>
          <a:lstStyle/>
          <a:p>
            <a:pPr marL="0" indent="0" algn="ctr">
              <a:lnSpc>
                <a:spcPct val="78000"/>
              </a:lnSpc>
              <a:buNone/>
            </a:pPr>
            <a:r>
              <a:rPr lang="en-US" sz="1100" dirty="0">
                <a:solidFill>
                  <a:srgbClr val="3C3939"/>
                </a:solidFill>
                <a:latin typeface="Roboto" pitchFamily="34" charset="0"/>
                <a:ea typeface="Roboto" pitchFamily="34" charset="-122"/>
                <a:cs typeface="Roboto" pitchFamily="34" charset="-120"/>
              </a:rPr>
              <a:t>Aligns molecules with trials</a:t>
            </a:r>
            <a:endParaRPr lang="en-US" sz="1100" dirty="0"/>
          </a:p>
        </p:txBody>
      </p:sp>
      <p:sp>
        <p:nvSpPr>
          <p:cNvPr id="45" name="Text 42">
            <a:extLst>
              <a:ext uri="{FF2B5EF4-FFF2-40B4-BE49-F238E27FC236}">
                <a16:creationId xmlns:a16="http://schemas.microsoft.com/office/drawing/2014/main" id="{7688F20D-F45F-A5CD-91DE-71826F594E7E}"/>
              </a:ext>
            </a:extLst>
          </p:cNvPr>
          <p:cNvSpPr/>
          <p:nvPr/>
        </p:nvSpPr>
        <p:spPr>
          <a:xfrm>
            <a:off x="898921" y="2890962"/>
            <a:ext cx="8608963"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analyzes millions of molecular combinations to identify promising drug candidates. A process that traditionally took years now takes months. AI also identifies patients who are strong candidates for specific clinical trials, accelerating research timelines significantly.</a:t>
            </a:r>
            <a:endParaRPr lang="en-US" sz="450" dirty="0"/>
          </a:p>
        </p:txBody>
      </p:sp>
      <p:sp>
        <p:nvSpPr>
          <p:cNvPr id="46" name="Shape 43">
            <a:extLst>
              <a:ext uri="{FF2B5EF4-FFF2-40B4-BE49-F238E27FC236}">
                <a16:creationId xmlns:a16="http://schemas.microsoft.com/office/drawing/2014/main" id="{F7BF3406-103D-827C-BA2E-6CB4DB545C16}"/>
              </a:ext>
            </a:extLst>
          </p:cNvPr>
          <p:cNvSpPr/>
          <p:nvPr/>
        </p:nvSpPr>
        <p:spPr>
          <a:xfrm>
            <a:off x="605729" y="4463078"/>
            <a:ext cx="8151763" cy="9525"/>
          </a:xfrm>
          <a:prstGeom prst="roundRect">
            <a:avLst>
              <a:gd name="adj" fmla="val 50000"/>
            </a:avLst>
          </a:prstGeom>
          <a:solidFill>
            <a:srgbClr val="3C3939">
              <a:alpha val="50000"/>
            </a:srgbClr>
          </a:solidFill>
          <a:ln/>
        </p:spPr>
        <p:txBody>
          <a:bodyPr/>
          <a:lstStyle/>
          <a:p>
            <a:endParaRPr/>
          </a:p>
        </p:txBody>
      </p:sp>
      <p:sp>
        <p:nvSpPr>
          <p:cNvPr id="47" name="Text 44">
            <a:extLst>
              <a:ext uri="{FF2B5EF4-FFF2-40B4-BE49-F238E27FC236}">
                <a16:creationId xmlns:a16="http://schemas.microsoft.com/office/drawing/2014/main" id="{2A468018-9D98-8714-310F-67F28B929AC2}"/>
              </a:ext>
            </a:extLst>
          </p:cNvPr>
          <p:cNvSpPr/>
          <p:nvPr/>
        </p:nvSpPr>
        <p:spPr>
          <a:xfrm>
            <a:off x="804751" y="3093380"/>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Important Limitations &amp; Ethical Considerations</a:t>
            </a:r>
            <a:endParaRPr lang="en-US" sz="950" dirty="0"/>
          </a:p>
        </p:txBody>
      </p:sp>
      <p:pic>
        <p:nvPicPr>
          <p:cNvPr id="48" name="Image 1" descr="preencoded.png">
            <a:extLst>
              <a:ext uri="{FF2B5EF4-FFF2-40B4-BE49-F238E27FC236}">
                <a16:creationId xmlns:a16="http://schemas.microsoft.com/office/drawing/2014/main" id="{56BE2AF3-FB94-AFFA-AB92-9233C681270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9351" y="3464067"/>
            <a:ext cx="4060403" cy="407194"/>
          </a:xfrm>
          <a:prstGeom prst="rect">
            <a:avLst/>
          </a:prstGeom>
        </p:spPr>
      </p:pic>
      <p:sp>
        <p:nvSpPr>
          <p:cNvPr id="49" name="Text 45">
            <a:extLst>
              <a:ext uri="{FF2B5EF4-FFF2-40B4-BE49-F238E27FC236}">
                <a16:creationId xmlns:a16="http://schemas.microsoft.com/office/drawing/2014/main" id="{89045BE7-C20E-D6D2-EADB-1AFE047F2ABD}"/>
              </a:ext>
            </a:extLst>
          </p:cNvPr>
          <p:cNvSpPr/>
          <p:nvPr/>
        </p:nvSpPr>
        <p:spPr>
          <a:xfrm>
            <a:off x="989915" y="3488497"/>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AI is a Tool, Not a Replacement</a:t>
            </a:r>
            <a:endParaRPr lang="en-US" sz="600" dirty="0"/>
          </a:p>
        </p:txBody>
      </p:sp>
      <p:sp>
        <p:nvSpPr>
          <p:cNvPr id="50" name="Text 46">
            <a:extLst>
              <a:ext uri="{FF2B5EF4-FFF2-40B4-BE49-F238E27FC236}">
                <a16:creationId xmlns:a16="http://schemas.microsoft.com/office/drawing/2014/main" id="{5AD46793-AB5D-71AE-ADCD-8B1BE1FDE133}"/>
              </a:ext>
            </a:extLst>
          </p:cNvPr>
          <p:cNvSpPr/>
          <p:nvPr/>
        </p:nvSpPr>
        <p:spPr>
          <a:xfrm>
            <a:off x="989914" y="3663759"/>
            <a:ext cx="38792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AI assists doctors but never replaces human judgment. Doctors must understand and approve all AI recommendations before acting on them.</a:t>
            </a:r>
            <a:endParaRPr lang="en-US" sz="450" dirty="0"/>
          </a:p>
        </p:txBody>
      </p:sp>
      <p:pic>
        <p:nvPicPr>
          <p:cNvPr id="51" name="Image 2" descr="preencoded.png">
            <a:extLst>
              <a:ext uri="{FF2B5EF4-FFF2-40B4-BE49-F238E27FC236}">
                <a16:creationId xmlns:a16="http://schemas.microsoft.com/office/drawing/2014/main" id="{394B57FE-6B90-B301-1C78-1B35B17FC46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59754" y="3469437"/>
            <a:ext cx="4060403" cy="407194"/>
          </a:xfrm>
          <a:prstGeom prst="rect">
            <a:avLst/>
          </a:prstGeom>
        </p:spPr>
      </p:pic>
      <p:sp>
        <p:nvSpPr>
          <p:cNvPr id="52" name="Text 47">
            <a:extLst>
              <a:ext uri="{FF2B5EF4-FFF2-40B4-BE49-F238E27FC236}">
                <a16:creationId xmlns:a16="http://schemas.microsoft.com/office/drawing/2014/main" id="{A5C40A1A-D024-F829-C315-60BC5CC346AF}"/>
              </a:ext>
            </a:extLst>
          </p:cNvPr>
          <p:cNvSpPr/>
          <p:nvPr/>
        </p:nvSpPr>
        <p:spPr>
          <a:xfrm>
            <a:off x="5024561" y="3488496"/>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Data Privacy</a:t>
            </a:r>
            <a:endParaRPr lang="en-US" sz="600" dirty="0"/>
          </a:p>
        </p:txBody>
      </p:sp>
      <p:sp>
        <p:nvSpPr>
          <p:cNvPr id="53" name="Text 48">
            <a:extLst>
              <a:ext uri="{FF2B5EF4-FFF2-40B4-BE49-F238E27FC236}">
                <a16:creationId xmlns:a16="http://schemas.microsoft.com/office/drawing/2014/main" id="{CEBDBB20-FA9F-6802-EAEE-6A9293960554}"/>
              </a:ext>
            </a:extLst>
          </p:cNvPr>
          <p:cNvSpPr/>
          <p:nvPr/>
        </p:nvSpPr>
        <p:spPr>
          <a:xfrm>
            <a:off x="5050317" y="3635864"/>
            <a:ext cx="3879279"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Healthcare AI requires sensitive patient data. Strict regulations — including HIPAA in the US — protect this data and govern its use.</a:t>
            </a:r>
            <a:endParaRPr lang="en-US" sz="450" dirty="0"/>
          </a:p>
        </p:txBody>
      </p:sp>
      <p:pic>
        <p:nvPicPr>
          <p:cNvPr id="54" name="Image 3" descr="preencoded.png">
            <a:extLst>
              <a:ext uri="{FF2B5EF4-FFF2-40B4-BE49-F238E27FC236}">
                <a16:creationId xmlns:a16="http://schemas.microsoft.com/office/drawing/2014/main" id="{9A9C9789-777C-7926-20BA-7FD82B95308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99351" y="3968639"/>
            <a:ext cx="4060403" cy="407194"/>
          </a:xfrm>
          <a:prstGeom prst="rect">
            <a:avLst/>
          </a:prstGeom>
        </p:spPr>
      </p:pic>
      <p:sp>
        <p:nvSpPr>
          <p:cNvPr id="55" name="Text 49">
            <a:extLst>
              <a:ext uri="{FF2B5EF4-FFF2-40B4-BE49-F238E27FC236}">
                <a16:creationId xmlns:a16="http://schemas.microsoft.com/office/drawing/2014/main" id="{D50480EF-9A8C-DA84-14E9-EE24D253F94C}"/>
              </a:ext>
            </a:extLst>
          </p:cNvPr>
          <p:cNvSpPr/>
          <p:nvPr/>
        </p:nvSpPr>
        <p:spPr>
          <a:xfrm>
            <a:off x="987419" y="3987230"/>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Bias in Healthcare AI</a:t>
            </a:r>
            <a:endParaRPr lang="en-US" sz="600" dirty="0"/>
          </a:p>
        </p:txBody>
      </p:sp>
      <p:sp>
        <p:nvSpPr>
          <p:cNvPr id="56" name="Text 50">
            <a:extLst>
              <a:ext uri="{FF2B5EF4-FFF2-40B4-BE49-F238E27FC236}">
                <a16:creationId xmlns:a16="http://schemas.microsoft.com/office/drawing/2014/main" id="{1A6E4BAE-AFDE-DFBE-CBFB-5946D1FCB515}"/>
              </a:ext>
            </a:extLst>
          </p:cNvPr>
          <p:cNvSpPr/>
          <p:nvPr/>
        </p:nvSpPr>
        <p:spPr>
          <a:xfrm>
            <a:off x="1080475" y="4150317"/>
            <a:ext cx="3879279"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If training data comes from biased sources, AI can perpetuate healthcare disparities. This is explored in depth in Hour 04.</a:t>
            </a:r>
            <a:endParaRPr lang="en-US" sz="450" dirty="0"/>
          </a:p>
        </p:txBody>
      </p:sp>
      <p:pic>
        <p:nvPicPr>
          <p:cNvPr id="57" name="Image 4" descr="preencoded.png">
            <a:extLst>
              <a:ext uri="{FF2B5EF4-FFF2-40B4-BE49-F238E27FC236}">
                <a16:creationId xmlns:a16="http://schemas.microsoft.com/office/drawing/2014/main" id="{EB864617-6DCF-3318-3975-C338439679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57259" y="3968639"/>
            <a:ext cx="4060403" cy="407194"/>
          </a:xfrm>
          <a:prstGeom prst="rect">
            <a:avLst/>
          </a:prstGeom>
        </p:spPr>
      </p:pic>
      <p:sp>
        <p:nvSpPr>
          <p:cNvPr id="58" name="Text 51">
            <a:extLst>
              <a:ext uri="{FF2B5EF4-FFF2-40B4-BE49-F238E27FC236}">
                <a16:creationId xmlns:a16="http://schemas.microsoft.com/office/drawing/2014/main" id="{80901F67-F1B6-D930-A54F-034C9B3D368F}"/>
              </a:ext>
            </a:extLst>
          </p:cNvPr>
          <p:cNvSpPr/>
          <p:nvPr/>
        </p:nvSpPr>
        <p:spPr>
          <a:xfrm>
            <a:off x="5050315" y="4012585"/>
            <a:ext cx="3879279"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Regulatory Approval</a:t>
            </a:r>
            <a:endParaRPr lang="en-US" sz="600" dirty="0"/>
          </a:p>
        </p:txBody>
      </p:sp>
      <p:sp>
        <p:nvSpPr>
          <p:cNvPr id="59" name="Text 52">
            <a:extLst>
              <a:ext uri="{FF2B5EF4-FFF2-40B4-BE49-F238E27FC236}">
                <a16:creationId xmlns:a16="http://schemas.microsoft.com/office/drawing/2014/main" id="{B915BB65-DE2A-053C-7F98-3E510FCF6916}"/>
              </a:ext>
            </a:extLst>
          </p:cNvPr>
          <p:cNvSpPr/>
          <p:nvPr/>
        </p:nvSpPr>
        <p:spPr>
          <a:xfrm>
            <a:off x="5138383" y="4151705"/>
            <a:ext cx="3879279" cy="14867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Healthcare AI systems must undergo rigorous testing and regulatory approval before any clinical use. No shortcuts are acceptable in this domain.</a:t>
            </a:r>
            <a:endParaRPr lang="en-US" sz="450" dirty="0"/>
          </a:p>
        </p:txBody>
      </p:sp>
      <p:sp>
        <p:nvSpPr>
          <p:cNvPr id="60" name="Text 53">
            <a:extLst>
              <a:ext uri="{FF2B5EF4-FFF2-40B4-BE49-F238E27FC236}">
                <a16:creationId xmlns:a16="http://schemas.microsoft.com/office/drawing/2014/main" id="{D6B0993D-F24C-CED5-D1A6-B783C08921EB}"/>
              </a:ext>
            </a:extLst>
          </p:cNvPr>
          <p:cNvSpPr/>
          <p:nvPr/>
        </p:nvSpPr>
        <p:spPr>
          <a:xfrm>
            <a:off x="3866443" y="4872808"/>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63" name="TextBox 62">
            <a:extLst>
              <a:ext uri="{FF2B5EF4-FFF2-40B4-BE49-F238E27FC236}">
                <a16:creationId xmlns:a16="http://schemas.microsoft.com/office/drawing/2014/main" id="{4951DD58-148E-2420-9785-5246353F5518}"/>
              </a:ext>
            </a:extLst>
          </p:cNvPr>
          <p:cNvSpPr txBox="1"/>
          <p:nvPr/>
        </p:nvSpPr>
        <p:spPr>
          <a:xfrm>
            <a:off x="8071945" y="4779615"/>
            <a:ext cx="1072055"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905482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496119" y="341114"/>
            <a:ext cx="617265" cy="94283"/>
          </a:xfrm>
          <a:prstGeom prst="roundRect">
            <a:avLst>
              <a:gd name="adj" fmla="val 22103"/>
            </a:avLst>
          </a:prstGeom>
          <a:solidFill>
            <a:srgbClr val="E1E1EA"/>
          </a:solidFill>
          <a:ln/>
        </p:spPr>
        <p:txBody>
          <a:bodyPr/>
          <a:lstStyle/>
          <a:p>
            <a:endParaRPr/>
          </a:p>
        </p:txBody>
      </p:sp>
      <p:sp>
        <p:nvSpPr>
          <p:cNvPr id="3" name="Text 1"/>
          <p:cNvSpPr/>
          <p:nvPr/>
        </p:nvSpPr>
        <p:spPr>
          <a:xfrm>
            <a:off x="533326" y="359718"/>
            <a:ext cx="1000051" cy="57076"/>
          </a:xfrm>
          <a:prstGeom prst="rect">
            <a:avLst/>
          </a:prstGeom>
          <a:noFill/>
          <a:ln/>
        </p:spPr>
        <p:txBody>
          <a:bodyPr wrap="none" lIns="0" tIns="0" rIns="0" bIns="0" rtlCol="0" anchor="t"/>
          <a:lstStyle/>
          <a:p>
            <a:pPr marL="0" indent="0" algn="l">
              <a:lnSpc>
                <a:spcPct val="96000"/>
              </a:lnSpc>
              <a:buNone/>
            </a:pPr>
            <a:r>
              <a:rPr lang="en-US" sz="350" dirty="0">
                <a:solidFill>
                  <a:srgbClr val="3C3939"/>
                </a:solidFill>
                <a:latin typeface="Roboto" pitchFamily="34" charset="0"/>
                <a:ea typeface="Roboto" pitchFamily="34" charset="-122"/>
                <a:cs typeface="Roboto" pitchFamily="34" charset="-120"/>
              </a:rPr>
              <a:t>HOUR 04 — 30 MINUTES</a:t>
            </a:r>
            <a:endParaRPr lang="en-US" sz="350" dirty="0"/>
          </a:p>
        </p:txBody>
      </p:sp>
      <p:sp>
        <p:nvSpPr>
          <p:cNvPr id="4" name="Text 2"/>
          <p:cNvSpPr/>
          <p:nvPr/>
        </p:nvSpPr>
        <p:spPr>
          <a:xfrm>
            <a:off x="496119" y="447749"/>
            <a:ext cx="8151763" cy="193849"/>
          </a:xfrm>
          <a:prstGeom prst="rect">
            <a:avLst/>
          </a:prstGeom>
          <a:noFill/>
          <a:ln/>
        </p:spPr>
        <p:txBody>
          <a:bodyPr wrap="none" lIns="0" tIns="0" rIns="0" bIns="0" rtlCol="0" anchor="t"/>
          <a:lstStyle/>
          <a:p>
            <a:pPr marL="0" indent="0" algn="l">
              <a:lnSpc>
                <a:spcPct val="104000"/>
              </a:lnSpc>
              <a:buNone/>
            </a:pPr>
            <a:r>
              <a:rPr lang="en-US" sz="1200" dirty="0">
                <a:solidFill>
                  <a:srgbClr val="1B1B27"/>
                </a:solidFill>
                <a:latin typeface="Raleway" pitchFamily="34" charset="0"/>
                <a:ea typeface="Raleway" pitchFamily="34" charset="-122"/>
                <a:cs typeface="Raleway" pitchFamily="34" charset="-120"/>
              </a:rPr>
              <a:t>Understanding Bias in AI</a:t>
            </a:r>
            <a:endParaRPr lang="en-US" sz="1200" dirty="0"/>
          </a:p>
        </p:txBody>
      </p:sp>
      <p:sp>
        <p:nvSpPr>
          <p:cNvPr id="5" name="Text 3"/>
          <p:cNvSpPr/>
          <p:nvPr/>
        </p:nvSpPr>
        <p:spPr>
          <a:xfrm>
            <a:off x="496119" y="688107"/>
            <a:ext cx="8608963"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Definition:</a:t>
            </a:r>
            <a:r>
              <a:rPr lang="en-US" sz="450" dirty="0">
                <a:solidFill>
                  <a:srgbClr val="3C3939"/>
                </a:solidFill>
                <a:latin typeface="Roboto" pitchFamily="34" charset="0"/>
                <a:ea typeface="Roboto" pitchFamily="34" charset="-122"/>
                <a:cs typeface="Roboto" pitchFamily="34" charset="-120"/>
              </a:rPr>
              <a:t> Bias in AI refers to systematic errors or unfair outcomes that AI systems produce, often disadvantaging certain groups of people. Unlike human bias — which is individual — </a:t>
            </a:r>
            <a:r>
              <a:rPr lang="en-US" sz="450" b="1" dirty="0">
                <a:solidFill>
                  <a:srgbClr val="3C3939"/>
                </a:solidFill>
                <a:latin typeface="Roboto Bold" pitchFamily="34" charset="0"/>
                <a:ea typeface="Roboto Bold" pitchFamily="34" charset="-122"/>
                <a:cs typeface="Roboto Bold" pitchFamily="34" charset="-120"/>
              </a:rPr>
              <a:t>AI bias is systematic and affects many people consistently.</a:t>
            </a:r>
            <a:endParaRPr lang="en-US" sz="450" dirty="0"/>
          </a:p>
        </p:txBody>
      </p:sp>
      <p:sp>
        <p:nvSpPr>
          <p:cNvPr id="6" name="Shape 4"/>
          <p:cNvSpPr/>
          <p:nvPr/>
        </p:nvSpPr>
        <p:spPr>
          <a:xfrm>
            <a:off x="496119" y="812750"/>
            <a:ext cx="8151763" cy="9525"/>
          </a:xfrm>
          <a:prstGeom prst="roundRect">
            <a:avLst>
              <a:gd name="adj" fmla="val 50000"/>
            </a:avLst>
          </a:prstGeom>
          <a:solidFill>
            <a:srgbClr val="3C3939">
              <a:alpha val="50000"/>
            </a:srgbClr>
          </a:solidFill>
          <a:ln/>
        </p:spPr>
        <p:txBody>
          <a:bodyPr/>
          <a:lstStyle/>
          <a:p>
            <a:endParaRPr/>
          </a:p>
        </p:txBody>
      </p:sp>
      <p:sp>
        <p:nvSpPr>
          <p:cNvPr id="7" name="Text 5"/>
          <p:cNvSpPr/>
          <p:nvPr/>
        </p:nvSpPr>
        <p:spPr>
          <a:xfrm>
            <a:off x="496119" y="884262"/>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The Four Types of AI Bias</a:t>
            </a:r>
            <a:endParaRPr lang="en-US" sz="950" dirty="0"/>
          </a:p>
        </p:txBody>
      </p:sp>
      <p:sp>
        <p:nvSpPr>
          <p:cNvPr id="8" name="Shape 6"/>
          <p:cNvSpPr/>
          <p:nvPr/>
        </p:nvSpPr>
        <p:spPr>
          <a:xfrm>
            <a:off x="496119" y="1085776"/>
            <a:ext cx="4060403" cy="490612"/>
          </a:xfrm>
          <a:prstGeom prst="roundRect">
            <a:avLst>
              <a:gd name="adj" fmla="val 5310"/>
            </a:avLst>
          </a:prstGeom>
          <a:solidFill>
            <a:srgbClr val="E1E1EA"/>
          </a:solidFill>
          <a:ln w="4763">
            <a:solidFill>
              <a:srgbClr val="C7C7D0"/>
            </a:solidFill>
            <a:prstDash val="solid"/>
          </a:ln>
        </p:spPr>
        <p:txBody>
          <a:bodyPr/>
          <a:lstStyle/>
          <a:p>
            <a:endParaRPr/>
          </a:p>
        </p:txBody>
      </p:sp>
      <p:sp>
        <p:nvSpPr>
          <p:cNvPr id="9" name="Text 7"/>
          <p:cNvSpPr/>
          <p:nvPr/>
        </p:nvSpPr>
        <p:spPr>
          <a:xfrm>
            <a:off x="562868" y="1152525"/>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1. Historical / Representational</a:t>
            </a:r>
            <a:endParaRPr lang="en-US" sz="600" dirty="0"/>
          </a:p>
        </p:txBody>
      </p:sp>
      <p:sp>
        <p:nvSpPr>
          <p:cNvPr id="10" name="Text 8"/>
          <p:cNvSpPr/>
          <p:nvPr/>
        </p:nvSpPr>
        <p:spPr>
          <a:xfrm>
            <a:off x="562868" y="1268016"/>
            <a:ext cx="3926904" cy="241622"/>
          </a:xfrm>
          <a:prstGeom prst="rect">
            <a:avLst/>
          </a:prstGeom>
          <a:noFill/>
          <a:ln/>
        </p:spPr>
        <p:txBody>
          <a:bodyPr wrap="square" lIns="0" tIns="0" rIns="0" bIns="0" rtlCol="0" anchor="t"/>
          <a:lstStyle/>
          <a:p>
            <a:pPr marL="0" indent="0" algn="l">
              <a:lnSpc>
                <a:spcPct val="100000"/>
              </a:lnSpc>
              <a:spcAft>
                <a:spcPts val="100"/>
              </a:spcAft>
              <a:buNone/>
            </a:pPr>
            <a:r>
              <a:rPr lang="en-US" sz="450" dirty="0">
                <a:solidFill>
                  <a:srgbClr val="3C3939"/>
                </a:solidFill>
                <a:latin typeface="Roboto" pitchFamily="34" charset="0"/>
                <a:ea typeface="Roboto" pitchFamily="34" charset="-122"/>
                <a:cs typeface="Roboto" pitchFamily="34" charset="-120"/>
              </a:rPr>
              <a:t>Training data reflects historical inequalities and discrimination.</a:t>
            </a:r>
            <a:endParaRPr lang="en-US" sz="450" dirty="0"/>
          </a:p>
          <a:p>
            <a:pPr marL="0" indent="0" algn="l">
              <a:lnSpc>
                <a:spcPct val="100000"/>
              </a:lnSpc>
              <a:buNone/>
            </a:pPr>
            <a:r>
              <a:rPr lang="en-US" sz="450" i="1" dirty="0">
                <a:solidFill>
                  <a:srgbClr val="3C3939"/>
                </a:solidFill>
                <a:latin typeface="Roboto" pitchFamily="34" charset="0"/>
                <a:ea typeface="Roboto" pitchFamily="34" charset="-122"/>
                <a:cs typeface="Roboto" pitchFamily="34" charset="-120"/>
              </a:rPr>
              <a:t>Example: A hiring AI trained on historical data learns to discriminate against women because fewer women were hired in tech roles historically — and perpetuates this pattern.</a:t>
            </a:r>
            <a:endParaRPr lang="en-US" sz="450" dirty="0"/>
          </a:p>
        </p:txBody>
      </p:sp>
      <p:sp>
        <p:nvSpPr>
          <p:cNvPr id="11" name="Shape 9"/>
          <p:cNvSpPr/>
          <p:nvPr/>
        </p:nvSpPr>
        <p:spPr>
          <a:xfrm>
            <a:off x="4587478" y="1085776"/>
            <a:ext cx="4060403" cy="490612"/>
          </a:xfrm>
          <a:prstGeom prst="roundRect">
            <a:avLst>
              <a:gd name="adj" fmla="val 5310"/>
            </a:avLst>
          </a:prstGeom>
          <a:solidFill>
            <a:srgbClr val="E1E1EA"/>
          </a:solidFill>
          <a:ln w="4763">
            <a:solidFill>
              <a:srgbClr val="C7C7D0"/>
            </a:solidFill>
            <a:prstDash val="solid"/>
          </a:ln>
        </p:spPr>
        <p:txBody>
          <a:bodyPr/>
          <a:lstStyle/>
          <a:p>
            <a:endParaRPr/>
          </a:p>
        </p:txBody>
      </p:sp>
      <p:sp>
        <p:nvSpPr>
          <p:cNvPr id="12" name="Text 10"/>
          <p:cNvSpPr/>
          <p:nvPr/>
        </p:nvSpPr>
        <p:spPr>
          <a:xfrm>
            <a:off x="4654228" y="1152525"/>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2. Selection / Measurement</a:t>
            </a:r>
            <a:endParaRPr lang="en-US" sz="600" dirty="0"/>
          </a:p>
        </p:txBody>
      </p:sp>
      <p:sp>
        <p:nvSpPr>
          <p:cNvPr id="13" name="Text 11"/>
          <p:cNvSpPr/>
          <p:nvPr/>
        </p:nvSpPr>
        <p:spPr>
          <a:xfrm>
            <a:off x="4654228" y="1268016"/>
            <a:ext cx="3926904" cy="241622"/>
          </a:xfrm>
          <a:prstGeom prst="rect">
            <a:avLst/>
          </a:prstGeom>
          <a:noFill/>
          <a:ln/>
        </p:spPr>
        <p:txBody>
          <a:bodyPr wrap="square" lIns="0" tIns="0" rIns="0" bIns="0" rtlCol="0" anchor="t"/>
          <a:lstStyle/>
          <a:p>
            <a:pPr marL="0" indent="0" algn="l">
              <a:lnSpc>
                <a:spcPct val="100000"/>
              </a:lnSpc>
              <a:spcAft>
                <a:spcPts val="100"/>
              </a:spcAft>
              <a:buNone/>
            </a:pPr>
            <a:r>
              <a:rPr lang="en-US" sz="450" dirty="0">
                <a:solidFill>
                  <a:srgbClr val="3C3939"/>
                </a:solidFill>
                <a:latin typeface="Roboto" pitchFamily="34" charset="0"/>
                <a:ea typeface="Roboto" pitchFamily="34" charset="-122"/>
                <a:cs typeface="Roboto" pitchFamily="34" charset="-120"/>
              </a:rPr>
              <a:t>The data collected is incomplete or doesn't accurately measure what we want to measure.</a:t>
            </a:r>
            <a:endParaRPr lang="en-US" sz="450" dirty="0"/>
          </a:p>
          <a:p>
            <a:pPr marL="0" indent="0" algn="l">
              <a:lnSpc>
                <a:spcPct val="100000"/>
              </a:lnSpc>
              <a:buNone/>
            </a:pPr>
            <a:r>
              <a:rPr lang="en-US" sz="450" i="1" dirty="0">
                <a:solidFill>
                  <a:srgbClr val="3C3939"/>
                </a:solidFill>
                <a:latin typeface="Roboto" pitchFamily="34" charset="0"/>
                <a:ea typeface="Roboto" pitchFamily="34" charset="-122"/>
                <a:cs typeface="Roboto" pitchFamily="34" charset="-120"/>
              </a:rPr>
              <a:t>Example: A healthcare algorithm trained primarily on data from wealthy hospitals may not work well for patients from underserved communities.</a:t>
            </a:r>
            <a:endParaRPr lang="en-US" sz="450" dirty="0"/>
          </a:p>
        </p:txBody>
      </p:sp>
      <p:sp>
        <p:nvSpPr>
          <p:cNvPr id="14" name="Shape 12"/>
          <p:cNvSpPr/>
          <p:nvPr/>
        </p:nvSpPr>
        <p:spPr>
          <a:xfrm>
            <a:off x="496119" y="1607344"/>
            <a:ext cx="4060403" cy="490612"/>
          </a:xfrm>
          <a:prstGeom prst="roundRect">
            <a:avLst>
              <a:gd name="adj" fmla="val 5310"/>
            </a:avLst>
          </a:prstGeom>
          <a:solidFill>
            <a:srgbClr val="E1E1EA"/>
          </a:solidFill>
          <a:ln w="4763">
            <a:solidFill>
              <a:srgbClr val="C7C7D0"/>
            </a:solidFill>
            <a:prstDash val="solid"/>
          </a:ln>
        </p:spPr>
        <p:txBody>
          <a:bodyPr/>
          <a:lstStyle/>
          <a:p>
            <a:endParaRPr/>
          </a:p>
        </p:txBody>
      </p:sp>
      <p:sp>
        <p:nvSpPr>
          <p:cNvPr id="15" name="Text 13"/>
          <p:cNvSpPr/>
          <p:nvPr/>
        </p:nvSpPr>
        <p:spPr>
          <a:xfrm>
            <a:off x="562868" y="1674093"/>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3. Algorithmic / Optimization</a:t>
            </a:r>
            <a:endParaRPr lang="en-US" sz="600" dirty="0"/>
          </a:p>
        </p:txBody>
      </p:sp>
      <p:sp>
        <p:nvSpPr>
          <p:cNvPr id="16" name="Text 14"/>
          <p:cNvSpPr/>
          <p:nvPr/>
        </p:nvSpPr>
        <p:spPr>
          <a:xfrm>
            <a:off x="562868" y="1789584"/>
            <a:ext cx="3926904" cy="241622"/>
          </a:xfrm>
          <a:prstGeom prst="rect">
            <a:avLst/>
          </a:prstGeom>
          <a:noFill/>
          <a:ln/>
        </p:spPr>
        <p:txBody>
          <a:bodyPr wrap="square" lIns="0" tIns="0" rIns="0" bIns="0" rtlCol="0" anchor="t"/>
          <a:lstStyle/>
          <a:p>
            <a:pPr marL="0" indent="0" algn="l">
              <a:lnSpc>
                <a:spcPct val="100000"/>
              </a:lnSpc>
              <a:spcAft>
                <a:spcPts val="100"/>
              </a:spcAft>
              <a:buNone/>
            </a:pPr>
            <a:r>
              <a:rPr lang="en-US" sz="450" dirty="0">
                <a:solidFill>
                  <a:srgbClr val="3C3939"/>
                </a:solidFill>
                <a:latin typeface="Roboto" pitchFamily="34" charset="0"/>
                <a:ea typeface="Roboto" pitchFamily="34" charset="-122"/>
                <a:cs typeface="Roboto" pitchFamily="34" charset="-120"/>
              </a:rPr>
              <a:t>The algorithm itself — even with unbiased data — can produce biased outcomes.</a:t>
            </a:r>
            <a:endParaRPr lang="en-US" sz="450" dirty="0"/>
          </a:p>
          <a:p>
            <a:pPr marL="0" indent="0" algn="l">
              <a:lnSpc>
                <a:spcPct val="100000"/>
              </a:lnSpc>
              <a:buNone/>
            </a:pPr>
            <a:r>
              <a:rPr lang="en-US" sz="450" i="1" dirty="0">
                <a:solidFill>
                  <a:srgbClr val="3C3939"/>
                </a:solidFill>
                <a:latin typeface="Roboto" pitchFamily="34" charset="0"/>
                <a:ea typeface="Roboto" pitchFamily="34" charset="-122"/>
                <a:cs typeface="Roboto" pitchFamily="34" charset="-120"/>
              </a:rPr>
              <a:t>Example: An algorithm optimizing for "profit" in lending might systematically deny loans to certain neighborhoods, even if individual applicants are qualified.</a:t>
            </a:r>
            <a:endParaRPr lang="en-US" sz="450" dirty="0"/>
          </a:p>
        </p:txBody>
      </p:sp>
      <p:sp>
        <p:nvSpPr>
          <p:cNvPr id="17" name="Shape 15"/>
          <p:cNvSpPr/>
          <p:nvPr/>
        </p:nvSpPr>
        <p:spPr>
          <a:xfrm>
            <a:off x="4587478" y="1607344"/>
            <a:ext cx="4060403" cy="490612"/>
          </a:xfrm>
          <a:prstGeom prst="roundRect">
            <a:avLst>
              <a:gd name="adj" fmla="val 5310"/>
            </a:avLst>
          </a:prstGeom>
          <a:solidFill>
            <a:srgbClr val="E1E1EA"/>
          </a:solidFill>
          <a:ln w="4763">
            <a:solidFill>
              <a:srgbClr val="C7C7D0"/>
            </a:solidFill>
            <a:prstDash val="solid"/>
          </a:ln>
        </p:spPr>
        <p:txBody>
          <a:bodyPr/>
          <a:lstStyle/>
          <a:p>
            <a:endParaRPr/>
          </a:p>
        </p:txBody>
      </p:sp>
      <p:sp>
        <p:nvSpPr>
          <p:cNvPr id="18" name="Text 16"/>
          <p:cNvSpPr/>
          <p:nvPr/>
        </p:nvSpPr>
        <p:spPr>
          <a:xfrm>
            <a:off x="4654228" y="1674093"/>
            <a:ext cx="3926904"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4. Feedback / Emergent</a:t>
            </a:r>
            <a:endParaRPr lang="en-US" sz="600" dirty="0"/>
          </a:p>
        </p:txBody>
      </p:sp>
      <p:sp>
        <p:nvSpPr>
          <p:cNvPr id="19" name="Text 17"/>
          <p:cNvSpPr/>
          <p:nvPr/>
        </p:nvSpPr>
        <p:spPr>
          <a:xfrm>
            <a:off x="4654228" y="1789584"/>
            <a:ext cx="3926904" cy="241622"/>
          </a:xfrm>
          <a:prstGeom prst="rect">
            <a:avLst/>
          </a:prstGeom>
          <a:noFill/>
          <a:ln/>
        </p:spPr>
        <p:txBody>
          <a:bodyPr wrap="square" lIns="0" tIns="0" rIns="0" bIns="0" rtlCol="0" anchor="t"/>
          <a:lstStyle/>
          <a:p>
            <a:pPr marL="0" indent="0" algn="l">
              <a:lnSpc>
                <a:spcPct val="100000"/>
              </a:lnSpc>
              <a:spcAft>
                <a:spcPts val="100"/>
              </a:spcAft>
              <a:buNone/>
            </a:pPr>
            <a:r>
              <a:rPr lang="en-US" sz="450" dirty="0">
                <a:solidFill>
                  <a:srgbClr val="3C3939"/>
                </a:solidFill>
                <a:latin typeface="Roboto" pitchFamily="34" charset="0"/>
                <a:ea typeface="Roboto" pitchFamily="34" charset="-122"/>
                <a:cs typeface="Roboto" pitchFamily="34" charset="-120"/>
              </a:rPr>
              <a:t>Bias emerges over time as the system learns from its own decisions.</a:t>
            </a:r>
            <a:endParaRPr lang="en-US" sz="450" dirty="0"/>
          </a:p>
          <a:p>
            <a:pPr marL="0" indent="0" algn="l">
              <a:lnSpc>
                <a:spcPct val="100000"/>
              </a:lnSpc>
              <a:buNone/>
            </a:pPr>
            <a:r>
              <a:rPr lang="en-US" sz="450" i="1" dirty="0">
                <a:solidFill>
                  <a:srgbClr val="3C3939"/>
                </a:solidFill>
                <a:latin typeface="Roboto" pitchFamily="34" charset="0"/>
                <a:ea typeface="Roboto" pitchFamily="34" charset="-122"/>
                <a:cs typeface="Roboto" pitchFamily="34" charset="-120"/>
              </a:rPr>
              <a:t>Example: A criminal justice AI recommends more police patrols in certain neighborhoods → more arrests → reinforces the original bias. A vicious cycle.</a:t>
            </a:r>
            <a:endParaRPr lang="en-US" sz="450" dirty="0"/>
          </a:p>
        </p:txBody>
      </p:sp>
      <p:sp>
        <p:nvSpPr>
          <p:cNvPr id="20" name="Shape 18"/>
          <p:cNvSpPr/>
          <p:nvPr/>
        </p:nvSpPr>
        <p:spPr>
          <a:xfrm>
            <a:off x="496119" y="2148260"/>
            <a:ext cx="8151763" cy="9525"/>
          </a:xfrm>
          <a:prstGeom prst="roundRect">
            <a:avLst>
              <a:gd name="adj" fmla="val 50000"/>
            </a:avLst>
          </a:prstGeom>
          <a:solidFill>
            <a:srgbClr val="3C3939">
              <a:alpha val="50000"/>
            </a:srgbClr>
          </a:solidFill>
          <a:ln/>
        </p:spPr>
        <p:txBody>
          <a:bodyPr/>
          <a:lstStyle/>
          <a:p>
            <a:endParaRPr/>
          </a:p>
        </p:txBody>
      </p:sp>
      <p:sp>
        <p:nvSpPr>
          <p:cNvPr id="21" name="Text 19"/>
          <p:cNvSpPr/>
          <p:nvPr/>
        </p:nvSpPr>
        <p:spPr>
          <a:xfrm>
            <a:off x="496119" y="2219771"/>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Real-World Case Studies</a:t>
            </a:r>
            <a:endParaRPr lang="en-US" sz="950" dirty="0"/>
          </a:p>
        </p:txBody>
      </p:sp>
      <p:sp>
        <p:nvSpPr>
          <p:cNvPr id="22" name="Text 20"/>
          <p:cNvSpPr/>
          <p:nvPr/>
        </p:nvSpPr>
        <p:spPr>
          <a:xfrm>
            <a:off x="496119" y="2452241"/>
            <a:ext cx="4000277" cy="96887"/>
          </a:xfrm>
          <a:prstGeom prst="rect">
            <a:avLst/>
          </a:prstGeom>
          <a:noFill/>
          <a:ln/>
        </p:spPr>
        <p:txBody>
          <a:bodyPr wrap="none" lIns="0" tIns="0" rIns="0" bIns="0" rtlCol="0" anchor="t"/>
          <a:lstStyle/>
          <a:p>
            <a:pPr marL="0" indent="0" algn="l">
              <a:lnSpc>
                <a:spcPct val="104000"/>
              </a:lnSpc>
              <a:buNone/>
            </a:pPr>
            <a:r>
              <a:rPr lang="en-US" sz="600" dirty="0">
                <a:solidFill>
                  <a:srgbClr val="1B1B27"/>
                </a:solidFill>
                <a:latin typeface="Raleway" pitchFamily="34" charset="0"/>
                <a:ea typeface="Raleway" pitchFamily="34" charset="-122"/>
                <a:cs typeface="Raleway" pitchFamily="34" charset="-120"/>
              </a:rPr>
              <a:t>Case Study 1: Healthcare Algorithm Racial Bias (2019)</a:t>
            </a:r>
            <a:endParaRPr lang="en-US" sz="600" dirty="0"/>
          </a:p>
        </p:txBody>
      </p:sp>
      <p:sp>
        <p:nvSpPr>
          <p:cNvPr id="23" name="Text 21"/>
          <p:cNvSpPr/>
          <p:nvPr/>
        </p:nvSpPr>
        <p:spPr>
          <a:xfrm>
            <a:off x="496119" y="2580084"/>
            <a:ext cx="4000277" cy="22301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A widely-used algorithm identified patients needing extra care but showed </a:t>
            </a:r>
            <a:r>
              <a:rPr lang="en-US" sz="450" b="1" dirty="0">
                <a:solidFill>
                  <a:srgbClr val="3C3939"/>
                </a:solidFill>
                <a:latin typeface="Roboto Bold" pitchFamily="34" charset="0"/>
                <a:ea typeface="Roboto Bold" pitchFamily="34" charset="-122"/>
                <a:cs typeface="Roboto Bold" pitchFamily="34" charset="-120"/>
              </a:rPr>
              <a:t>significant racial bias</a:t>
            </a:r>
            <a:r>
              <a:rPr lang="en-US" sz="450" dirty="0">
                <a:solidFill>
                  <a:srgbClr val="3C3939"/>
                </a:solidFill>
                <a:latin typeface="Roboto" pitchFamily="34" charset="0"/>
                <a:ea typeface="Roboto" pitchFamily="34" charset="-122"/>
                <a:cs typeface="Roboto" pitchFamily="34" charset="-120"/>
              </a:rPr>
              <a:t>. At the same risk score, Black patients were considerably sicker than White patients. Why? The algorithm predicted </a:t>
            </a:r>
            <a:r>
              <a:rPr lang="en-US" sz="450" i="1" dirty="0">
                <a:solidFill>
                  <a:srgbClr val="3C3939"/>
                </a:solidFill>
                <a:latin typeface="Roboto" pitchFamily="34" charset="0"/>
                <a:ea typeface="Roboto" pitchFamily="34" charset="-122"/>
                <a:cs typeface="Roboto" pitchFamily="34" charset="-120"/>
              </a:rPr>
              <a:t>healthcare costs</a:t>
            </a:r>
            <a:r>
              <a:rPr lang="en-US" sz="450" dirty="0">
                <a:solidFill>
                  <a:srgbClr val="3C3939"/>
                </a:solidFill>
                <a:latin typeface="Roboto" pitchFamily="34" charset="0"/>
                <a:ea typeface="Roboto" pitchFamily="34" charset="-122"/>
                <a:cs typeface="Roboto" pitchFamily="34" charset="-120"/>
              </a:rPr>
              <a:t>, not actual health needs. Because of unequal access to care, less money is spent on Black patients with the same health needs — so the algorithm falsely concluded they were healthier.</a:t>
            </a:r>
            <a:endParaRPr lang="en-US" sz="450" dirty="0"/>
          </a:p>
        </p:txBody>
      </p:sp>
      <p:sp>
        <p:nvSpPr>
          <p:cNvPr id="24" name="Shape 22"/>
          <p:cNvSpPr/>
          <p:nvPr/>
        </p:nvSpPr>
        <p:spPr>
          <a:xfrm>
            <a:off x="496119" y="2837929"/>
            <a:ext cx="4000277" cy="167283"/>
          </a:xfrm>
          <a:prstGeom prst="roundRect">
            <a:avLst>
              <a:gd name="adj" fmla="val 15572"/>
            </a:avLst>
          </a:prstGeom>
          <a:solidFill>
            <a:srgbClr val="FFB3B4"/>
          </a:solidFill>
          <a:ln/>
        </p:spPr>
        <p:txBody>
          <a:bodyPr/>
          <a:lstStyle/>
          <a:p>
            <a:endParaRPr/>
          </a:p>
        </p:txBody>
      </p:sp>
      <p:pic>
        <p:nvPicPr>
          <p:cNvPr id="25" name="Image 0" descr="preencoded.png"/>
          <p:cNvPicPr>
            <a:picLocks noChangeAspect="1"/>
          </p:cNvPicPr>
          <p:nvPr/>
        </p:nvPicPr>
        <p:blipFill>
          <a:blip r:embed="rId3"/>
          <a:stretch>
            <a:fillRect/>
          </a:stretch>
        </p:blipFill>
        <p:spPr>
          <a:xfrm>
            <a:off x="558105" y="2918296"/>
            <a:ext cx="77465" cy="61987"/>
          </a:xfrm>
          <a:prstGeom prst="rect">
            <a:avLst/>
          </a:prstGeom>
        </p:spPr>
      </p:pic>
      <p:sp>
        <p:nvSpPr>
          <p:cNvPr id="26" name="Text 23"/>
          <p:cNvSpPr/>
          <p:nvPr/>
        </p:nvSpPr>
        <p:spPr>
          <a:xfrm>
            <a:off x="697557" y="2881313"/>
            <a:ext cx="4194051" cy="74340"/>
          </a:xfrm>
          <a:prstGeom prst="rect">
            <a:avLst/>
          </a:prstGeom>
          <a:noFill/>
          <a:ln/>
        </p:spPr>
        <p:txBody>
          <a:bodyPr wrap="none" lIns="0" tIns="0" rIns="0" bIns="0" rtlCol="0" anchor="t"/>
          <a:lstStyle/>
          <a:p>
            <a:pPr marL="0" indent="0" algn="l">
              <a:lnSpc>
                <a:spcPct val="100000"/>
              </a:lnSpc>
              <a:buNone/>
            </a:pPr>
            <a:r>
              <a:rPr lang="en-US" sz="450" dirty="0">
                <a:solidFill>
                  <a:srgbClr val="000000"/>
                </a:solidFill>
                <a:latin typeface="Roboto" pitchFamily="34" charset="0"/>
                <a:ea typeface="Roboto" pitchFamily="34" charset="-122"/>
                <a:cs typeface="Roboto" pitchFamily="34" charset="-120"/>
              </a:rPr>
              <a:t>Fixing this bias would increase Black patients receiving additional help from </a:t>
            </a:r>
            <a:r>
              <a:rPr lang="en-US" sz="450" b="1" dirty="0">
                <a:solidFill>
                  <a:srgbClr val="000000"/>
                </a:solidFill>
                <a:latin typeface="Roboto Bold" pitchFamily="34" charset="0"/>
                <a:ea typeface="Roboto Bold" pitchFamily="34" charset="-122"/>
                <a:cs typeface="Roboto Bold" pitchFamily="34" charset="-120"/>
              </a:rPr>
              <a:t>17.7% to 46.5%</a:t>
            </a:r>
            <a:r>
              <a:rPr lang="en-US" sz="450" dirty="0">
                <a:solidFill>
                  <a:srgbClr val="000000"/>
                </a:solidFill>
                <a:latin typeface="Roboto" pitchFamily="34" charset="0"/>
                <a:ea typeface="Roboto" pitchFamily="34" charset="-122"/>
                <a:cs typeface="Roboto" pitchFamily="34" charset="-120"/>
              </a:rPr>
              <a:t> — a life-changing difference.</a:t>
            </a:r>
            <a:endParaRPr lang="en-US" sz="450" dirty="0"/>
          </a:p>
        </p:txBody>
      </p:sp>
      <p:sp>
        <p:nvSpPr>
          <p:cNvPr id="27" name="Text 24"/>
          <p:cNvSpPr/>
          <p:nvPr/>
        </p:nvSpPr>
        <p:spPr>
          <a:xfrm>
            <a:off x="4652367" y="2452241"/>
            <a:ext cx="4000277" cy="96887"/>
          </a:xfrm>
          <a:prstGeom prst="rect">
            <a:avLst/>
          </a:prstGeom>
          <a:noFill/>
          <a:ln/>
        </p:spPr>
        <p:txBody>
          <a:bodyPr wrap="none" lIns="0" tIns="0" rIns="0" bIns="0" rtlCol="0" anchor="t"/>
          <a:lstStyle/>
          <a:p>
            <a:pPr marL="0" indent="0" algn="l">
              <a:lnSpc>
                <a:spcPct val="104000"/>
              </a:lnSpc>
              <a:buNone/>
            </a:pPr>
            <a:r>
              <a:rPr lang="en-US" sz="600" dirty="0">
                <a:solidFill>
                  <a:srgbClr val="1B1B27"/>
                </a:solidFill>
                <a:latin typeface="Raleway" pitchFamily="34" charset="0"/>
                <a:ea typeface="Raleway" pitchFamily="34" charset="-122"/>
                <a:cs typeface="Raleway" pitchFamily="34" charset="-120"/>
              </a:rPr>
              <a:t>Case Study 2: Facial Recognition Bias</a:t>
            </a:r>
            <a:endParaRPr lang="en-US" sz="600" dirty="0"/>
          </a:p>
        </p:txBody>
      </p:sp>
      <p:sp>
        <p:nvSpPr>
          <p:cNvPr id="28" name="Text 25"/>
          <p:cNvSpPr/>
          <p:nvPr/>
        </p:nvSpPr>
        <p:spPr>
          <a:xfrm>
            <a:off x="4652367" y="2580084"/>
            <a:ext cx="445747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Facial recognition systems trained primarily on light-skinned faces show dramatically unequal error rates:</a:t>
            </a:r>
            <a:endParaRPr lang="en-US" sz="450" dirty="0"/>
          </a:p>
        </p:txBody>
      </p:sp>
      <p:sp>
        <p:nvSpPr>
          <p:cNvPr id="29" name="Text 26"/>
          <p:cNvSpPr/>
          <p:nvPr/>
        </p:nvSpPr>
        <p:spPr>
          <a:xfrm>
            <a:off x="7089306" y="3254970"/>
            <a:ext cx="762819" cy="155079"/>
          </a:xfrm>
          <a:prstGeom prst="rect">
            <a:avLst/>
          </a:prstGeom>
          <a:noFill/>
          <a:ln/>
        </p:spPr>
        <p:txBody>
          <a:bodyPr wrap="none" lIns="0" tIns="0" rIns="0" bIns="0" rtlCol="0" anchor="t"/>
          <a:lstStyle/>
          <a:p>
            <a:pPr marL="0" indent="0" algn="ctr">
              <a:lnSpc>
                <a:spcPct val="83000"/>
              </a:lnSpc>
              <a:buNone/>
            </a:pPr>
            <a:r>
              <a:rPr lang="en-US" sz="1200" dirty="0">
                <a:solidFill>
                  <a:srgbClr val="3C3939"/>
                </a:solidFill>
                <a:latin typeface="Raleway" pitchFamily="34" charset="0"/>
                <a:ea typeface="Raleway" pitchFamily="34" charset="-122"/>
                <a:cs typeface="Raleway" pitchFamily="34" charset="-120"/>
              </a:rPr>
              <a:t>0.8%</a:t>
            </a:r>
            <a:endParaRPr lang="en-US" sz="1200" dirty="0"/>
          </a:p>
        </p:txBody>
      </p:sp>
      <p:pic>
        <p:nvPicPr>
          <p:cNvPr id="30" name="Image 1" descr="preencoded.png"/>
          <p:cNvPicPr>
            <a:picLocks noChangeAspect="1"/>
          </p:cNvPicPr>
          <p:nvPr/>
        </p:nvPicPr>
        <p:blipFill>
          <a:blip r:embed="rId4"/>
          <a:stretch>
            <a:fillRect/>
          </a:stretch>
        </p:blipFill>
        <p:spPr>
          <a:xfrm>
            <a:off x="7005554" y="2867348"/>
            <a:ext cx="930325" cy="930325"/>
          </a:xfrm>
          <a:prstGeom prst="rect">
            <a:avLst/>
          </a:prstGeom>
        </p:spPr>
      </p:pic>
      <p:sp>
        <p:nvSpPr>
          <p:cNvPr id="31" name="Text 27"/>
          <p:cNvSpPr/>
          <p:nvPr/>
        </p:nvSpPr>
        <p:spPr>
          <a:xfrm>
            <a:off x="5523224" y="3861445"/>
            <a:ext cx="4000277" cy="96887"/>
          </a:xfrm>
          <a:prstGeom prst="rect">
            <a:avLst/>
          </a:prstGeom>
          <a:noFill/>
          <a:ln/>
        </p:spPr>
        <p:txBody>
          <a:bodyPr wrap="none" lIns="0" tIns="0" rIns="0" bIns="0" rtlCol="0" anchor="t"/>
          <a:lstStyle/>
          <a:p>
            <a:pPr marL="0" indent="0" algn="ctr">
              <a:lnSpc>
                <a:spcPct val="104000"/>
              </a:lnSpc>
              <a:buNone/>
            </a:pPr>
            <a:r>
              <a:rPr lang="en-US" sz="600" dirty="0">
                <a:solidFill>
                  <a:srgbClr val="3C3939"/>
                </a:solidFill>
                <a:latin typeface="Raleway" pitchFamily="34" charset="0"/>
                <a:ea typeface="Raleway" pitchFamily="34" charset="-122"/>
                <a:cs typeface="Raleway" pitchFamily="34" charset="-120"/>
              </a:rPr>
              <a:t>Error Rate</a:t>
            </a:r>
            <a:endParaRPr lang="en-US" sz="600" dirty="0"/>
          </a:p>
        </p:txBody>
      </p:sp>
      <p:sp>
        <p:nvSpPr>
          <p:cNvPr id="32" name="Text 28"/>
          <p:cNvSpPr/>
          <p:nvPr/>
        </p:nvSpPr>
        <p:spPr>
          <a:xfrm>
            <a:off x="5523223" y="3977846"/>
            <a:ext cx="4000277" cy="74340"/>
          </a:xfrm>
          <a:prstGeom prst="rect">
            <a:avLst/>
          </a:prstGeom>
          <a:noFill/>
          <a:ln/>
        </p:spPr>
        <p:txBody>
          <a:bodyPr wrap="none" lIns="0" tIns="0" rIns="0" bIns="0" rtlCol="0" anchor="t"/>
          <a:lstStyle/>
          <a:p>
            <a:pPr marL="0" indent="0" algn="ctr">
              <a:lnSpc>
                <a:spcPct val="100000"/>
              </a:lnSpc>
              <a:buNone/>
            </a:pPr>
            <a:r>
              <a:rPr lang="en-US" sz="450" dirty="0">
                <a:solidFill>
                  <a:srgbClr val="3C3939"/>
                </a:solidFill>
                <a:latin typeface="Roboto" pitchFamily="34" charset="0"/>
                <a:ea typeface="Roboto" pitchFamily="34" charset="-122"/>
                <a:cs typeface="Roboto" pitchFamily="34" charset="-120"/>
              </a:rPr>
              <a:t>Light-skinned men</a:t>
            </a:r>
            <a:endParaRPr lang="en-US" sz="450" dirty="0"/>
          </a:p>
        </p:txBody>
      </p:sp>
      <p:sp>
        <p:nvSpPr>
          <p:cNvPr id="33" name="Text 29"/>
          <p:cNvSpPr/>
          <p:nvPr/>
        </p:nvSpPr>
        <p:spPr>
          <a:xfrm>
            <a:off x="5011034" y="3235030"/>
            <a:ext cx="762819" cy="155079"/>
          </a:xfrm>
          <a:prstGeom prst="rect">
            <a:avLst/>
          </a:prstGeom>
          <a:noFill/>
          <a:ln/>
        </p:spPr>
        <p:txBody>
          <a:bodyPr wrap="none" lIns="0" tIns="0" rIns="0" bIns="0" rtlCol="0" anchor="t"/>
          <a:lstStyle/>
          <a:p>
            <a:pPr marL="0" indent="0" algn="ctr">
              <a:lnSpc>
                <a:spcPct val="83000"/>
              </a:lnSpc>
              <a:buNone/>
            </a:pPr>
            <a:r>
              <a:rPr lang="en-US" sz="1200" dirty="0">
                <a:solidFill>
                  <a:srgbClr val="3C3939"/>
                </a:solidFill>
                <a:latin typeface="Raleway" pitchFamily="34" charset="0"/>
                <a:ea typeface="Raleway" pitchFamily="34" charset="-122"/>
                <a:cs typeface="Raleway" pitchFamily="34" charset="-120"/>
              </a:rPr>
              <a:t>34%</a:t>
            </a:r>
            <a:endParaRPr lang="en-US" sz="1200" dirty="0"/>
          </a:p>
        </p:txBody>
      </p:sp>
      <p:pic>
        <p:nvPicPr>
          <p:cNvPr id="34" name="Image 2" descr="preencoded.png"/>
          <p:cNvPicPr>
            <a:picLocks noChangeAspect="1"/>
          </p:cNvPicPr>
          <p:nvPr/>
        </p:nvPicPr>
        <p:blipFill>
          <a:blip r:embed="rId5"/>
          <a:stretch>
            <a:fillRect/>
          </a:stretch>
        </p:blipFill>
        <p:spPr>
          <a:xfrm>
            <a:off x="4890789" y="2852911"/>
            <a:ext cx="930325" cy="930325"/>
          </a:xfrm>
          <a:prstGeom prst="rect">
            <a:avLst/>
          </a:prstGeom>
        </p:spPr>
      </p:pic>
      <p:sp>
        <p:nvSpPr>
          <p:cNvPr id="35" name="Text 30"/>
          <p:cNvSpPr/>
          <p:nvPr/>
        </p:nvSpPr>
        <p:spPr>
          <a:xfrm>
            <a:off x="3392304" y="3837921"/>
            <a:ext cx="4000277" cy="96887"/>
          </a:xfrm>
          <a:prstGeom prst="rect">
            <a:avLst/>
          </a:prstGeom>
          <a:noFill/>
          <a:ln/>
        </p:spPr>
        <p:txBody>
          <a:bodyPr wrap="none" lIns="0" tIns="0" rIns="0" bIns="0" rtlCol="0" anchor="t"/>
          <a:lstStyle/>
          <a:p>
            <a:pPr marL="0" indent="0" algn="ctr">
              <a:lnSpc>
                <a:spcPct val="104000"/>
              </a:lnSpc>
              <a:buNone/>
            </a:pPr>
            <a:r>
              <a:rPr lang="en-US" sz="600" dirty="0">
                <a:solidFill>
                  <a:srgbClr val="3C3939"/>
                </a:solidFill>
                <a:latin typeface="Raleway" pitchFamily="34" charset="0"/>
                <a:ea typeface="Raleway" pitchFamily="34" charset="-122"/>
                <a:cs typeface="Raleway" pitchFamily="34" charset="-120"/>
              </a:rPr>
              <a:t>Error Rate</a:t>
            </a:r>
            <a:endParaRPr lang="en-US" sz="600" dirty="0"/>
          </a:p>
        </p:txBody>
      </p:sp>
      <p:sp>
        <p:nvSpPr>
          <p:cNvPr id="36" name="Text 31"/>
          <p:cNvSpPr/>
          <p:nvPr/>
        </p:nvSpPr>
        <p:spPr>
          <a:xfrm>
            <a:off x="3392303" y="3983187"/>
            <a:ext cx="4000277" cy="74340"/>
          </a:xfrm>
          <a:prstGeom prst="rect">
            <a:avLst/>
          </a:prstGeom>
          <a:noFill/>
          <a:ln/>
        </p:spPr>
        <p:txBody>
          <a:bodyPr wrap="none" lIns="0" tIns="0" rIns="0" bIns="0" rtlCol="0" anchor="t"/>
          <a:lstStyle/>
          <a:p>
            <a:pPr marL="0" indent="0" algn="ctr">
              <a:lnSpc>
                <a:spcPct val="100000"/>
              </a:lnSpc>
              <a:buNone/>
            </a:pPr>
            <a:r>
              <a:rPr lang="en-US" sz="450" dirty="0">
                <a:solidFill>
                  <a:srgbClr val="3C3939"/>
                </a:solidFill>
                <a:latin typeface="Roboto" pitchFamily="34" charset="0"/>
                <a:ea typeface="Roboto" pitchFamily="34" charset="-122"/>
                <a:cs typeface="Roboto" pitchFamily="34" charset="-120"/>
              </a:rPr>
              <a:t>Dark-skinned women</a:t>
            </a:r>
            <a:endParaRPr lang="en-US" sz="450" dirty="0"/>
          </a:p>
        </p:txBody>
      </p:sp>
      <p:sp>
        <p:nvSpPr>
          <p:cNvPr id="37" name="Text 32"/>
          <p:cNvSpPr/>
          <p:nvPr/>
        </p:nvSpPr>
        <p:spPr>
          <a:xfrm>
            <a:off x="5294622" y="4286034"/>
            <a:ext cx="4457477"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This bias has led to </a:t>
            </a:r>
            <a:r>
              <a:rPr lang="en-US" sz="450" b="1" dirty="0">
                <a:solidFill>
                  <a:srgbClr val="3C3939"/>
                </a:solidFill>
                <a:latin typeface="Roboto Bold" pitchFamily="34" charset="0"/>
                <a:ea typeface="Roboto Bold" pitchFamily="34" charset="-122"/>
                <a:cs typeface="Roboto Bold" pitchFamily="34" charset="-120"/>
              </a:rPr>
              <a:t>wrongful arrests of innocent people</a:t>
            </a:r>
            <a:r>
              <a:rPr lang="en-US" sz="450" dirty="0">
                <a:solidFill>
                  <a:srgbClr val="3C3939"/>
                </a:solidFill>
                <a:latin typeface="Roboto" pitchFamily="34" charset="0"/>
                <a:ea typeface="Roboto" pitchFamily="34" charset="-122"/>
                <a:cs typeface="Roboto" pitchFamily="34" charset="-120"/>
              </a:rPr>
              <a:t>, disproportionately affecting Black men.</a:t>
            </a:r>
            <a:endParaRPr lang="en-US" sz="450" dirty="0"/>
          </a:p>
        </p:txBody>
      </p:sp>
      <p:sp>
        <p:nvSpPr>
          <p:cNvPr id="39" name="Text 34"/>
          <p:cNvSpPr/>
          <p:nvPr/>
        </p:nvSpPr>
        <p:spPr>
          <a:xfrm>
            <a:off x="511596" y="3123075"/>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Why Bias Matters &amp; How to Fix It</a:t>
            </a:r>
            <a:endParaRPr lang="en-US" sz="950" dirty="0"/>
          </a:p>
        </p:txBody>
      </p:sp>
      <p:sp>
        <p:nvSpPr>
          <p:cNvPr id="40" name="Text 35"/>
          <p:cNvSpPr/>
          <p:nvPr/>
        </p:nvSpPr>
        <p:spPr>
          <a:xfrm>
            <a:off x="589136" y="3354138"/>
            <a:ext cx="4000277" cy="96887"/>
          </a:xfrm>
          <a:prstGeom prst="rect">
            <a:avLst/>
          </a:prstGeom>
          <a:noFill/>
          <a:ln/>
        </p:spPr>
        <p:txBody>
          <a:bodyPr wrap="none" lIns="0" tIns="0" rIns="0" bIns="0" rtlCol="0" anchor="t"/>
          <a:lstStyle/>
          <a:p>
            <a:pPr marL="0" indent="0" algn="l">
              <a:lnSpc>
                <a:spcPct val="104000"/>
              </a:lnSpc>
              <a:buNone/>
            </a:pPr>
            <a:r>
              <a:rPr lang="en-US" sz="600" dirty="0">
                <a:solidFill>
                  <a:srgbClr val="1B1B27"/>
                </a:solidFill>
                <a:latin typeface="Raleway" pitchFamily="34" charset="0"/>
                <a:ea typeface="Raleway" pitchFamily="34" charset="-122"/>
                <a:cs typeface="Raleway" pitchFamily="34" charset="-120"/>
              </a:rPr>
              <a:t>Why It Matters</a:t>
            </a:r>
            <a:endParaRPr lang="en-US" sz="600" dirty="0"/>
          </a:p>
        </p:txBody>
      </p:sp>
      <p:sp>
        <p:nvSpPr>
          <p:cNvPr id="41" name="Text 36"/>
          <p:cNvSpPr/>
          <p:nvPr/>
        </p:nvSpPr>
        <p:spPr>
          <a:xfrm>
            <a:off x="653951" y="3463963"/>
            <a:ext cx="4000277" cy="329729"/>
          </a:xfrm>
          <a:prstGeom prst="rect">
            <a:avLst/>
          </a:prstGeom>
          <a:noFill/>
          <a:ln/>
        </p:spPr>
        <p:txBody>
          <a:bodyPr wrap="square" lIns="0" tIns="0" rIns="0" bIns="0" rtlCol="0" anchor="t">
            <a:normAutofit/>
          </a:bodyPr>
          <a:lstStyle/>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Individual Impact:</a:t>
            </a:r>
            <a:r>
              <a:rPr lang="en-US" sz="450" dirty="0">
                <a:solidFill>
                  <a:srgbClr val="3C3939"/>
                </a:solidFill>
                <a:latin typeface="Roboto" pitchFamily="34" charset="0"/>
                <a:ea typeface="Roboto" pitchFamily="34" charset="-122"/>
                <a:cs typeface="Roboto" pitchFamily="34" charset="-120"/>
              </a:rPr>
              <a:t> People are denied jobs, loans, healthcare, and opportunities based on biased AI decisions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Systemic Impact:</a:t>
            </a:r>
            <a:r>
              <a:rPr lang="en-US" sz="450" dirty="0">
                <a:solidFill>
                  <a:srgbClr val="3C3939"/>
                </a:solidFill>
                <a:latin typeface="Roboto" pitchFamily="34" charset="0"/>
                <a:ea typeface="Roboto" pitchFamily="34" charset="-122"/>
                <a:cs typeface="Roboto" pitchFamily="34" charset="-120"/>
              </a:rPr>
              <a:t> Biased AI amplifies existing inequalities across society</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Legal Impact:</a:t>
            </a:r>
            <a:r>
              <a:rPr lang="en-US" sz="450" dirty="0">
                <a:solidFill>
                  <a:srgbClr val="3C3939"/>
                </a:solidFill>
                <a:latin typeface="Roboto" pitchFamily="34" charset="0"/>
                <a:ea typeface="Roboto" pitchFamily="34" charset="-122"/>
                <a:cs typeface="Roboto" pitchFamily="34" charset="-120"/>
              </a:rPr>
              <a:t> Biased AI can violate anti-discrimination laws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Trust Impact:</a:t>
            </a:r>
            <a:r>
              <a:rPr lang="en-US" sz="450" dirty="0">
                <a:solidFill>
                  <a:srgbClr val="3C3939"/>
                </a:solidFill>
                <a:latin typeface="Roboto" pitchFamily="34" charset="0"/>
                <a:ea typeface="Roboto" pitchFamily="34" charset="-122"/>
                <a:cs typeface="Roboto" pitchFamily="34" charset="-120"/>
              </a:rPr>
              <a:t> Biased AI erodes public confidence in AI systems</a:t>
            </a:r>
            <a:endParaRPr lang="en-US" sz="450" dirty="0"/>
          </a:p>
        </p:txBody>
      </p:sp>
      <p:sp>
        <p:nvSpPr>
          <p:cNvPr id="42" name="Text 37"/>
          <p:cNvSpPr/>
          <p:nvPr/>
        </p:nvSpPr>
        <p:spPr>
          <a:xfrm>
            <a:off x="596837" y="3932623"/>
            <a:ext cx="4000277" cy="96887"/>
          </a:xfrm>
          <a:prstGeom prst="rect">
            <a:avLst/>
          </a:prstGeom>
          <a:noFill/>
          <a:ln/>
        </p:spPr>
        <p:txBody>
          <a:bodyPr wrap="none" lIns="0" tIns="0" rIns="0" bIns="0" rtlCol="0" anchor="t"/>
          <a:lstStyle/>
          <a:p>
            <a:pPr marL="0" indent="0" algn="l">
              <a:lnSpc>
                <a:spcPct val="104000"/>
              </a:lnSpc>
              <a:buNone/>
            </a:pPr>
            <a:r>
              <a:rPr lang="en-US" sz="600" dirty="0">
                <a:solidFill>
                  <a:srgbClr val="1B1B27"/>
                </a:solidFill>
                <a:latin typeface="Raleway" pitchFamily="34" charset="0"/>
                <a:ea typeface="Raleway" pitchFamily="34" charset="-122"/>
                <a:cs typeface="Raleway" pitchFamily="34" charset="-120"/>
              </a:rPr>
              <a:t>Mitigation Strategies</a:t>
            </a:r>
            <a:endParaRPr lang="en-US" sz="600" dirty="0"/>
          </a:p>
        </p:txBody>
      </p:sp>
      <p:sp>
        <p:nvSpPr>
          <p:cNvPr id="43" name="Text 38"/>
          <p:cNvSpPr/>
          <p:nvPr/>
        </p:nvSpPr>
        <p:spPr>
          <a:xfrm>
            <a:off x="652090" y="4125558"/>
            <a:ext cx="4000277" cy="499988"/>
          </a:xfrm>
          <a:prstGeom prst="rect">
            <a:avLst/>
          </a:prstGeom>
          <a:noFill/>
          <a:ln/>
        </p:spPr>
        <p:txBody>
          <a:bodyPr wrap="square" lIns="0" tIns="0" rIns="0" bIns="0" rtlCol="0" anchor="t">
            <a:normAutofit/>
          </a:bodyPr>
          <a:lstStyle/>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Diverse Training Data:</a:t>
            </a:r>
            <a:r>
              <a:rPr lang="en-US" sz="450" dirty="0">
                <a:solidFill>
                  <a:srgbClr val="3C3939"/>
                </a:solidFill>
                <a:latin typeface="Roboto" pitchFamily="34" charset="0"/>
                <a:ea typeface="Roboto" pitchFamily="34" charset="-122"/>
                <a:cs typeface="Roboto" pitchFamily="34" charset="-120"/>
              </a:rPr>
              <a:t> Ensure training data represents all demographic groups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Fairness-Aware Modeling:</a:t>
            </a:r>
            <a:r>
              <a:rPr lang="en-US" sz="450" dirty="0">
                <a:solidFill>
                  <a:srgbClr val="3C3939"/>
                </a:solidFill>
                <a:latin typeface="Roboto" pitchFamily="34" charset="0"/>
                <a:ea typeface="Roboto" pitchFamily="34" charset="-122"/>
                <a:cs typeface="Roboto" pitchFamily="34" charset="-120"/>
              </a:rPr>
              <a:t> Test models separately for each demographic group</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Bias Auditing:</a:t>
            </a:r>
            <a:r>
              <a:rPr lang="en-US" sz="450" dirty="0">
                <a:solidFill>
                  <a:srgbClr val="3C3939"/>
                </a:solidFill>
                <a:latin typeface="Roboto" pitchFamily="34" charset="0"/>
                <a:ea typeface="Roboto" pitchFamily="34" charset="-122"/>
                <a:cs typeface="Roboto" pitchFamily="34" charset="-120"/>
              </a:rPr>
              <a:t> Regularly test deployed AI systems for bias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Transparency:</a:t>
            </a:r>
            <a:r>
              <a:rPr lang="en-US" sz="450" dirty="0">
                <a:solidFill>
                  <a:srgbClr val="3C3939"/>
                </a:solidFill>
                <a:latin typeface="Roboto" pitchFamily="34" charset="0"/>
                <a:ea typeface="Roboto" pitchFamily="34" charset="-122"/>
                <a:cs typeface="Roboto" pitchFamily="34" charset="-120"/>
              </a:rPr>
              <a:t> If an AI denies you a loan, you should be able to understand why</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Human Oversight:</a:t>
            </a:r>
            <a:r>
              <a:rPr lang="en-US" sz="450" dirty="0">
                <a:solidFill>
                  <a:srgbClr val="3C3939"/>
                </a:solidFill>
                <a:latin typeface="Roboto" pitchFamily="34" charset="0"/>
                <a:ea typeface="Roboto" pitchFamily="34" charset="-122"/>
                <a:cs typeface="Roboto" pitchFamily="34" charset="-120"/>
              </a:rPr>
              <a:t> AI should assist, not replace, human judgment in high-stakes decisions</a:t>
            </a:r>
            <a:endParaRPr lang="en-US" sz="450" dirty="0"/>
          </a:p>
          <a:p>
            <a:pPr marL="91440" indent="-91440" algn="l">
              <a:lnSpc>
                <a:spcPct val="100000"/>
              </a:lnSpc>
              <a:buSzPct val="100000"/>
              <a:buChar char="•"/>
            </a:pPr>
            <a:r>
              <a:rPr lang="en-US" sz="450" b="1" dirty="0">
                <a:solidFill>
                  <a:srgbClr val="3C3939"/>
                </a:solidFill>
                <a:latin typeface="Roboto Bold" pitchFamily="34" charset="0"/>
                <a:ea typeface="Roboto Bold" pitchFamily="34" charset="-122"/>
                <a:cs typeface="Roboto Bold" pitchFamily="34" charset="-120"/>
              </a:rPr>
              <a:t>Diverse Teams:</a:t>
            </a:r>
            <a:r>
              <a:rPr lang="en-US" sz="450" dirty="0">
                <a:solidFill>
                  <a:srgbClr val="3C3939"/>
                </a:solidFill>
                <a:latin typeface="Roboto" pitchFamily="34" charset="0"/>
                <a:ea typeface="Roboto" pitchFamily="34" charset="-122"/>
                <a:cs typeface="Roboto" pitchFamily="34" charset="-120"/>
              </a:rPr>
              <a:t> Diverse perspectives catch biases that homogeneous teams miss</a:t>
            </a:r>
            <a:endParaRPr lang="en-US" sz="450" dirty="0"/>
          </a:p>
        </p:txBody>
      </p:sp>
      <p:sp>
        <p:nvSpPr>
          <p:cNvPr id="44" name="Text 39"/>
          <p:cNvSpPr/>
          <p:nvPr/>
        </p:nvSpPr>
        <p:spPr>
          <a:xfrm>
            <a:off x="394394" y="4922416"/>
            <a:ext cx="8515945" cy="74340"/>
          </a:xfrm>
          <a:prstGeom prst="rect">
            <a:avLst/>
          </a:prstGeom>
          <a:noFill/>
          <a:ln/>
        </p:spPr>
        <p:txBody>
          <a:bodyPr wrap="none" lIns="0" tIns="0" rIns="0" bIns="0" rtlCol="0" anchor="t"/>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Bias in AI is not a technical problem alone — it's a </a:t>
            </a:r>
            <a:r>
              <a:rPr lang="en-US" sz="450" b="1" dirty="0">
                <a:solidFill>
                  <a:srgbClr val="3C3939"/>
                </a:solidFill>
                <a:latin typeface="Roboto Bold" pitchFamily="34" charset="0"/>
                <a:ea typeface="Roboto Bold" pitchFamily="34" charset="-122"/>
                <a:cs typeface="Roboto Bold" pitchFamily="34" charset="-120"/>
              </a:rPr>
              <a:t>socio-technical problem</a:t>
            </a:r>
            <a:r>
              <a:rPr lang="en-US" sz="450" dirty="0">
                <a:solidFill>
                  <a:srgbClr val="3C3939"/>
                </a:solidFill>
                <a:latin typeface="Roboto" pitchFamily="34" charset="0"/>
                <a:ea typeface="Roboto" pitchFamily="34" charset="-122"/>
                <a:cs typeface="Roboto" pitchFamily="34" charset="-120"/>
              </a:rPr>
              <a:t> requiring diverse teams, diverse data, diverse perspectives, and ongoing vigilance. As AI becomes more powerful, addressing bias becomes more critical.</a:t>
            </a:r>
            <a:endParaRPr lang="en-US" sz="450" dirty="0"/>
          </a:p>
        </p:txBody>
      </p:sp>
      <p:sp>
        <p:nvSpPr>
          <p:cNvPr id="45" name="Shape 40"/>
          <p:cNvSpPr/>
          <p:nvPr/>
        </p:nvSpPr>
        <p:spPr>
          <a:xfrm>
            <a:off x="334389" y="4865898"/>
            <a:ext cx="9525" cy="143991"/>
          </a:xfrm>
          <a:prstGeom prst="roundRect">
            <a:avLst>
              <a:gd name="adj" fmla="val 50000"/>
            </a:avLst>
          </a:prstGeom>
          <a:solidFill>
            <a:srgbClr val="1B1B27"/>
          </a:solidFill>
          <a:ln/>
        </p:spPr>
        <p:txBody>
          <a:bodyPr/>
          <a:lstStyle/>
          <a:p>
            <a:endParaRPr/>
          </a:p>
        </p:txBody>
      </p:sp>
      <p:sp>
        <p:nvSpPr>
          <p:cNvPr id="46" name="Text 41"/>
          <p:cNvSpPr/>
          <p:nvPr/>
        </p:nvSpPr>
        <p:spPr>
          <a:xfrm>
            <a:off x="4169754" y="5009889"/>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47" name="TextBox 46">
            <a:extLst>
              <a:ext uri="{FF2B5EF4-FFF2-40B4-BE49-F238E27FC236}">
                <a16:creationId xmlns:a16="http://schemas.microsoft.com/office/drawing/2014/main" id="{C6F884F6-871C-5590-C61F-5E2DA21E3449}"/>
              </a:ext>
            </a:extLst>
          </p:cNvPr>
          <p:cNvSpPr txBox="1"/>
          <p:nvPr/>
        </p:nvSpPr>
        <p:spPr>
          <a:xfrm>
            <a:off x="8071945" y="4779615"/>
            <a:ext cx="1072055"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496119" y="341114"/>
            <a:ext cx="617265" cy="94283"/>
          </a:xfrm>
          <a:prstGeom prst="roundRect">
            <a:avLst>
              <a:gd name="adj" fmla="val 22103"/>
            </a:avLst>
          </a:prstGeom>
          <a:solidFill>
            <a:srgbClr val="E1E1EA"/>
          </a:solidFill>
          <a:ln/>
        </p:spPr>
      </p:sp>
      <p:sp>
        <p:nvSpPr>
          <p:cNvPr id="3" name="Text 1"/>
          <p:cNvSpPr/>
          <p:nvPr/>
        </p:nvSpPr>
        <p:spPr>
          <a:xfrm>
            <a:off x="533326" y="359718"/>
            <a:ext cx="1000051" cy="57076"/>
          </a:xfrm>
          <a:prstGeom prst="rect">
            <a:avLst/>
          </a:prstGeom>
          <a:noFill/>
          <a:ln/>
        </p:spPr>
        <p:txBody>
          <a:bodyPr wrap="none" lIns="0" tIns="0" rIns="0" bIns="0" rtlCol="0" anchor="t"/>
          <a:lstStyle/>
          <a:p>
            <a:pPr marL="0" indent="0" algn="l">
              <a:lnSpc>
                <a:spcPct val="96000"/>
              </a:lnSpc>
              <a:buNone/>
            </a:pPr>
            <a:r>
              <a:rPr lang="en-US" sz="350" dirty="0">
                <a:solidFill>
                  <a:srgbClr val="3C3939"/>
                </a:solidFill>
                <a:latin typeface="Roboto" pitchFamily="34" charset="0"/>
                <a:ea typeface="Roboto" pitchFamily="34" charset="-122"/>
                <a:cs typeface="Roboto" pitchFamily="34" charset="-120"/>
              </a:rPr>
              <a:t>HOUR 05 — 30 MINUTES</a:t>
            </a:r>
            <a:endParaRPr lang="en-US" sz="350" dirty="0"/>
          </a:p>
        </p:txBody>
      </p:sp>
      <p:sp>
        <p:nvSpPr>
          <p:cNvPr id="4" name="Text 2"/>
          <p:cNvSpPr/>
          <p:nvPr/>
        </p:nvSpPr>
        <p:spPr>
          <a:xfrm>
            <a:off x="496119" y="447749"/>
            <a:ext cx="8151763" cy="193849"/>
          </a:xfrm>
          <a:prstGeom prst="rect">
            <a:avLst/>
          </a:prstGeom>
          <a:noFill/>
          <a:ln/>
        </p:spPr>
        <p:txBody>
          <a:bodyPr wrap="none" lIns="0" tIns="0" rIns="0" bIns="0" rtlCol="0" anchor="t"/>
          <a:lstStyle/>
          <a:p>
            <a:pPr marL="0" indent="0" algn="l">
              <a:lnSpc>
                <a:spcPct val="104000"/>
              </a:lnSpc>
              <a:buNone/>
            </a:pPr>
            <a:r>
              <a:rPr lang="en-US" sz="1200" dirty="0">
                <a:solidFill>
                  <a:srgbClr val="1B1B27"/>
                </a:solidFill>
                <a:latin typeface="Raleway" pitchFamily="34" charset="0"/>
                <a:ea typeface="Raleway" pitchFamily="34" charset="-122"/>
                <a:cs typeface="Raleway" pitchFamily="34" charset="-120"/>
              </a:rPr>
              <a:t>Robotics and AI Integration</a:t>
            </a:r>
            <a:endParaRPr lang="en-US" sz="1200" dirty="0"/>
          </a:p>
        </p:txBody>
      </p:sp>
      <p:sp>
        <p:nvSpPr>
          <p:cNvPr id="5" name="Text 3"/>
          <p:cNvSpPr/>
          <p:nvPr/>
        </p:nvSpPr>
        <p:spPr>
          <a:xfrm>
            <a:off x="496119" y="688107"/>
            <a:ext cx="8608963" cy="74340"/>
          </a:xfrm>
          <a:prstGeom prst="rect">
            <a:avLst/>
          </a:prstGeom>
          <a:noFill/>
          <a:ln/>
        </p:spPr>
        <p:txBody>
          <a:bodyPr wrap="none" lIns="0" tIns="0" rIns="0" bIns="0" rtlCol="0" anchor="t"/>
          <a:lstStyle/>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Definition:</a:t>
            </a:r>
            <a:r>
              <a:rPr lang="en-US" sz="450" dirty="0">
                <a:solidFill>
                  <a:srgbClr val="3C3939"/>
                </a:solidFill>
                <a:latin typeface="Roboto" pitchFamily="34" charset="0"/>
                <a:ea typeface="Roboto" pitchFamily="34" charset="-122"/>
                <a:cs typeface="Roboto" pitchFamily="34" charset="-120"/>
              </a:rPr>
              <a:t> Robotics is the field of engineering and computer science that designs, builds, and programs machines (robots) to perform tasks autonomously or semi-autonomously. When combined with AI, robots can perceive their environment, make decisions, and act intelligently.</a:t>
            </a:r>
            <a:endParaRPr lang="en-US" sz="450" dirty="0"/>
          </a:p>
        </p:txBody>
      </p:sp>
      <p:sp>
        <p:nvSpPr>
          <p:cNvPr id="6" name="Shape 4"/>
          <p:cNvSpPr/>
          <p:nvPr/>
        </p:nvSpPr>
        <p:spPr>
          <a:xfrm>
            <a:off x="496119" y="812750"/>
            <a:ext cx="8151763" cy="9525"/>
          </a:xfrm>
          <a:prstGeom prst="roundRect">
            <a:avLst>
              <a:gd name="adj" fmla="val 50000"/>
            </a:avLst>
          </a:prstGeom>
          <a:solidFill>
            <a:srgbClr val="3C3939">
              <a:alpha val="50000"/>
            </a:srgbClr>
          </a:solidFill>
          <a:ln/>
        </p:spPr>
      </p:sp>
      <p:sp>
        <p:nvSpPr>
          <p:cNvPr id="7" name="Text 5"/>
          <p:cNvSpPr/>
          <p:nvPr/>
        </p:nvSpPr>
        <p:spPr>
          <a:xfrm>
            <a:off x="496119" y="884262"/>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The Three Pillars of Intelligent Robots</a:t>
            </a:r>
            <a:endParaRPr lang="en-US" sz="950" dirty="0"/>
          </a:p>
        </p:txBody>
      </p:sp>
      <p:sp>
        <p:nvSpPr>
          <p:cNvPr id="8" name="Shape 6"/>
          <p:cNvSpPr/>
          <p:nvPr/>
        </p:nvSpPr>
        <p:spPr>
          <a:xfrm>
            <a:off x="589136" y="1333798"/>
            <a:ext cx="2603525" cy="61987"/>
          </a:xfrm>
          <a:prstGeom prst="roundRect">
            <a:avLst>
              <a:gd name="adj" fmla="val 42025"/>
            </a:avLst>
          </a:prstGeom>
          <a:solidFill>
            <a:srgbClr val="E1E1EA"/>
          </a:solidFill>
          <a:ln w="4763">
            <a:solidFill>
              <a:srgbClr val="C7C7D0"/>
            </a:solidFill>
            <a:prstDash val="solid"/>
          </a:ln>
        </p:spPr>
      </p:sp>
      <p:sp>
        <p:nvSpPr>
          <p:cNvPr id="9" name="Shape 7"/>
          <p:cNvSpPr/>
          <p:nvPr/>
        </p:nvSpPr>
        <p:spPr>
          <a:xfrm>
            <a:off x="496119" y="1271811"/>
            <a:ext cx="186035" cy="186035"/>
          </a:xfrm>
          <a:prstGeom prst="ellipse">
            <a:avLst/>
          </a:prstGeom>
          <a:solidFill>
            <a:srgbClr val="E1E1EA"/>
          </a:solidFill>
          <a:ln w="4763">
            <a:solidFill>
              <a:srgbClr val="C7C7D0"/>
            </a:solidFill>
            <a:prstDash val="solid"/>
          </a:ln>
        </p:spPr>
      </p:sp>
      <p:pic>
        <p:nvPicPr>
          <p:cNvPr id="10"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2627" y="1318320"/>
            <a:ext cx="93018" cy="93018"/>
          </a:xfrm>
          <a:prstGeom prst="rect">
            <a:avLst/>
          </a:prstGeom>
        </p:spPr>
      </p:pic>
      <p:sp>
        <p:nvSpPr>
          <p:cNvPr id="11" name="Text 8"/>
          <p:cNvSpPr/>
          <p:nvPr/>
        </p:nvSpPr>
        <p:spPr>
          <a:xfrm>
            <a:off x="558105" y="1488802"/>
            <a:ext cx="2572643"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1. Perception (Input)</a:t>
            </a:r>
            <a:endParaRPr lang="en-US" sz="600" dirty="0"/>
          </a:p>
        </p:txBody>
      </p:sp>
      <p:sp>
        <p:nvSpPr>
          <p:cNvPr id="12" name="Text 9"/>
          <p:cNvSpPr/>
          <p:nvPr/>
        </p:nvSpPr>
        <p:spPr>
          <a:xfrm>
            <a:off x="558105" y="1604293"/>
            <a:ext cx="2572643" cy="29735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The robot's ability to sense and understand its environment using cameras, LiDAR, ultrasonic sensors, thermal cameras, and microphones. Deep learning processes sensor data to identify objects and detect obstacles. </a:t>
            </a:r>
            <a:r>
              <a:rPr lang="en-US" sz="450" i="1" dirty="0">
                <a:solidFill>
                  <a:srgbClr val="3C3939"/>
                </a:solidFill>
                <a:latin typeface="Roboto" pitchFamily="34" charset="0"/>
                <a:ea typeface="Roboto" pitchFamily="34" charset="-122"/>
                <a:cs typeface="Roboto" pitchFamily="34" charset="-120"/>
              </a:rPr>
              <a:t>Challenge: Real-world environments are messy and unpredictable.</a:t>
            </a:r>
            <a:endParaRPr lang="en-US" sz="450" dirty="0"/>
          </a:p>
        </p:txBody>
      </p:sp>
      <p:sp>
        <p:nvSpPr>
          <p:cNvPr id="13" name="Shape 10"/>
          <p:cNvSpPr/>
          <p:nvPr/>
        </p:nvSpPr>
        <p:spPr>
          <a:xfrm>
            <a:off x="3316709" y="1240780"/>
            <a:ext cx="2603525" cy="61987"/>
          </a:xfrm>
          <a:prstGeom prst="roundRect">
            <a:avLst>
              <a:gd name="adj" fmla="val 42025"/>
            </a:avLst>
          </a:prstGeom>
          <a:solidFill>
            <a:srgbClr val="E1E1EA"/>
          </a:solidFill>
          <a:ln w="4763">
            <a:solidFill>
              <a:srgbClr val="C7C7D0"/>
            </a:solidFill>
            <a:prstDash val="solid"/>
          </a:ln>
        </p:spPr>
      </p:sp>
      <p:sp>
        <p:nvSpPr>
          <p:cNvPr id="14" name="Shape 11"/>
          <p:cNvSpPr/>
          <p:nvPr/>
        </p:nvSpPr>
        <p:spPr>
          <a:xfrm>
            <a:off x="3223692" y="1178793"/>
            <a:ext cx="186035" cy="186035"/>
          </a:xfrm>
          <a:prstGeom prst="ellipse">
            <a:avLst/>
          </a:prstGeom>
          <a:solidFill>
            <a:srgbClr val="E1E1EA"/>
          </a:solidFill>
          <a:ln w="4763">
            <a:solidFill>
              <a:srgbClr val="C7C7D0"/>
            </a:solidFill>
            <a:prstDash val="solid"/>
          </a:ln>
        </p:spPr>
      </p:sp>
      <p:pic>
        <p:nvPicPr>
          <p:cNvPr id="15"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0200" y="1225302"/>
            <a:ext cx="93018" cy="93018"/>
          </a:xfrm>
          <a:prstGeom prst="rect">
            <a:avLst/>
          </a:prstGeom>
        </p:spPr>
      </p:pic>
      <p:sp>
        <p:nvSpPr>
          <p:cNvPr id="16" name="Text 12"/>
          <p:cNvSpPr/>
          <p:nvPr/>
        </p:nvSpPr>
        <p:spPr>
          <a:xfrm>
            <a:off x="3285679" y="1395785"/>
            <a:ext cx="2572643"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2. Cognition (Decision-Making)</a:t>
            </a:r>
            <a:endParaRPr lang="en-US" sz="600" dirty="0"/>
          </a:p>
        </p:txBody>
      </p:sp>
      <p:sp>
        <p:nvSpPr>
          <p:cNvPr id="17" name="Text 13"/>
          <p:cNvSpPr/>
          <p:nvPr/>
        </p:nvSpPr>
        <p:spPr>
          <a:xfrm>
            <a:off x="3285679" y="1511275"/>
            <a:ext cx="2572643" cy="29735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The robot's ability to understand the situation and decide what to do. Large Language Models (LLMs) enable robots to understand natural language commands. Example: "Pick up the red cup and place it on the table" → broken into sub-tasks: locate, grasp, move, release. </a:t>
            </a:r>
            <a:r>
              <a:rPr lang="en-US" sz="450" i="1" dirty="0">
                <a:solidFill>
                  <a:srgbClr val="3C3939"/>
                </a:solidFill>
                <a:latin typeface="Roboto" pitchFamily="34" charset="0"/>
                <a:ea typeface="Roboto" pitchFamily="34" charset="-122"/>
                <a:cs typeface="Roboto" pitchFamily="34" charset="-120"/>
              </a:rPr>
              <a:t>Challenge: Handling ambiguity and unexpected situations.</a:t>
            </a:r>
            <a:endParaRPr lang="en-US" sz="450" dirty="0"/>
          </a:p>
        </p:txBody>
      </p:sp>
      <p:sp>
        <p:nvSpPr>
          <p:cNvPr id="18" name="Shape 14"/>
          <p:cNvSpPr/>
          <p:nvPr/>
        </p:nvSpPr>
        <p:spPr>
          <a:xfrm>
            <a:off x="6044282" y="1147762"/>
            <a:ext cx="2603525" cy="61987"/>
          </a:xfrm>
          <a:prstGeom prst="roundRect">
            <a:avLst>
              <a:gd name="adj" fmla="val 42025"/>
            </a:avLst>
          </a:prstGeom>
          <a:solidFill>
            <a:srgbClr val="E1E1EA"/>
          </a:solidFill>
          <a:ln w="4763">
            <a:solidFill>
              <a:srgbClr val="C7C7D0"/>
            </a:solidFill>
            <a:prstDash val="solid"/>
          </a:ln>
        </p:spPr>
      </p:sp>
      <p:sp>
        <p:nvSpPr>
          <p:cNvPr id="19" name="Shape 15"/>
          <p:cNvSpPr/>
          <p:nvPr/>
        </p:nvSpPr>
        <p:spPr>
          <a:xfrm>
            <a:off x="5951265" y="1085776"/>
            <a:ext cx="186035" cy="186035"/>
          </a:xfrm>
          <a:prstGeom prst="ellipse">
            <a:avLst/>
          </a:prstGeom>
          <a:solidFill>
            <a:srgbClr val="E1E1EA"/>
          </a:solidFill>
          <a:ln w="4763">
            <a:solidFill>
              <a:srgbClr val="C7C7D0"/>
            </a:solidFill>
            <a:prstDash val="solid"/>
          </a:ln>
        </p:spPr>
      </p:sp>
      <p:pic>
        <p:nvPicPr>
          <p:cNvPr id="20"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97773" y="1132284"/>
            <a:ext cx="93018" cy="93018"/>
          </a:xfrm>
          <a:prstGeom prst="rect">
            <a:avLst/>
          </a:prstGeom>
        </p:spPr>
      </p:pic>
      <p:sp>
        <p:nvSpPr>
          <p:cNvPr id="21" name="Text 16"/>
          <p:cNvSpPr/>
          <p:nvPr/>
        </p:nvSpPr>
        <p:spPr>
          <a:xfrm>
            <a:off x="6013252" y="1302767"/>
            <a:ext cx="2572643"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3. Control (Output/Action)</a:t>
            </a:r>
            <a:endParaRPr lang="en-US" sz="600" dirty="0"/>
          </a:p>
        </p:txBody>
      </p:sp>
      <p:sp>
        <p:nvSpPr>
          <p:cNvPr id="22" name="Text 17"/>
          <p:cNvSpPr/>
          <p:nvPr/>
        </p:nvSpPr>
        <p:spPr>
          <a:xfrm>
            <a:off x="6013252" y="1418258"/>
            <a:ext cx="2572643" cy="297359"/>
          </a:xfrm>
          <a:prstGeom prst="rect">
            <a:avLst/>
          </a:prstGeom>
          <a:noFill/>
          <a:ln/>
        </p:spPr>
        <p:txBody>
          <a:bodyPr wrap="square" lIns="0" tIns="0" rIns="0" bIns="0" rtlCol="0" anchor="t">
            <a:normAutofit/>
          </a:bodyPr>
          <a:lstStyle/>
          <a:p>
            <a:pPr marL="0" indent="0" algn="l">
              <a:lnSpc>
                <a:spcPct val="100000"/>
              </a:lnSpc>
              <a:buNone/>
            </a:pPr>
            <a:r>
              <a:rPr lang="en-US" sz="450" dirty="0">
                <a:solidFill>
                  <a:srgbClr val="3C3939"/>
                </a:solidFill>
                <a:latin typeface="Roboto" pitchFamily="34" charset="0"/>
                <a:ea typeface="Roboto" pitchFamily="34" charset="-122"/>
                <a:cs typeface="Roboto" pitchFamily="34" charset="-120"/>
              </a:rPr>
              <a:t>The robot's ability to execute actions in the physical world via motors, actuators, and mechanical systems. AI learns optimal movement patterns — for example, grasping objects of different shapes without dropping them. </a:t>
            </a:r>
            <a:r>
              <a:rPr lang="en-US" sz="450" i="1" dirty="0">
                <a:solidFill>
                  <a:srgbClr val="3C3939"/>
                </a:solidFill>
                <a:latin typeface="Roboto" pitchFamily="34" charset="0"/>
                <a:ea typeface="Roboto" pitchFamily="34" charset="-122"/>
                <a:cs typeface="Roboto" pitchFamily="34" charset="-120"/>
              </a:rPr>
              <a:t>Challenge: Physical systems have inertia, friction, and unpredictability.</a:t>
            </a:r>
            <a:endParaRPr lang="en-US" sz="450" dirty="0"/>
          </a:p>
        </p:txBody>
      </p:sp>
      <p:sp>
        <p:nvSpPr>
          <p:cNvPr id="23" name="Shape 18"/>
          <p:cNvSpPr/>
          <p:nvPr/>
        </p:nvSpPr>
        <p:spPr>
          <a:xfrm>
            <a:off x="496119" y="2013942"/>
            <a:ext cx="8151763" cy="9525"/>
          </a:xfrm>
          <a:prstGeom prst="roundRect">
            <a:avLst>
              <a:gd name="adj" fmla="val 50000"/>
            </a:avLst>
          </a:prstGeom>
          <a:solidFill>
            <a:srgbClr val="3C3939">
              <a:alpha val="50000"/>
            </a:srgbClr>
          </a:solidFill>
          <a:ln/>
        </p:spPr>
      </p:sp>
      <p:sp>
        <p:nvSpPr>
          <p:cNvPr id="24" name="Text 19"/>
          <p:cNvSpPr/>
          <p:nvPr/>
        </p:nvSpPr>
        <p:spPr>
          <a:xfrm>
            <a:off x="496119" y="2085454"/>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Types of Robots &amp; Real-World Examples</a:t>
            </a:r>
            <a:endParaRPr lang="en-US" sz="950" dirty="0"/>
          </a:p>
        </p:txBody>
      </p:sp>
      <p:pic>
        <p:nvPicPr>
          <p:cNvPr id="25"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6119" y="2286967"/>
            <a:ext cx="2696617" cy="822424"/>
          </a:xfrm>
          <a:prstGeom prst="rect">
            <a:avLst/>
          </a:prstGeom>
        </p:spPr>
      </p:pic>
      <p:sp>
        <p:nvSpPr>
          <p:cNvPr id="26" name="Text 20"/>
          <p:cNvSpPr/>
          <p:nvPr/>
        </p:nvSpPr>
        <p:spPr>
          <a:xfrm>
            <a:off x="567630" y="2513484"/>
            <a:ext cx="2553593"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Mobile Robots</a:t>
            </a:r>
            <a:endParaRPr lang="en-US" sz="600" dirty="0"/>
          </a:p>
        </p:txBody>
      </p:sp>
      <p:sp>
        <p:nvSpPr>
          <p:cNvPr id="27" name="Text 21"/>
          <p:cNvSpPr/>
          <p:nvPr/>
        </p:nvSpPr>
        <p:spPr>
          <a:xfrm>
            <a:off x="567630" y="2628974"/>
            <a:ext cx="2553593" cy="408905"/>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450" b="1" dirty="0">
                <a:solidFill>
                  <a:srgbClr val="3C3939"/>
                </a:solidFill>
                <a:latin typeface="Roboto Bold" pitchFamily="34" charset="0"/>
                <a:ea typeface="Roboto Bold" pitchFamily="34" charset="-122"/>
                <a:cs typeface="Roboto Bold" pitchFamily="34" charset="-120"/>
              </a:rPr>
              <a:t>Purpose:</a:t>
            </a:r>
            <a:r>
              <a:rPr lang="en-US" sz="450" dirty="0">
                <a:solidFill>
                  <a:srgbClr val="3C3939"/>
                </a:solidFill>
                <a:latin typeface="Roboto" pitchFamily="34" charset="0"/>
                <a:ea typeface="Roboto" pitchFamily="34" charset="-122"/>
                <a:cs typeface="Roboto" pitchFamily="34" charset="-120"/>
              </a:rPr>
              <a:t> Navigate and move through environments — delivery robots, warehouse robots, autonomous vehicles, quadrupeds.</a:t>
            </a:r>
            <a:endParaRPr lang="en-US" sz="450" dirty="0"/>
          </a:p>
          <a:p>
            <a:pPr marL="0" indent="0" algn="l">
              <a:lnSpc>
                <a:spcPct val="100000"/>
              </a:lnSpc>
              <a:spcAft>
                <a:spcPts val="100"/>
              </a:spcAft>
              <a:buNone/>
            </a:pPr>
            <a:r>
              <a:rPr lang="en-US" sz="450" b="1" dirty="0">
                <a:solidFill>
                  <a:srgbClr val="3C3939"/>
                </a:solidFill>
                <a:latin typeface="Roboto Bold" pitchFamily="34" charset="0"/>
                <a:ea typeface="Roboto Bold" pitchFamily="34" charset="-122"/>
                <a:cs typeface="Roboto Bold" pitchFamily="34" charset="-120"/>
              </a:rPr>
              <a:t>AI Challenge:</a:t>
            </a:r>
            <a:r>
              <a:rPr lang="en-US" sz="450" dirty="0">
                <a:solidFill>
                  <a:srgbClr val="3C3939"/>
                </a:solidFill>
                <a:latin typeface="Roboto" pitchFamily="34" charset="0"/>
                <a:ea typeface="Roboto" pitchFamily="34" charset="-122"/>
                <a:cs typeface="Roboto" pitchFamily="34" charset="-120"/>
              </a:rPr>
              <a:t> Localization, mapping, path planning, and obstacle avoidance.</a:t>
            </a:r>
            <a:endParaRPr lang="en-US" sz="450" dirty="0"/>
          </a:p>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Example:</a:t>
            </a:r>
            <a:r>
              <a:rPr lang="en-US" sz="450" dirty="0">
                <a:solidFill>
                  <a:srgbClr val="3C3939"/>
                </a:solidFill>
                <a:latin typeface="Roboto" pitchFamily="34" charset="0"/>
                <a:ea typeface="Roboto" pitchFamily="34" charset="-122"/>
                <a:cs typeface="Roboto" pitchFamily="34" charset="-120"/>
              </a:rPr>
              <a:t> Boston Dynamics' Spot navigates complex terrain, climbs stairs, and opens doors using AI-powered perception and control.</a:t>
            </a:r>
            <a:endParaRPr lang="en-US" sz="450" dirty="0"/>
          </a:p>
        </p:txBody>
      </p:sp>
      <p:pic>
        <p:nvPicPr>
          <p:cNvPr id="28"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23692" y="2286967"/>
            <a:ext cx="2696617" cy="822424"/>
          </a:xfrm>
          <a:prstGeom prst="rect">
            <a:avLst/>
          </a:prstGeom>
        </p:spPr>
      </p:pic>
      <p:sp>
        <p:nvSpPr>
          <p:cNvPr id="29" name="Text 22"/>
          <p:cNvSpPr/>
          <p:nvPr/>
        </p:nvSpPr>
        <p:spPr>
          <a:xfrm>
            <a:off x="3295204" y="2513484"/>
            <a:ext cx="2553593"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Manipulator Robots</a:t>
            </a:r>
            <a:endParaRPr lang="en-US" sz="600" dirty="0"/>
          </a:p>
        </p:txBody>
      </p:sp>
      <p:sp>
        <p:nvSpPr>
          <p:cNvPr id="30" name="Text 23"/>
          <p:cNvSpPr/>
          <p:nvPr/>
        </p:nvSpPr>
        <p:spPr>
          <a:xfrm>
            <a:off x="3295204" y="2628974"/>
            <a:ext cx="2553593" cy="408905"/>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450" b="1" dirty="0">
                <a:solidFill>
                  <a:srgbClr val="3C3939"/>
                </a:solidFill>
                <a:latin typeface="Roboto Bold" pitchFamily="34" charset="0"/>
                <a:ea typeface="Roboto Bold" pitchFamily="34" charset="-122"/>
                <a:cs typeface="Roboto Bold" pitchFamily="34" charset="-120"/>
              </a:rPr>
              <a:t>Purpose:</a:t>
            </a:r>
            <a:r>
              <a:rPr lang="en-US" sz="450" dirty="0">
                <a:solidFill>
                  <a:srgbClr val="3C3939"/>
                </a:solidFill>
                <a:latin typeface="Roboto" pitchFamily="34" charset="0"/>
                <a:ea typeface="Roboto" pitchFamily="34" charset="-122"/>
                <a:cs typeface="Roboto" pitchFamily="34" charset="-120"/>
              </a:rPr>
              <a:t> Perform precise tasks with arms and hands — industrial robots, surgical robots, humanoid robots.</a:t>
            </a:r>
            <a:endParaRPr lang="en-US" sz="450" dirty="0"/>
          </a:p>
          <a:p>
            <a:pPr marL="0" indent="0" algn="l">
              <a:lnSpc>
                <a:spcPct val="100000"/>
              </a:lnSpc>
              <a:spcAft>
                <a:spcPts val="100"/>
              </a:spcAft>
              <a:buNone/>
            </a:pPr>
            <a:r>
              <a:rPr lang="en-US" sz="450" b="1" dirty="0">
                <a:solidFill>
                  <a:srgbClr val="3C3939"/>
                </a:solidFill>
                <a:latin typeface="Roboto Bold" pitchFamily="34" charset="0"/>
                <a:ea typeface="Roboto Bold" pitchFamily="34" charset="-122"/>
                <a:cs typeface="Roboto Bold" pitchFamily="34" charset="-120"/>
              </a:rPr>
              <a:t>AI Challenge:</a:t>
            </a:r>
            <a:r>
              <a:rPr lang="en-US" sz="450" dirty="0">
                <a:solidFill>
                  <a:srgbClr val="3C3939"/>
                </a:solidFill>
                <a:latin typeface="Roboto" pitchFamily="34" charset="0"/>
                <a:ea typeface="Roboto" pitchFamily="34" charset="-122"/>
                <a:cs typeface="Roboto" pitchFamily="34" charset="-120"/>
              </a:rPr>
              <a:t> Grasping objects without breaking them, dexterity, and task planning.</a:t>
            </a:r>
            <a:endParaRPr lang="en-US" sz="450" dirty="0"/>
          </a:p>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Example:</a:t>
            </a:r>
            <a:r>
              <a:rPr lang="en-US" sz="450" dirty="0">
                <a:solidFill>
                  <a:srgbClr val="3C3939"/>
                </a:solidFill>
                <a:latin typeface="Roboto" pitchFamily="34" charset="0"/>
                <a:ea typeface="Roboto" pitchFamily="34" charset="-122"/>
                <a:cs typeface="Roboto" pitchFamily="34" charset="-120"/>
              </a:rPr>
              <a:t> Gemini Robotics (2026) can fold origami, play cards, and perform complex manipulation tasks by learning from demonstrations.</a:t>
            </a:r>
            <a:endParaRPr lang="en-US" sz="450" dirty="0"/>
          </a:p>
        </p:txBody>
      </p:sp>
      <p:pic>
        <p:nvPicPr>
          <p:cNvPr id="31" name="Image 5"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51265" y="2286967"/>
            <a:ext cx="2696617" cy="822424"/>
          </a:xfrm>
          <a:prstGeom prst="rect">
            <a:avLst/>
          </a:prstGeom>
        </p:spPr>
      </p:pic>
      <p:sp>
        <p:nvSpPr>
          <p:cNvPr id="32" name="Text 24"/>
          <p:cNvSpPr/>
          <p:nvPr/>
        </p:nvSpPr>
        <p:spPr>
          <a:xfrm>
            <a:off x="6022777" y="2513484"/>
            <a:ext cx="2553593" cy="96887"/>
          </a:xfrm>
          <a:prstGeom prst="rect">
            <a:avLst/>
          </a:prstGeom>
          <a:noFill/>
          <a:ln/>
        </p:spPr>
        <p:txBody>
          <a:bodyPr wrap="none" lIns="0" tIns="0" rIns="0" bIns="0" rtlCol="0" anchor="t"/>
          <a:lstStyle/>
          <a:p>
            <a:pPr marL="0" indent="0" algn="l">
              <a:lnSpc>
                <a:spcPct val="104000"/>
              </a:lnSpc>
              <a:buNone/>
            </a:pPr>
            <a:r>
              <a:rPr lang="en-US" sz="600" dirty="0">
                <a:solidFill>
                  <a:srgbClr val="3C3939"/>
                </a:solidFill>
                <a:latin typeface="Raleway" pitchFamily="34" charset="0"/>
                <a:ea typeface="Raleway" pitchFamily="34" charset="-122"/>
                <a:cs typeface="Raleway" pitchFamily="34" charset="-120"/>
              </a:rPr>
              <a:t>Humanoid Robots</a:t>
            </a:r>
            <a:endParaRPr lang="en-US" sz="600" dirty="0"/>
          </a:p>
        </p:txBody>
      </p:sp>
      <p:sp>
        <p:nvSpPr>
          <p:cNvPr id="33" name="Text 25"/>
          <p:cNvSpPr/>
          <p:nvPr/>
        </p:nvSpPr>
        <p:spPr>
          <a:xfrm>
            <a:off x="6022777" y="2628974"/>
            <a:ext cx="2553593" cy="315962"/>
          </a:xfrm>
          <a:prstGeom prst="rect">
            <a:avLst/>
          </a:prstGeom>
          <a:noFill/>
          <a:ln/>
        </p:spPr>
        <p:txBody>
          <a:bodyPr wrap="square" lIns="0" tIns="0" rIns="0" bIns="0" rtlCol="0" anchor="t">
            <a:normAutofit/>
          </a:bodyPr>
          <a:lstStyle/>
          <a:p>
            <a:pPr marL="0" indent="0" algn="l">
              <a:lnSpc>
                <a:spcPct val="100000"/>
              </a:lnSpc>
              <a:spcAft>
                <a:spcPts val="100"/>
              </a:spcAft>
              <a:buNone/>
            </a:pPr>
            <a:r>
              <a:rPr lang="en-US" sz="450" b="1" dirty="0">
                <a:solidFill>
                  <a:srgbClr val="3C3939"/>
                </a:solidFill>
                <a:latin typeface="Roboto Bold" pitchFamily="34" charset="0"/>
                <a:ea typeface="Roboto Bold" pitchFamily="34" charset="-122"/>
                <a:cs typeface="Roboto Bold" pitchFamily="34" charset="-120"/>
              </a:rPr>
              <a:t>Purpose:</a:t>
            </a:r>
            <a:r>
              <a:rPr lang="en-US" sz="450" dirty="0">
                <a:solidFill>
                  <a:srgbClr val="3C3939"/>
                </a:solidFill>
                <a:latin typeface="Roboto" pitchFamily="34" charset="0"/>
                <a:ea typeface="Roboto" pitchFamily="34" charset="-122"/>
                <a:cs typeface="Roboto" pitchFamily="34" charset="-120"/>
              </a:rPr>
              <a:t> Mimic human form and capabilities — Tesla Bot, Boston Dynamics Atlas, Honda Asimo.</a:t>
            </a:r>
            <a:endParaRPr lang="en-US" sz="450" dirty="0"/>
          </a:p>
          <a:p>
            <a:pPr marL="0" indent="0" algn="l">
              <a:lnSpc>
                <a:spcPct val="100000"/>
              </a:lnSpc>
              <a:buNone/>
            </a:pPr>
            <a:r>
              <a:rPr lang="en-US" sz="450" b="1" dirty="0">
                <a:solidFill>
                  <a:srgbClr val="3C3939"/>
                </a:solidFill>
                <a:latin typeface="Roboto Bold" pitchFamily="34" charset="0"/>
                <a:ea typeface="Roboto Bold" pitchFamily="34" charset="-122"/>
                <a:cs typeface="Roboto Bold" pitchFamily="34" charset="-120"/>
              </a:rPr>
              <a:t>AI Challenge:</a:t>
            </a:r>
            <a:r>
              <a:rPr lang="en-US" sz="450" dirty="0">
                <a:solidFill>
                  <a:srgbClr val="3C3939"/>
                </a:solidFill>
                <a:latin typeface="Roboto" pitchFamily="34" charset="0"/>
                <a:ea typeface="Roboto" pitchFamily="34" charset="-122"/>
                <a:cs typeface="Roboto" pitchFamily="34" charset="-120"/>
              </a:rPr>
              <a:t> Balance, coordination, and understanding human environments designed for humans.</a:t>
            </a:r>
            <a:endParaRPr lang="en-US" sz="450" dirty="0"/>
          </a:p>
        </p:txBody>
      </p:sp>
      <p:sp>
        <p:nvSpPr>
          <p:cNvPr id="34" name="Shape 26"/>
          <p:cNvSpPr/>
          <p:nvPr/>
        </p:nvSpPr>
        <p:spPr>
          <a:xfrm>
            <a:off x="496119" y="3159696"/>
            <a:ext cx="8151763" cy="9525"/>
          </a:xfrm>
          <a:prstGeom prst="roundRect">
            <a:avLst>
              <a:gd name="adj" fmla="val 50000"/>
            </a:avLst>
          </a:prstGeom>
          <a:solidFill>
            <a:srgbClr val="3C3939">
              <a:alpha val="50000"/>
            </a:srgbClr>
          </a:solidFill>
          <a:ln/>
        </p:spPr>
      </p:sp>
      <p:sp>
        <p:nvSpPr>
          <p:cNvPr id="35" name="Text 27"/>
          <p:cNvSpPr/>
          <p:nvPr/>
        </p:nvSpPr>
        <p:spPr>
          <a:xfrm>
            <a:off x="496119" y="3231207"/>
            <a:ext cx="8151763" cy="155004"/>
          </a:xfrm>
          <a:prstGeom prst="rect">
            <a:avLst/>
          </a:prstGeom>
          <a:noFill/>
          <a:ln/>
        </p:spPr>
        <p:txBody>
          <a:bodyPr wrap="none" lIns="0" tIns="0" rIns="0" bIns="0" rtlCol="0" anchor="t"/>
          <a:lstStyle/>
          <a:p>
            <a:pPr marL="0" indent="0" algn="l">
              <a:lnSpc>
                <a:spcPct val="104000"/>
              </a:lnSpc>
              <a:buNone/>
            </a:pPr>
            <a:r>
              <a:rPr lang="en-US" sz="950" dirty="0">
                <a:solidFill>
                  <a:srgbClr val="1B1B27"/>
                </a:solidFill>
                <a:latin typeface="Raleway" pitchFamily="34" charset="0"/>
                <a:ea typeface="Raleway" pitchFamily="34" charset="-122"/>
                <a:cs typeface="Raleway" pitchFamily="34" charset="-120"/>
              </a:rPr>
              <a:t>Applications Across Industries</a:t>
            </a:r>
            <a:endParaRPr lang="en-US" sz="950" dirty="0"/>
          </a:p>
        </p:txBody>
      </p:sp>
      <p:pic>
        <p:nvPicPr>
          <p:cNvPr id="36" name="Image 6" descr="preencoded.png"/>
          <p:cNvPicPr>
            <a:picLocks noChangeAspect="1"/>
          </p:cNvPicPr>
          <p:nvPr/>
        </p:nvPicPr>
        <p:blipFill>
          <a:blip r:embed="rId11"/>
          <a:stretch>
            <a:fillRect/>
          </a:stretch>
        </p:blipFill>
        <p:spPr>
          <a:xfrm>
            <a:off x="496118" y="3432721"/>
            <a:ext cx="8080251" cy="1690859"/>
          </a:xfrm>
          <a:prstGeom prst="rect">
            <a:avLst/>
          </a:prstGeom>
        </p:spPr>
      </p:pic>
      <p:sp>
        <p:nvSpPr>
          <p:cNvPr id="43" name="Text 34"/>
          <p:cNvSpPr/>
          <p:nvPr/>
        </p:nvSpPr>
        <p:spPr>
          <a:xfrm>
            <a:off x="3471483" y="4997413"/>
            <a:ext cx="1442070" cy="104180"/>
          </a:xfrm>
          <a:prstGeom prst="rect">
            <a:avLst/>
          </a:prstGeom>
          <a:noFill/>
          <a:ln/>
        </p:spPr>
        <p:txBody>
          <a:bodyPr wrap="none" lIns="0" tIns="39075" rIns="39075" bIns="0" rtlCol="0" anchor="t"/>
          <a:lstStyle/>
          <a:p>
            <a:pPr marL="0" indent="0" algn="ctr">
              <a:lnSpc>
                <a:spcPct val="100000"/>
              </a:lnSpc>
              <a:buNone/>
            </a:pPr>
            <a:r>
              <a:rPr lang="en-US" sz="650" dirty="0">
                <a:solidFill>
                  <a:srgbClr val="3C3939"/>
                </a:solidFill>
                <a:latin typeface="Roboto" pitchFamily="34" charset="0"/>
                <a:ea typeface="Roboto" pitchFamily="34" charset="-122"/>
                <a:cs typeface="Roboto" pitchFamily="34" charset="-120"/>
              </a:rPr>
              <a:t>Munzurul Islam- Trainer</a:t>
            </a:r>
            <a:endParaRPr lang="en-US" sz="650" dirty="0"/>
          </a:p>
        </p:txBody>
      </p:sp>
      <p:sp>
        <p:nvSpPr>
          <p:cNvPr id="44" name="TextBox 43">
            <a:extLst>
              <a:ext uri="{FF2B5EF4-FFF2-40B4-BE49-F238E27FC236}">
                <a16:creationId xmlns:a16="http://schemas.microsoft.com/office/drawing/2014/main" id="{0A07EFB7-54FB-2362-323D-75F00FB45BE7}"/>
              </a:ext>
            </a:extLst>
          </p:cNvPr>
          <p:cNvSpPr txBox="1"/>
          <p:nvPr/>
        </p:nvSpPr>
        <p:spPr>
          <a:xfrm>
            <a:off x="8071945" y="4779615"/>
            <a:ext cx="1072055" cy="369332"/>
          </a:xfrm>
          <a:prstGeom prst="rect">
            <a:avLst/>
          </a:prstGeom>
          <a:solidFill>
            <a:schemeClr val="bg1"/>
          </a:solidFill>
        </p:spPr>
        <p:txBody>
          <a:bodyPr wrap="square" rtlCol="0">
            <a:spAutoFit/>
          </a:bodyPr>
          <a:lstStyle/>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352" y="182880"/>
            <a:ext cx="1737360" cy="228600"/>
          </a:xfrm>
          <a:prstGeom prst="rect">
            <a:avLst/>
          </a:prstGeom>
          <a:noFill/>
        </p:spPr>
        <p:txBody>
          <a:bodyPr wrap="square" anchor="t">
            <a:spAutoFit/>
          </a:bodyPr>
          <a:lstStyle/>
          <a:p>
            <a:pPr algn="l">
              <a:defRPr sz="850" b="0">
                <a:solidFill>
                  <a:srgbClr val="3C3939"/>
                </a:solidFill>
                <a:latin typeface="Roboto"/>
              </a:defRPr>
            </a:pPr>
            <a:r>
              <a:t>HOUR 05 — 30 MINUTES</a:t>
            </a:r>
          </a:p>
        </p:txBody>
      </p:sp>
      <p:sp>
        <p:nvSpPr>
          <p:cNvPr id="3" name="TextBox 2"/>
          <p:cNvSpPr txBox="1"/>
          <p:nvPr/>
        </p:nvSpPr>
        <p:spPr>
          <a:xfrm>
            <a:off x="493776" y="429768"/>
            <a:ext cx="8138160" cy="347472"/>
          </a:xfrm>
          <a:prstGeom prst="rect">
            <a:avLst/>
          </a:prstGeom>
          <a:noFill/>
        </p:spPr>
        <p:txBody>
          <a:bodyPr wrap="square" anchor="t">
            <a:spAutoFit/>
          </a:bodyPr>
          <a:lstStyle/>
          <a:p>
            <a:pPr algn="l">
              <a:defRPr sz="2200" b="0">
                <a:solidFill>
                  <a:srgbClr val="1B1B27"/>
                </a:solidFill>
                <a:latin typeface="Raleway"/>
              </a:defRPr>
            </a:pPr>
            <a:r>
              <a:t>Current Challenges &amp; The Future</a:t>
            </a:r>
          </a:p>
        </p:txBody>
      </p:sp>
      <p:sp>
        <p:nvSpPr>
          <p:cNvPr id="4" name="TextBox 3"/>
          <p:cNvSpPr txBox="1"/>
          <p:nvPr/>
        </p:nvSpPr>
        <p:spPr>
          <a:xfrm>
            <a:off x="493776" y="804672"/>
            <a:ext cx="8156448" cy="310896"/>
          </a:xfrm>
          <a:prstGeom prst="rect">
            <a:avLst/>
          </a:prstGeom>
          <a:noFill/>
        </p:spPr>
        <p:txBody>
          <a:bodyPr wrap="square" anchor="t">
            <a:spAutoFit/>
          </a:bodyPr>
          <a:lstStyle/>
          <a:p>
            <a:pPr algn="l">
              <a:defRPr sz="860" b="0">
                <a:solidFill>
                  <a:srgbClr val="3C3939"/>
                </a:solidFill>
                <a:latin typeface="Raleway"/>
              </a:defRPr>
            </a:pPr>
            <a:r>
              <a:t>Current limitations and future directions for robotics AI.</a:t>
            </a:r>
          </a:p>
        </p:txBody>
      </p:sp>
      <p:sp>
        <p:nvSpPr>
          <p:cNvPr id="5" name="Rectangle 4"/>
          <p:cNvSpPr/>
          <p:nvPr/>
        </p:nvSpPr>
        <p:spPr>
          <a:xfrm>
            <a:off x="493776" y="1170432"/>
            <a:ext cx="8147304" cy="9144"/>
          </a:xfrm>
          <a:prstGeom prst="rect">
            <a:avLst/>
          </a:prstGeom>
          <a:solidFill>
            <a:srgbClr val="3C39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93776" y="1417320"/>
            <a:ext cx="3886200" cy="152568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03504" y="1499616"/>
            <a:ext cx="3776472" cy="256032"/>
          </a:xfrm>
          <a:prstGeom prst="rect">
            <a:avLst/>
          </a:prstGeom>
          <a:noFill/>
        </p:spPr>
        <p:txBody>
          <a:bodyPr wrap="square" anchor="t">
            <a:spAutoFit/>
          </a:bodyPr>
          <a:lstStyle/>
          <a:p>
            <a:pPr algn="l">
              <a:defRPr sz="1080" b="1">
                <a:solidFill>
                  <a:srgbClr val="1B1B27"/>
                </a:solidFill>
                <a:latin typeface="Raleway"/>
              </a:defRPr>
            </a:pPr>
            <a:r>
              <a:t>Current Challenges</a:t>
            </a:r>
          </a:p>
        </p:txBody>
      </p:sp>
      <p:sp>
        <p:nvSpPr>
          <p:cNvPr id="8" name="TextBox 7"/>
          <p:cNvSpPr txBox="1"/>
          <p:nvPr/>
        </p:nvSpPr>
        <p:spPr>
          <a:xfrm>
            <a:off x="603504" y="1865376"/>
            <a:ext cx="3776472" cy="900246"/>
          </a:xfrm>
          <a:prstGeom prst="rect">
            <a:avLst/>
          </a:prstGeom>
          <a:noFill/>
        </p:spPr>
        <p:txBody>
          <a:bodyPr wrap="square" anchor="t">
            <a:spAutoFit/>
          </a:bodyPr>
          <a:lstStyle/>
          <a:p>
            <a:pPr algn="just">
              <a:defRPr sz="750" b="0">
                <a:solidFill>
                  <a:srgbClr val="3C3939"/>
                </a:solidFill>
                <a:latin typeface="Raleway"/>
              </a:defRPr>
            </a:pPr>
            <a:r>
              <a:rPr b="1" dirty="0"/>
              <a:t>Sim-to-Real Gap</a:t>
            </a:r>
            <a:r>
              <a:rPr dirty="0"/>
              <a:t>: Robots trained in simulation often fail in the real world due to unpredictable factors</a:t>
            </a:r>
            <a:br>
              <a:rPr dirty="0"/>
            </a:br>
            <a:r>
              <a:rPr b="1" dirty="0"/>
              <a:t>Generalization</a:t>
            </a:r>
            <a:r>
              <a:rPr dirty="0"/>
              <a:t>: A robot trained to grasp red cups may fail with blue cups</a:t>
            </a:r>
            <a:br>
              <a:rPr dirty="0"/>
            </a:br>
            <a:r>
              <a:rPr dirty="0"/>
              <a:t>Safety: Unexpected robot behavior near humans could cause injury</a:t>
            </a:r>
            <a:br>
              <a:rPr dirty="0"/>
            </a:br>
            <a:r>
              <a:rPr dirty="0"/>
              <a:t>Cost: Advanced robots are expensive, limiting adoption</a:t>
            </a:r>
            <a:br>
              <a:rPr dirty="0"/>
            </a:br>
            <a:r>
              <a:rPr dirty="0"/>
              <a:t>Fragility: Current AI-controlled robots are sensitive to prompt specification and exhibit non-deterministic behavior</a:t>
            </a:r>
          </a:p>
        </p:txBody>
      </p:sp>
      <p:sp>
        <p:nvSpPr>
          <p:cNvPr id="9" name="Rounded Rectangle 8"/>
          <p:cNvSpPr/>
          <p:nvPr/>
        </p:nvSpPr>
        <p:spPr>
          <a:xfrm>
            <a:off x="4654296" y="1417320"/>
            <a:ext cx="3776472" cy="152568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64024" y="1499616"/>
            <a:ext cx="3776472" cy="256032"/>
          </a:xfrm>
          <a:prstGeom prst="rect">
            <a:avLst/>
          </a:prstGeom>
          <a:noFill/>
        </p:spPr>
        <p:txBody>
          <a:bodyPr wrap="square" anchor="t">
            <a:spAutoFit/>
          </a:bodyPr>
          <a:lstStyle/>
          <a:p>
            <a:pPr algn="l">
              <a:defRPr sz="1080" b="1">
                <a:solidFill>
                  <a:srgbClr val="1B1B27"/>
                </a:solidFill>
                <a:latin typeface="Raleway"/>
              </a:defRPr>
            </a:pPr>
            <a:r>
              <a:t>The Future of Robotics AI</a:t>
            </a:r>
          </a:p>
        </p:txBody>
      </p:sp>
      <p:sp>
        <p:nvSpPr>
          <p:cNvPr id="11" name="TextBox 10"/>
          <p:cNvSpPr txBox="1"/>
          <p:nvPr/>
        </p:nvSpPr>
        <p:spPr>
          <a:xfrm>
            <a:off x="4764024" y="1783080"/>
            <a:ext cx="3776472" cy="900246"/>
          </a:xfrm>
          <a:prstGeom prst="rect">
            <a:avLst/>
          </a:prstGeom>
          <a:noFill/>
        </p:spPr>
        <p:txBody>
          <a:bodyPr wrap="square" anchor="t">
            <a:spAutoFit/>
          </a:bodyPr>
          <a:lstStyle/>
          <a:p>
            <a:pPr algn="l">
              <a:defRPr sz="750" b="0">
                <a:solidFill>
                  <a:srgbClr val="3C3939"/>
                </a:solidFill>
                <a:latin typeface="Raleway"/>
              </a:defRPr>
            </a:pPr>
            <a:r>
              <a:rPr b="1" dirty="0"/>
              <a:t>Generalist Robots</a:t>
            </a:r>
            <a:r>
              <a:rPr dirty="0"/>
              <a:t>: Future robots will learn new tasks quickly rather than being trained for one specific task</a:t>
            </a:r>
            <a:br>
              <a:rPr dirty="0"/>
            </a:br>
            <a:r>
              <a:rPr b="1" dirty="0"/>
              <a:t>Human-Robot Collaboration</a:t>
            </a:r>
            <a:r>
              <a:rPr dirty="0"/>
              <a:t>: Robots handle physical tasks; humans provide judgment and oversight</a:t>
            </a:r>
            <a:br>
              <a:rPr dirty="0"/>
            </a:br>
            <a:r>
              <a:rPr b="1" dirty="0"/>
              <a:t>Embodied AI: </a:t>
            </a:r>
            <a:r>
              <a:rPr dirty="0"/>
              <a:t>Models like Gemini Robotics enable robots to interact with the physical world more naturally</a:t>
            </a:r>
            <a:br>
              <a:rPr dirty="0"/>
            </a:br>
            <a:r>
              <a:rPr dirty="0"/>
              <a:t>Swarm Robotics: Multiple robots coordinating to accomplish complex tasks</a:t>
            </a:r>
          </a:p>
        </p:txBody>
      </p:sp>
      <p:sp>
        <p:nvSpPr>
          <p:cNvPr id="12" name="TextBox 11"/>
          <p:cNvSpPr txBox="1"/>
          <p:nvPr/>
        </p:nvSpPr>
        <p:spPr>
          <a:xfrm>
            <a:off x="493776" y="4828032"/>
            <a:ext cx="8147304" cy="164592"/>
          </a:xfrm>
          <a:prstGeom prst="rect">
            <a:avLst/>
          </a:prstGeom>
          <a:noFill/>
        </p:spPr>
        <p:txBody>
          <a:bodyPr wrap="square" anchor="t">
            <a:spAutoFit/>
          </a:bodyPr>
          <a:lstStyle/>
          <a:p>
            <a:pPr algn="ctr">
              <a:defRPr sz="720" b="0">
                <a:solidFill>
                  <a:srgbClr val="3C3939"/>
                </a:solidFill>
                <a:latin typeface="Roboto"/>
              </a:defRPr>
            </a:pPr>
            <a:r>
              <a:t>Munzurul Islam- Trainer</a:t>
            </a:r>
          </a:p>
        </p:txBody>
      </p:sp>
      <p:sp>
        <p:nvSpPr>
          <p:cNvPr id="13" name="TextBox 12"/>
          <p:cNvSpPr txBox="1"/>
          <p:nvPr/>
        </p:nvSpPr>
        <p:spPr>
          <a:xfrm>
            <a:off x="8522208" y="4818888"/>
            <a:ext cx="146304" cy="164592"/>
          </a:xfrm>
          <a:prstGeom prst="rect">
            <a:avLst/>
          </a:prstGeom>
          <a:noFill/>
        </p:spPr>
        <p:txBody>
          <a:bodyPr wrap="square" anchor="t">
            <a:spAutoFit/>
          </a:bodyPr>
          <a:lstStyle/>
          <a:p>
            <a:pPr algn="r">
              <a:defRPr sz="720" b="0">
                <a:solidFill>
                  <a:srgbClr val="3C3939"/>
                </a:solidFill>
                <a:latin typeface="Roboto"/>
              </a:defRPr>
            </a:pPr>
            <a:r>
              <a:t>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352" y="182880"/>
            <a:ext cx="1737360" cy="228600"/>
          </a:xfrm>
          <a:prstGeom prst="rect">
            <a:avLst/>
          </a:prstGeom>
          <a:noFill/>
        </p:spPr>
        <p:txBody>
          <a:bodyPr wrap="square" anchor="t">
            <a:spAutoFit/>
          </a:bodyPr>
          <a:lstStyle/>
          <a:p>
            <a:pPr algn="l">
              <a:defRPr sz="850" b="0">
                <a:solidFill>
                  <a:srgbClr val="3C3939"/>
                </a:solidFill>
                <a:latin typeface="Roboto"/>
              </a:defRPr>
            </a:pPr>
            <a:r>
              <a:t>HOUR 06 — 30 MINUTES</a:t>
            </a:r>
          </a:p>
        </p:txBody>
      </p:sp>
      <p:sp>
        <p:nvSpPr>
          <p:cNvPr id="3" name="TextBox 2"/>
          <p:cNvSpPr txBox="1"/>
          <p:nvPr/>
        </p:nvSpPr>
        <p:spPr>
          <a:xfrm>
            <a:off x="493776" y="429768"/>
            <a:ext cx="8138160" cy="347472"/>
          </a:xfrm>
          <a:prstGeom prst="rect">
            <a:avLst/>
          </a:prstGeom>
          <a:noFill/>
        </p:spPr>
        <p:txBody>
          <a:bodyPr wrap="square" anchor="t">
            <a:spAutoFit/>
          </a:bodyPr>
          <a:lstStyle/>
          <a:p>
            <a:pPr algn="l">
              <a:defRPr sz="2200" b="0">
                <a:solidFill>
                  <a:srgbClr val="1B1B27"/>
                </a:solidFill>
                <a:latin typeface="Raleway"/>
              </a:defRPr>
            </a:pPr>
            <a:r>
              <a:t>Comprehensive Review &amp; Practical Applications</a:t>
            </a:r>
          </a:p>
        </p:txBody>
      </p:sp>
      <p:sp>
        <p:nvSpPr>
          <p:cNvPr id="4" name="TextBox 3"/>
          <p:cNvSpPr txBox="1"/>
          <p:nvPr/>
        </p:nvSpPr>
        <p:spPr>
          <a:xfrm>
            <a:off x="493776" y="804672"/>
            <a:ext cx="8156448" cy="310896"/>
          </a:xfrm>
          <a:prstGeom prst="rect">
            <a:avLst/>
          </a:prstGeom>
          <a:noFill/>
        </p:spPr>
        <p:txBody>
          <a:bodyPr wrap="square" anchor="t">
            <a:spAutoFit/>
          </a:bodyPr>
          <a:lstStyle/>
          <a:p>
            <a:pPr algn="l">
              <a:defRPr sz="860" b="0">
                <a:solidFill>
                  <a:srgbClr val="3C3939"/>
                </a:solidFill>
                <a:latin typeface="Raleway"/>
              </a:defRPr>
            </a:pPr>
            <a:r>
              <a:t>This final session connects all five hours of content, reinforces core concepts, and applies them through practical exercises and ethical reflection.</a:t>
            </a:r>
          </a:p>
        </p:txBody>
      </p:sp>
      <p:sp>
        <p:nvSpPr>
          <p:cNvPr id="5" name="Rectangle 4"/>
          <p:cNvSpPr/>
          <p:nvPr/>
        </p:nvSpPr>
        <p:spPr>
          <a:xfrm>
            <a:off x="493776" y="1170432"/>
            <a:ext cx="8147304" cy="9144"/>
          </a:xfrm>
          <a:prstGeom prst="rect">
            <a:avLst/>
          </a:prstGeom>
          <a:solidFill>
            <a:srgbClr val="3C39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93776" y="1298448"/>
            <a:ext cx="8138160" cy="228600"/>
          </a:xfrm>
          <a:prstGeom prst="rect">
            <a:avLst/>
          </a:prstGeom>
          <a:noFill/>
        </p:spPr>
        <p:txBody>
          <a:bodyPr wrap="square" anchor="t">
            <a:spAutoFit/>
          </a:bodyPr>
          <a:lstStyle/>
          <a:p>
            <a:pPr algn="l">
              <a:defRPr sz="1250" b="1">
                <a:solidFill>
                  <a:srgbClr val="1B1B27"/>
                </a:solidFill>
                <a:latin typeface="Raleway"/>
              </a:defRPr>
            </a:pPr>
            <a:r>
              <a:t>How the Topics Connect</a:t>
            </a:r>
          </a:p>
        </p:txBody>
      </p:sp>
      <p:pic>
        <p:nvPicPr>
          <p:cNvPr id="7" name="Picture 6" descr="image.jpeg"/>
          <p:cNvPicPr>
            <a:picLocks noChangeAspect="1"/>
          </p:cNvPicPr>
          <p:nvPr/>
        </p:nvPicPr>
        <p:blipFill>
          <a:blip r:embed="rId2"/>
          <a:stretch>
            <a:fillRect/>
          </a:stretch>
        </p:blipFill>
        <p:spPr>
          <a:xfrm>
            <a:off x="566928" y="1627632"/>
            <a:ext cx="7269480" cy="1353312"/>
          </a:xfrm>
          <a:prstGeom prst="rect">
            <a:avLst/>
          </a:prstGeom>
        </p:spPr>
      </p:pic>
      <p:sp>
        <p:nvSpPr>
          <p:cNvPr id="8" name="TextBox 7"/>
          <p:cNvSpPr txBox="1"/>
          <p:nvPr/>
        </p:nvSpPr>
        <p:spPr>
          <a:xfrm>
            <a:off x="493776" y="3136392"/>
            <a:ext cx="8138160" cy="228600"/>
          </a:xfrm>
          <a:prstGeom prst="rect">
            <a:avLst/>
          </a:prstGeom>
          <a:noFill/>
        </p:spPr>
        <p:txBody>
          <a:bodyPr wrap="square" anchor="t">
            <a:spAutoFit/>
          </a:bodyPr>
          <a:lstStyle/>
          <a:p>
            <a:pPr algn="l">
              <a:defRPr sz="1250" b="1">
                <a:solidFill>
                  <a:srgbClr val="1B1B27"/>
                </a:solidFill>
                <a:latin typeface="Raleway"/>
              </a:defRPr>
            </a:pPr>
            <a:r>
              <a:t>Core Concepts Glossary</a:t>
            </a:r>
          </a:p>
        </p:txBody>
      </p:sp>
      <p:sp>
        <p:nvSpPr>
          <p:cNvPr id="9" name="Rounded Rectangle 8"/>
          <p:cNvSpPr/>
          <p:nvPr/>
        </p:nvSpPr>
        <p:spPr>
          <a:xfrm>
            <a:off x="493776" y="3474720"/>
            <a:ext cx="3931920" cy="105156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603504" y="3557015"/>
            <a:ext cx="3712463" cy="256032"/>
          </a:xfrm>
          <a:prstGeom prst="rect">
            <a:avLst/>
          </a:prstGeom>
          <a:noFill/>
        </p:spPr>
        <p:txBody>
          <a:bodyPr wrap="square" anchor="t">
            <a:spAutoFit/>
          </a:bodyPr>
          <a:lstStyle/>
          <a:p>
            <a:pPr algn="l">
              <a:defRPr sz="1019" b="1">
                <a:solidFill>
                  <a:srgbClr val="1B1B27"/>
                </a:solidFill>
                <a:latin typeface="Raleway"/>
              </a:defRPr>
            </a:pPr>
            <a:r>
              <a:t>Machine Learning</a:t>
            </a:r>
          </a:p>
        </p:txBody>
      </p:sp>
      <p:sp>
        <p:nvSpPr>
          <p:cNvPr id="11" name="TextBox 10"/>
          <p:cNvSpPr txBox="1"/>
          <p:nvPr/>
        </p:nvSpPr>
        <p:spPr>
          <a:xfrm>
            <a:off x="603504" y="3840480"/>
            <a:ext cx="3712463" cy="612647"/>
          </a:xfrm>
          <a:prstGeom prst="rect">
            <a:avLst/>
          </a:prstGeom>
          <a:noFill/>
        </p:spPr>
        <p:txBody>
          <a:bodyPr wrap="square" anchor="t">
            <a:spAutoFit/>
          </a:bodyPr>
          <a:lstStyle/>
          <a:p>
            <a:pPr algn="l">
              <a:defRPr sz="750" b="0">
                <a:solidFill>
                  <a:srgbClr val="3C3939"/>
                </a:solidFill>
                <a:latin typeface="Raleway"/>
              </a:defRPr>
            </a:pPr>
            <a:r>
              <a:t>Teaching computers to learn from data rather than explicitly programming them. The computer identifies patterns in data and uses those patterns to make predictions.</a:t>
            </a:r>
          </a:p>
        </p:txBody>
      </p:sp>
      <p:sp>
        <p:nvSpPr>
          <p:cNvPr id="12" name="Rounded Rectangle 11"/>
          <p:cNvSpPr/>
          <p:nvPr/>
        </p:nvSpPr>
        <p:spPr>
          <a:xfrm>
            <a:off x="4626864" y="3474720"/>
            <a:ext cx="3931920" cy="105156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736592" y="3557015"/>
            <a:ext cx="3712463" cy="256032"/>
          </a:xfrm>
          <a:prstGeom prst="rect">
            <a:avLst/>
          </a:prstGeom>
          <a:noFill/>
        </p:spPr>
        <p:txBody>
          <a:bodyPr wrap="square" anchor="t">
            <a:spAutoFit/>
          </a:bodyPr>
          <a:lstStyle/>
          <a:p>
            <a:pPr algn="l">
              <a:defRPr sz="1019" b="1">
                <a:solidFill>
                  <a:srgbClr val="1B1B27"/>
                </a:solidFill>
                <a:latin typeface="Raleway"/>
              </a:defRPr>
            </a:pPr>
            <a:r>
              <a:t>Deep Learning</a:t>
            </a:r>
          </a:p>
        </p:txBody>
      </p:sp>
      <p:sp>
        <p:nvSpPr>
          <p:cNvPr id="14" name="TextBox 13"/>
          <p:cNvSpPr txBox="1"/>
          <p:nvPr/>
        </p:nvSpPr>
        <p:spPr>
          <a:xfrm>
            <a:off x="4736592" y="3840480"/>
            <a:ext cx="3712463" cy="612647"/>
          </a:xfrm>
          <a:prstGeom prst="rect">
            <a:avLst/>
          </a:prstGeom>
          <a:noFill/>
        </p:spPr>
        <p:txBody>
          <a:bodyPr wrap="square" anchor="t">
            <a:spAutoFit/>
          </a:bodyPr>
          <a:lstStyle/>
          <a:p>
            <a:pPr algn="l">
              <a:defRPr sz="750" b="0">
                <a:solidFill>
                  <a:srgbClr val="3C3939"/>
                </a:solidFill>
                <a:latin typeface="Raleway"/>
              </a:defRPr>
            </a:pPr>
            <a:r>
              <a:t>A subset of machine learning using neural networks inspired by the human brain. Excellent for complex tasks like image recognition and natural language understanding.</a:t>
            </a:r>
          </a:p>
        </p:txBody>
      </p:sp>
      <p:sp>
        <p:nvSpPr>
          <p:cNvPr id="15" name="TextBox 14"/>
          <p:cNvSpPr txBox="1"/>
          <p:nvPr/>
        </p:nvSpPr>
        <p:spPr>
          <a:xfrm>
            <a:off x="493776" y="4828032"/>
            <a:ext cx="8147304" cy="164592"/>
          </a:xfrm>
          <a:prstGeom prst="rect">
            <a:avLst/>
          </a:prstGeom>
          <a:noFill/>
        </p:spPr>
        <p:txBody>
          <a:bodyPr wrap="square" anchor="t">
            <a:spAutoFit/>
          </a:bodyPr>
          <a:lstStyle/>
          <a:p>
            <a:pPr algn="ctr">
              <a:defRPr sz="720" b="0">
                <a:solidFill>
                  <a:srgbClr val="3C3939"/>
                </a:solidFill>
                <a:latin typeface="Roboto"/>
              </a:defRPr>
            </a:pPr>
            <a:r>
              <a:t>Munzurul Islam- Trainer</a:t>
            </a:r>
          </a:p>
        </p:txBody>
      </p:sp>
      <p:sp>
        <p:nvSpPr>
          <p:cNvPr id="16" name="TextBox 15"/>
          <p:cNvSpPr txBox="1"/>
          <p:nvPr/>
        </p:nvSpPr>
        <p:spPr>
          <a:xfrm>
            <a:off x="8522208" y="4818888"/>
            <a:ext cx="146304" cy="164592"/>
          </a:xfrm>
          <a:prstGeom prst="rect">
            <a:avLst/>
          </a:prstGeom>
          <a:noFill/>
        </p:spPr>
        <p:txBody>
          <a:bodyPr wrap="square" anchor="t">
            <a:spAutoFit/>
          </a:bodyPr>
          <a:lstStyle/>
          <a:p>
            <a:pPr algn="r">
              <a:defRPr sz="720" b="0">
                <a:solidFill>
                  <a:srgbClr val="3C3939"/>
                </a:solidFill>
                <a:latin typeface="Roboto"/>
              </a:defRPr>
            </a:pPr>
            <a:r>
              <a:t>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352" y="182880"/>
            <a:ext cx="1737360" cy="228600"/>
          </a:xfrm>
          <a:prstGeom prst="rect">
            <a:avLst/>
          </a:prstGeom>
          <a:noFill/>
        </p:spPr>
        <p:txBody>
          <a:bodyPr wrap="square" anchor="t">
            <a:spAutoFit/>
          </a:bodyPr>
          <a:lstStyle/>
          <a:p>
            <a:pPr algn="l">
              <a:defRPr sz="850" b="0">
                <a:solidFill>
                  <a:srgbClr val="3C3939"/>
                </a:solidFill>
                <a:latin typeface="Roboto"/>
              </a:defRPr>
            </a:pPr>
            <a:r>
              <a:t>HOUR 06 — 30 MINUTES</a:t>
            </a:r>
          </a:p>
        </p:txBody>
      </p:sp>
      <p:sp>
        <p:nvSpPr>
          <p:cNvPr id="3" name="TextBox 2"/>
          <p:cNvSpPr txBox="1"/>
          <p:nvPr/>
        </p:nvSpPr>
        <p:spPr>
          <a:xfrm>
            <a:off x="493776" y="429768"/>
            <a:ext cx="8138160" cy="347472"/>
          </a:xfrm>
          <a:prstGeom prst="rect">
            <a:avLst/>
          </a:prstGeom>
          <a:noFill/>
        </p:spPr>
        <p:txBody>
          <a:bodyPr wrap="square" anchor="t">
            <a:spAutoFit/>
          </a:bodyPr>
          <a:lstStyle/>
          <a:p>
            <a:pPr algn="l">
              <a:defRPr sz="2200" b="0">
                <a:solidFill>
                  <a:srgbClr val="1B1B27"/>
                </a:solidFill>
                <a:latin typeface="Raleway"/>
              </a:defRPr>
            </a:pPr>
            <a:r>
              <a:t>Core Concepts &amp; Practical Exercises</a:t>
            </a:r>
          </a:p>
        </p:txBody>
      </p:sp>
      <p:sp>
        <p:nvSpPr>
          <p:cNvPr id="4" name="TextBox 3"/>
          <p:cNvSpPr txBox="1"/>
          <p:nvPr/>
        </p:nvSpPr>
        <p:spPr>
          <a:xfrm>
            <a:off x="493776" y="804672"/>
            <a:ext cx="8156448" cy="310896"/>
          </a:xfrm>
          <a:prstGeom prst="rect">
            <a:avLst/>
          </a:prstGeom>
          <a:noFill/>
        </p:spPr>
        <p:txBody>
          <a:bodyPr wrap="square" anchor="t">
            <a:spAutoFit/>
          </a:bodyPr>
          <a:lstStyle/>
          <a:p>
            <a:pPr algn="l">
              <a:defRPr sz="860" b="0">
                <a:solidFill>
                  <a:srgbClr val="3C3939"/>
                </a:solidFill>
                <a:latin typeface="Raleway"/>
              </a:defRPr>
            </a:pPr>
            <a:r>
              <a:t>Core concepts followed by applied exercises.</a:t>
            </a:r>
          </a:p>
        </p:txBody>
      </p:sp>
      <p:sp>
        <p:nvSpPr>
          <p:cNvPr id="5" name="Rectangle 4"/>
          <p:cNvSpPr/>
          <p:nvPr/>
        </p:nvSpPr>
        <p:spPr>
          <a:xfrm>
            <a:off x="493776" y="1170432"/>
            <a:ext cx="8147304" cy="9144"/>
          </a:xfrm>
          <a:prstGeom prst="rect">
            <a:avLst/>
          </a:prstGeom>
          <a:solidFill>
            <a:srgbClr val="3C39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93776" y="1353312"/>
            <a:ext cx="3931920" cy="96012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03504" y="1435608"/>
            <a:ext cx="3712463" cy="256032"/>
          </a:xfrm>
          <a:prstGeom prst="rect">
            <a:avLst/>
          </a:prstGeom>
          <a:noFill/>
        </p:spPr>
        <p:txBody>
          <a:bodyPr wrap="square" anchor="t">
            <a:spAutoFit/>
          </a:bodyPr>
          <a:lstStyle/>
          <a:p>
            <a:pPr algn="l">
              <a:defRPr sz="1019" b="1">
                <a:solidFill>
                  <a:srgbClr val="1B1B27"/>
                </a:solidFill>
                <a:latin typeface="Raleway"/>
              </a:defRPr>
            </a:pPr>
            <a:r>
              <a:t>Training</a:t>
            </a:r>
          </a:p>
        </p:txBody>
      </p:sp>
      <p:sp>
        <p:nvSpPr>
          <p:cNvPr id="8" name="TextBox 7"/>
          <p:cNvSpPr txBox="1"/>
          <p:nvPr/>
        </p:nvSpPr>
        <p:spPr>
          <a:xfrm>
            <a:off x="603504" y="1719072"/>
            <a:ext cx="3712463" cy="521208"/>
          </a:xfrm>
          <a:prstGeom prst="rect">
            <a:avLst/>
          </a:prstGeom>
          <a:noFill/>
        </p:spPr>
        <p:txBody>
          <a:bodyPr wrap="square" anchor="t">
            <a:spAutoFit/>
          </a:bodyPr>
          <a:lstStyle/>
          <a:p>
            <a:pPr algn="l">
              <a:defRPr sz="760" b="0">
                <a:solidFill>
                  <a:srgbClr val="3C3939"/>
                </a:solidFill>
                <a:latin typeface="Raleway"/>
              </a:defRPr>
            </a:pPr>
            <a:r>
              <a:t>The process of feeding data to an AI model so it learns patterns. Requires quality data, appropriate algorithms, and careful tuning.</a:t>
            </a:r>
          </a:p>
        </p:txBody>
      </p:sp>
      <p:sp>
        <p:nvSpPr>
          <p:cNvPr id="9" name="Rounded Rectangle 8"/>
          <p:cNvSpPr/>
          <p:nvPr/>
        </p:nvSpPr>
        <p:spPr>
          <a:xfrm>
            <a:off x="4626864" y="1353312"/>
            <a:ext cx="3931920" cy="96012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36592" y="1435608"/>
            <a:ext cx="3712463" cy="256032"/>
          </a:xfrm>
          <a:prstGeom prst="rect">
            <a:avLst/>
          </a:prstGeom>
          <a:noFill/>
        </p:spPr>
        <p:txBody>
          <a:bodyPr wrap="square" anchor="t">
            <a:spAutoFit/>
          </a:bodyPr>
          <a:lstStyle/>
          <a:p>
            <a:pPr algn="l">
              <a:defRPr sz="1019" b="1">
                <a:solidFill>
                  <a:srgbClr val="1B1B27"/>
                </a:solidFill>
                <a:latin typeface="Raleway"/>
              </a:defRPr>
            </a:pPr>
            <a:r>
              <a:t>Inference</a:t>
            </a:r>
          </a:p>
        </p:txBody>
      </p:sp>
      <p:sp>
        <p:nvSpPr>
          <p:cNvPr id="11" name="TextBox 10"/>
          <p:cNvSpPr txBox="1"/>
          <p:nvPr/>
        </p:nvSpPr>
        <p:spPr>
          <a:xfrm>
            <a:off x="4736592" y="1719072"/>
            <a:ext cx="3712463" cy="521208"/>
          </a:xfrm>
          <a:prstGeom prst="rect">
            <a:avLst/>
          </a:prstGeom>
          <a:noFill/>
        </p:spPr>
        <p:txBody>
          <a:bodyPr wrap="square" anchor="t">
            <a:spAutoFit/>
          </a:bodyPr>
          <a:lstStyle/>
          <a:p>
            <a:pPr algn="l">
              <a:defRPr sz="760" b="0">
                <a:solidFill>
                  <a:srgbClr val="3C3939"/>
                </a:solidFill>
                <a:latin typeface="Raleway"/>
              </a:defRPr>
            </a:pPr>
            <a:r>
              <a:t>Using a trained model to make predictions on new data. This is what happens when you actually use an AI system in practice.</a:t>
            </a:r>
          </a:p>
        </p:txBody>
      </p:sp>
      <p:sp>
        <p:nvSpPr>
          <p:cNvPr id="12" name="TextBox 11"/>
          <p:cNvSpPr txBox="1"/>
          <p:nvPr/>
        </p:nvSpPr>
        <p:spPr>
          <a:xfrm>
            <a:off x="493776" y="2514600"/>
            <a:ext cx="8138160" cy="228600"/>
          </a:xfrm>
          <a:prstGeom prst="rect">
            <a:avLst/>
          </a:prstGeom>
          <a:noFill/>
        </p:spPr>
        <p:txBody>
          <a:bodyPr wrap="square" anchor="t">
            <a:spAutoFit/>
          </a:bodyPr>
          <a:lstStyle/>
          <a:p>
            <a:pPr algn="l">
              <a:defRPr sz="1250" b="1">
                <a:solidFill>
                  <a:srgbClr val="1B1B27"/>
                </a:solidFill>
                <a:latin typeface="Raleway"/>
              </a:defRPr>
            </a:pPr>
            <a:r>
              <a:t>Practical Exercises</a:t>
            </a:r>
          </a:p>
        </p:txBody>
      </p:sp>
      <p:sp>
        <p:nvSpPr>
          <p:cNvPr id="13" name="Rounded Rectangle 12"/>
          <p:cNvSpPr/>
          <p:nvPr/>
        </p:nvSpPr>
        <p:spPr>
          <a:xfrm>
            <a:off x="493776" y="2834640"/>
            <a:ext cx="3931920" cy="1664208"/>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03504" y="2916936"/>
            <a:ext cx="3712463" cy="256032"/>
          </a:xfrm>
          <a:prstGeom prst="rect">
            <a:avLst/>
          </a:prstGeom>
          <a:noFill/>
        </p:spPr>
        <p:txBody>
          <a:bodyPr wrap="square" anchor="t">
            <a:spAutoFit/>
          </a:bodyPr>
          <a:lstStyle/>
          <a:p>
            <a:pPr algn="l">
              <a:defRPr sz="969" b="1">
                <a:solidFill>
                  <a:srgbClr val="1B1B27"/>
                </a:solidFill>
                <a:latin typeface="Raleway"/>
              </a:defRPr>
            </a:pPr>
            <a:r>
              <a:t>Exercise 1: Identify the Bias</a:t>
            </a:r>
          </a:p>
        </p:txBody>
      </p:sp>
      <p:sp>
        <p:nvSpPr>
          <p:cNvPr id="15" name="TextBox 14"/>
          <p:cNvSpPr txBox="1"/>
          <p:nvPr/>
        </p:nvSpPr>
        <p:spPr>
          <a:xfrm>
            <a:off x="603504" y="3200400"/>
            <a:ext cx="3712463" cy="1225296"/>
          </a:xfrm>
          <a:prstGeom prst="rect">
            <a:avLst/>
          </a:prstGeom>
          <a:noFill/>
        </p:spPr>
        <p:txBody>
          <a:bodyPr wrap="square" anchor="t">
            <a:spAutoFit/>
          </a:bodyPr>
          <a:lstStyle/>
          <a:p>
            <a:pPr algn="l">
              <a:defRPr sz="670" b="0">
                <a:solidFill>
                  <a:srgbClr val="3C3939"/>
                </a:solidFill>
                <a:latin typeface="Raleway"/>
              </a:defRPr>
            </a:pPr>
            <a:r>
              <a:t>A company uses AI to screen job applications. The AI rejects 80% of applications from women but only 20% from men — even though women applicants have similar qualifications. What type of bias is this? How would you fix it?</a:t>
            </a:r>
            <a:br/>
            <a:br/>
            <a:r>
              <a:t>Answer: This is historical/representational bias. The training data likely came from a company with a history of hiring more men. Fix: audit training data for gender representation, retrain with balanced data, and test the model separately for men and women to ensure equal performance.</a:t>
            </a:r>
          </a:p>
        </p:txBody>
      </p:sp>
      <p:sp>
        <p:nvSpPr>
          <p:cNvPr id="16" name="Rounded Rectangle 15"/>
          <p:cNvSpPr/>
          <p:nvPr/>
        </p:nvSpPr>
        <p:spPr>
          <a:xfrm>
            <a:off x="4626864" y="2834640"/>
            <a:ext cx="3931920" cy="1664208"/>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4736592" y="2916936"/>
            <a:ext cx="3712463" cy="256032"/>
          </a:xfrm>
          <a:prstGeom prst="rect">
            <a:avLst/>
          </a:prstGeom>
          <a:noFill/>
        </p:spPr>
        <p:txBody>
          <a:bodyPr wrap="square" anchor="t">
            <a:spAutoFit/>
          </a:bodyPr>
          <a:lstStyle/>
          <a:p>
            <a:pPr algn="l">
              <a:defRPr sz="969" b="1">
                <a:solidFill>
                  <a:srgbClr val="1B1B27"/>
                </a:solidFill>
                <a:latin typeface="Raleway"/>
              </a:defRPr>
            </a:pPr>
            <a:r>
              <a:t>Exercise 2: Choose the Right Tool</a:t>
            </a:r>
          </a:p>
        </p:txBody>
      </p:sp>
      <p:sp>
        <p:nvSpPr>
          <p:cNvPr id="18" name="TextBox 17"/>
          <p:cNvSpPr txBox="1"/>
          <p:nvPr/>
        </p:nvSpPr>
        <p:spPr>
          <a:xfrm>
            <a:off x="4736592" y="3200400"/>
            <a:ext cx="3712463" cy="1225296"/>
          </a:xfrm>
          <a:prstGeom prst="rect">
            <a:avLst/>
          </a:prstGeom>
          <a:noFill/>
        </p:spPr>
        <p:txBody>
          <a:bodyPr wrap="square" anchor="t">
            <a:spAutoFit/>
          </a:bodyPr>
          <a:lstStyle/>
          <a:p>
            <a:pPr algn="l">
              <a:defRPr sz="670" b="0">
                <a:solidFill>
                  <a:srgbClr val="3C3939"/>
                </a:solidFill>
                <a:latin typeface="Raleway"/>
              </a:defRPr>
            </a:pPr>
            <a:r>
              <a:t>You want to predict house prices based on features like size, location, and age. Which framework would you use? Why?</a:t>
            </a:r>
            <a:br/>
            <a:br/>
            <a:r>
              <a:t>Answer: Scikit-learn is appropriate. This is a regression problem (predicting a continuous value) with structured data. Scikit-learn has excellent regression algorithms and is easy to learn for beginners.</a:t>
            </a:r>
          </a:p>
        </p:txBody>
      </p:sp>
      <p:sp>
        <p:nvSpPr>
          <p:cNvPr id="19" name="TextBox 18"/>
          <p:cNvSpPr txBox="1"/>
          <p:nvPr/>
        </p:nvSpPr>
        <p:spPr>
          <a:xfrm>
            <a:off x="493776" y="4828032"/>
            <a:ext cx="8147304" cy="164592"/>
          </a:xfrm>
          <a:prstGeom prst="rect">
            <a:avLst/>
          </a:prstGeom>
          <a:noFill/>
        </p:spPr>
        <p:txBody>
          <a:bodyPr wrap="square" anchor="t">
            <a:spAutoFit/>
          </a:bodyPr>
          <a:lstStyle/>
          <a:p>
            <a:pPr algn="ctr">
              <a:defRPr sz="720" b="0">
                <a:solidFill>
                  <a:srgbClr val="3C3939"/>
                </a:solidFill>
                <a:latin typeface="Roboto"/>
              </a:defRPr>
            </a:pPr>
            <a:r>
              <a:t>Munzurul Islam- Trainer</a:t>
            </a:r>
          </a:p>
        </p:txBody>
      </p:sp>
      <p:sp>
        <p:nvSpPr>
          <p:cNvPr id="20" name="TextBox 19"/>
          <p:cNvSpPr txBox="1"/>
          <p:nvPr/>
        </p:nvSpPr>
        <p:spPr>
          <a:xfrm>
            <a:off x="8522208" y="4818888"/>
            <a:ext cx="146304" cy="164592"/>
          </a:xfrm>
          <a:prstGeom prst="rect">
            <a:avLst/>
          </a:prstGeom>
          <a:noFill/>
        </p:spPr>
        <p:txBody>
          <a:bodyPr wrap="square" anchor="t">
            <a:spAutoFit/>
          </a:bodyPr>
          <a:lstStyle/>
          <a:p>
            <a:pPr algn="r">
              <a:defRPr sz="720" b="0">
                <a:solidFill>
                  <a:srgbClr val="3C3939"/>
                </a:solidFill>
                <a:latin typeface="Roboto"/>
              </a:defRPr>
            </a:pPr>
            <a:r>
              <a:t>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352" y="182880"/>
            <a:ext cx="1737360" cy="228600"/>
          </a:xfrm>
          <a:prstGeom prst="rect">
            <a:avLst/>
          </a:prstGeom>
          <a:noFill/>
        </p:spPr>
        <p:txBody>
          <a:bodyPr wrap="square" anchor="t">
            <a:spAutoFit/>
          </a:bodyPr>
          <a:lstStyle/>
          <a:p>
            <a:pPr algn="l">
              <a:defRPr sz="850" b="0">
                <a:solidFill>
                  <a:srgbClr val="3C3939"/>
                </a:solidFill>
                <a:latin typeface="Roboto"/>
              </a:defRPr>
            </a:pPr>
            <a:r>
              <a:t>HOUR 06 — 30 MINUTES</a:t>
            </a:r>
          </a:p>
        </p:txBody>
      </p:sp>
      <p:sp>
        <p:nvSpPr>
          <p:cNvPr id="3" name="TextBox 2"/>
          <p:cNvSpPr txBox="1"/>
          <p:nvPr/>
        </p:nvSpPr>
        <p:spPr>
          <a:xfrm>
            <a:off x="493776" y="429768"/>
            <a:ext cx="8138160" cy="347472"/>
          </a:xfrm>
          <a:prstGeom prst="rect">
            <a:avLst/>
          </a:prstGeom>
          <a:noFill/>
        </p:spPr>
        <p:txBody>
          <a:bodyPr wrap="square" anchor="t">
            <a:spAutoFit/>
          </a:bodyPr>
          <a:lstStyle/>
          <a:p>
            <a:pPr algn="l">
              <a:defRPr sz="2200" b="0">
                <a:solidFill>
                  <a:srgbClr val="1B1B27"/>
                </a:solidFill>
                <a:latin typeface="Raleway"/>
              </a:defRPr>
            </a:pPr>
            <a:r>
              <a:t>Exercise 3: Identify AI in Your Daily Life</a:t>
            </a:r>
          </a:p>
        </p:txBody>
      </p:sp>
      <p:sp>
        <p:nvSpPr>
          <p:cNvPr id="4" name="TextBox 3"/>
          <p:cNvSpPr txBox="1"/>
          <p:nvPr/>
        </p:nvSpPr>
        <p:spPr>
          <a:xfrm>
            <a:off x="493776" y="804672"/>
            <a:ext cx="8156448" cy="310896"/>
          </a:xfrm>
          <a:prstGeom prst="rect">
            <a:avLst/>
          </a:prstGeom>
          <a:noFill/>
        </p:spPr>
        <p:txBody>
          <a:bodyPr wrap="square" anchor="t">
            <a:spAutoFit/>
          </a:bodyPr>
          <a:lstStyle/>
          <a:p>
            <a:pPr algn="l">
              <a:defRPr sz="860" b="0">
                <a:solidFill>
                  <a:srgbClr val="3C3939"/>
                </a:solidFill>
                <a:latin typeface="Raleway"/>
              </a:defRPr>
            </a:pPr>
            <a:r>
              <a:t>List 5 AI applications you use. For each, identify: (a) What data does it use? (b) What decision does it make? (c) What could go wrong?</a:t>
            </a:r>
          </a:p>
        </p:txBody>
      </p:sp>
      <p:sp>
        <p:nvSpPr>
          <p:cNvPr id="5" name="Rectangle 4"/>
          <p:cNvSpPr/>
          <p:nvPr/>
        </p:nvSpPr>
        <p:spPr>
          <a:xfrm>
            <a:off x="493776" y="1170432"/>
            <a:ext cx="8147304" cy="9144"/>
          </a:xfrm>
          <a:prstGeom prst="rect">
            <a:avLst/>
          </a:prstGeom>
          <a:solidFill>
            <a:srgbClr val="3C39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6" name="Table 5"/>
          <p:cNvGraphicFramePr>
            <a:graphicFrameLocks noGrp="1"/>
          </p:cNvGraphicFramePr>
          <p:nvPr/>
        </p:nvGraphicFramePr>
        <p:xfrm>
          <a:off x="493776" y="1691640"/>
          <a:ext cx="8156448" cy="2148840"/>
        </p:xfrm>
        <a:graphic>
          <a:graphicData uri="http://schemas.openxmlformats.org/drawingml/2006/table">
            <a:tbl>
              <a:tblPr firstRow="1" bandRow="1">
                <a:tableStyleId>{5C22544A-7EE6-4342-B048-85BDC9FD1C3A}</a:tableStyleId>
              </a:tblPr>
              <a:tblGrid>
                <a:gridCol w="2029968">
                  <a:extLst>
                    <a:ext uri="{9D8B030D-6E8A-4147-A177-3AD203B41FA5}">
                      <a16:colId xmlns:a16="http://schemas.microsoft.com/office/drawing/2014/main" val="20000"/>
                    </a:ext>
                  </a:extLst>
                </a:gridCol>
                <a:gridCol w="2039112">
                  <a:extLst>
                    <a:ext uri="{9D8B030D-6E8A-4147-A177-3AD203B41FA5}">
                      <a16:colId xmlns:a16="http://schemas.microsoft.com/office/drawing/2014/main" val="20001"/>
                    </a:ext>
                  </a:extLst>
                </a:gridCol>
                <a:gridCol w="2039112">
                  <a:extLst>
                    <a:ext uri="{9D8B030D-6E8A-4147-A177-3AD203B41FA5}">
                      <a16:colId xmlns:a16="http://schemas.microsoft.com/office/drawing/2014/main" val="20002"/>
                    </a:ext>
                  </a:extLst>
                </a:gridCol>
                <a:gridCol w="2048256">
                  <a:extLst>
                    <a:ext uri="{9D8B030D-6E8A-4147-A177-3AD203B41FA5}">
                      <a16:colId xmlns:a16="http://schemas.microsoft.com/office/drawing/2014/main" val="20003"/>
                    </a:ext>
                  </a:extLst>
                </a:gridCol>
              </a:tblGrid>
              <a:tr h="537210">
                <a:tc>
                  <a:txBody>
                    <a:bodyPr/>
                    <a:lstStyle/>
                    <a:p>
                      <a:pPr>
                        <a:defRPr sz="710" b="1">
                          <a:solidFill>
                            <a:srgbClr val="3C3939"/>
                          </a:solidFill>
                          <a:latin typeface="Raleway"/>
                        </a:defRPr>
                      </a:pPr>
                      <a:r>
                        <a:t>Application</a:t>
                      </a:r>
                    </a:p>
                  </a:txBody>
                  <a:tcPr marL="36576" marR="36576">
                    <a:solidFill>
                      <a:srgbClr val="FFFFFF"/>
                    </a:solidFill>
                  </a:tcPr>
                </a:tc>
                <a:tc>
                  <a:txBody>
                    <a:bodyPr/>
                    <a:lstStyle/>
                    <a:p>
                      <a:pPr>
                        <a:defRPr sz="710" b="1">
                          <a:solidFill>
                            <a:srgbClr val="3C3939"/>
                          </a:solidFill>
                          <a:latin typeface="Raleway"/>
                        </a:defRPr>
                      </a:pPr>
                      <a:r>
                        <a:t>Data Used</a:t>
                      </a:r>
                    </a:p>
                  </a:txBody>
                  <a:tcPr marL="36576" marR="36576">
                    <a:solidFill>
                      <a:srgbClr val="FFFFFF"/>
                    </a:solidFill>
                  </a:tcPr>
                </a:tc>
                <a:tc>
                  <a:txBody>
                    <a:bodyPr/>
                    <a:lstStyle/>
                    <a:p>
                      <a:pPr>
                        <a:defRPr sz="710" b="1">
                          <a:solidFill>
                            <a:srgbClr val="3C3939"/>
                          </a:solidFill>
                          <a:latin typeface="Raleway"/>
                        </a:defRPr>
                      </a:pPr>
                      <a:r>
                        <a:t>Decision Made</a:t>
                      </a:r>
                    </a:p>
                  </a:txBody>
                  <a:tcPr marL="36576" marR="36576">
                    <a:solidFill>
                      <a:srgbClr val="FFFFFF"/>
                    </a:solidFill>
                  </a:tcPr>
                </a:tc>
                <a:tc>
                  <a:txBody>
                    <a:bodyPr/>
                    <a:lstStyle/>
                    <a:p>
                      <a:pPr>
                        <a:defRPr sz="710" b="1">
                          <a:solidFill>
                            <a:srgbClr val="3C3939"/>
                          </a:solidFill>
                          <a:latin typeface="Raleway"/>
                        </a:defRPr>
                      </a:pPr>
                      <a:r>
                        <a:t>What Could Go Wrong</a:t>
                      </a:r>
                    </a:p>
                  </a:txBody>
                  <a:tcPr marL="36576" marR="36576">
                    <a:solidFill>
                      <a:srgbClr val="FFFFFF"/>
                    </a:solidFill>
                  </a:tcPr>
                </a:tc>
                <a:extLst>
                  <a:ext uri="{0D108BD9-81ED-4DB2-BD59-A6C34878D82A}">
                    <a16:rowId xmlns:a16="http://schemas.microsoft.com/office/drawing/2014/main" val="10000"/>
                  </a:ext>
                </a:extLst>
              </a:tr>
              <a:tr h="537210">
                <a:tc>
                  <a:txBody>
                    <a:bodyPr/>
                    <a:lstStyle/>
                    <a:p>
                      <a:pPr>
                        <a:defRPr sz="710" b="0">
                          <a:solidFill>
                            <a:srgbClr val="3C3939"/>
                          </a:solidFill>
                          <a:latin typeface="Raleway"/>
                        </a:defRPr>
                      </a:pPr>
                      <a:r>
                        <a:t>Netflix Recommendations</a:t>
                      </a:r>
                    </a:p>
                  </a:txBody>
                  <a:tcPr marL="36576" marR="36576">
                    <a:solidFill>
                      <a:srgbClr val="FFFFFF"/>
                    </a:solidFill>
                  </a:tcPr>
                </a:tc>
                <a:tc>
                  <a:txBody>
                    <a:bodyPr/>
                    <a:lstStyle/>
                    <a:p>
                      <a:pPr>
                        <a:defRPr sz="710" b="0">
                          <a:solidFill>
                            <a:srgbClr val="3C3939"/>
                          </a:solidFill>
                          <a:latin typeface="Raleway"/>
                        </a:defRPr>
                      </a:pPr>
                      <a:r>
                        <a:t>Viewing history &amp; ratings</a:t>
                      </a:r>
                    </a:p>
                  </a:txBody>
                  <a:tcPr marL="36576" marR="36576">
                    <a:solidFill>
                      <a:srgbClr val="FFFFFF"/>
                    </a:solidFill>
                  </a:tcPr>
                </a:tc>
                <a:tc>
                  <a:txBody>
                    <a:bodyPr/>
                    <a:lstStyle/>
                    <a:p>
                      <a:pPr>
                        <a:defRPr sz="710" b="0">
                          <a:solidFill>
                            <a:srgbClr val="3C3939"/>
                          </a:solidFill>
                          <a:latin typeface="Raleway"/>
                        </a:defRPr>
                      </a:pPr>
                      <a:r>
                        <a:t>Predicts what you'll enjoy watching</a:t>
                      </a:r>
                    </a:p>
                  </a:txBody>
                  <a:tcPr marL="36576" marR="36576">
                    <a:solidFill>
                      <a:srgbClr val="FFFFFF"/>
                    </a:solidFill>
                  </a:tcPr>
                </a:tc>
                <a:tc>
                  <a:txBody>
                    <a:bodyPr/>
                    <a:lstStyle/>
                    <a:p>
                      <a:pPr>
                        <a:defRPr sz="710" b="0">
                          <a:solidFill>
                            <a:srgbClr val="3C3939"/>
                          </a:solidFill>
                          <a:latin typeface="Raleway"/>
                        </a:defRPr>
                      </a:pPr>
                      <a:r>
                        <a:t>Could recommend inappropriate content</a:t>
                      </a:r>
                    </a:p>
                  </a:txBody>
                  <a:tcPr marL="36576" marR="36576">
                    <a:solidFill>
                      <a:srgbClr val="FFFFFF"/>
                    </a:solidFill>
                  </a:tcPr>
                </a:tc>
                <a:extLst>
                  <a:ext uri="{0D108BD9-81ED-4DB2-BD59-A6C34878D82A}">
                    <a16:rowId xmlns:a16="http://schemas.microsoft.com/office/drawing/2014/main" val="10001"/>
                  </a:ext>
                </a:extLst>
              </a:tr>
              <a:tr h="537210">
                <a:tc>
                  <a:txBody>
                    <a:bodyPr/>
                    <a:lstStyle/>
                    <a:p>
                      <a:pPr>
                        <a:defRPr sz="710" b="0">
                          <a:solidFill>
                            <a:srgbClr val="3C3939"/>
                          </a:solidFill>
                          <a:latin typeface="Raleway"/>
                        </a:defRPr>
                      </a:pPr>
                      <a:r>
                        <a:t>Google Maps</a:t>
                      </a:r>
                    </a:p>
                  </a:txBody>
                  <a:tcPr marL="36576" marR="36576">
                    <a:solidFill>
                      <a:srgbClr val="FFFFFF"/>
                    </a:solidFill>
                  </a:tcPr>
                </a:tc>
                <a:tc>
                  <a:txBody>
                    <a:bodyPr/>
                    <a:lstStyle/>
                    <a:p>
                      <a:pPr>
                        <a:defRPr sz="710" b="0">
                          <a:solidFill>
                            <a:srgbClr val="3C3939"/>
                          </a:solidFill>
                          <a:latin typeface="Raleway"/>
                        </a:defRPr>
                      </a:pPr>
                      <a:r>
                        <a:t>Location, speed, traffic data</a:t>
                      </a:r>
                    </a:p>
                  </a:txBody>
                  <a:tcPr marL="36576" marR="36576">
                    <a:solidFill>
                      <a:srgbClr val="FFFFFF"/>
                    </a:solidFill>
                  </a:tcPr>
                </a:tc>
                <a:tc>
                  <a:txBody>
                    <a:bodyPr/>
                    <a:lstStyle/>
                    <a:p>
                      <a:pPr>
                        <a:defRPr sz="710" b="0">
                          <a:solidFill>
                            <a:srgbClr val="3C3939"/>
                          </a:solidFill>
                          <a:latin typeface="Raleway"/>
                        </a:defRPr>
                      </a:pPr>
                      <a:r>
                        <a:t>Predicts travel time &amp; optimal route</a:t>
                      </a:r>
                    </a:p>
                  </a:txBody>
                  <a:tcPr marL="36576" marR="36576">
                    <a:solidFill>
                      <a:srgbClr val="FFFFFF"/>
                    </a:solidFill>
                  </a:tcPr>
                </a:tc>
                <a:tc>
                  <a:txBody>
                    <a:bodyPr/>
                    <a:lstStyle/>
                    <a:p>
                      <a:pPr>
                        <a:defRPr sz="710" b="0">
                          <a:solidFill>
                            <a:srgbClr val="3C3939"/>
                          </a:solidFill>
                          <a:latin typeface="Raleway"/>
                        </a:defRPr>
                      </a:pPr>
                      <a:r>
                        <a:t>Could be inaccurate during unusual events</a:t>
                      </a:r>
                    </a:p>
                  </a:txBody>
                  <a:tcPr marL="36576" marR="36576">
                    <a:solidFill>
                      <a:srgbClr val="FFFFFF"/>
                    </a:solidFill>
                  </a:tcPr>
                </a:tc>
                <a:extLst>
                  <a:ext uri="{0D108BD9-81ED-4DB2-BD59-A6C34878D82A}">
                    <a16:rowId xmlns:a16="http://schemas.microsoft.com/office/drawing/2014/main" val="10002"/>
                  </a:ext>
                </a:extLst>
              </a:tr>
              <a:tr h="537210">
                <a:tc>
                  <a:txBody>
                    <a:bodyPr/>
                    <a:lstStyle/>
                    <a:p>
                      <a:pPr>
                        <a:defRPr sz="710" b="0">
                          <a:solidFill>
                            <a:srgbClr val="3C3939"/>
                          </a:solidFill>
                          <a:latin typeface="Raleway"/>
                        </a:defRPr>
                      </a:pPr>
                      <a:r>
                        <a:t>Email Spam Filter</a:t>
                      </a:r>
                    </a:p>
                  </a:txBody>
                  <a:tcPr marL="36576" marR="36576">
                    <a:solidFill>
                      <a:srgbClr val="FFFFFF"/>
                    </a:solidFill>
                  </a:tcPr>
                </a:tc>
                <a:tc>
                  <a:txBody>
                    <a:bodyPr/>
                    <a:lstStyle/>
                    <a:p>
                      <a:pPr>
                        <a:defRPr sz="710" b="0">
                          <a:solidFill>
                            <a:srgbClr val="3C3939"/>
                          </a:solidFill>
                          <a:latin typeface="Raleway"/>
                        </a:defRPr>
                      </a:pPr>
                      <a:r>
                        <a:t>Email content &amp; sender history</a:t>
                      </a:r>
                    </a:p>
                  </a:txBody>
                  <a:tcPr marL="36576" marR="36576">
                    <a:solidFill>
                      <a:srgbClr val="FFFFFF"/>
                    </a:solidFill>
                  </a:tcPr>
                </a:tc>
                <a:tc>
                  <a:txBody>
                    <a:bodyPr/>
                    <a:lstStyle/>
                    <a:p>
                      <a:pPr>
                        <a:defRPr sz="710" b="0">
                          <a:solidFill>
                            <a:srgbClr val="3C3939"/>
                          </a:solidFill>
                          <a:latin typeface="Raleway"/>
                        </a:defRPr>
                      </a:pPr>
                      <a:r>
                        <a:t>Classifies as spam or not spam</a:t>
                      </a:r>
                    </a:p>
                  </a:txBody>
                  <a:tcPr marL="36576" marR="36576">
                    <a:solidFill>
                      <a:srgbClr val="FFFFFF"/>
                    </a:solidFill>
                  </a:tcPr>
                </a:tc>
                <a:tc>
                  <a:txBody>
                    <a:bodyPr/>
                    <a:lstStyle/>
                    <a:p>
                      <a:pPr>
                        <a:defRPr sz="710" b="0">
                          <a:solidFill>
                            <a:srgbClr val="3C3939"/>
                          </a:solidFill>
                          <a:latin typeface="Raleway"/>
                        </a:defRPr>
                      </a:pPr>
                      <a:r>
                        <a:t>Could filter legitimate emails (false positive)</a:t>
                      </a:r>
                    </a:p>
                  </a:txBody>
                  <a:tcPr marL="36576" marR="36576">
                    <a:solidFill>
                      <a:srgbClr val="FFFFFF"/>
                    </a:solidFill>
                  </a:tcPr>
                </a:tc>
                <a:extLst>
                  <a:ext uri="{0D108BD9-81ED-4DB2-BD59-A6C34878D82A}">
                    <a16:rowId xmlns:a16="http://schemas.microsoft.com/office/drawing/2014/main" val="10003"/>
                  </a:ext>
                </a:extLst>
              </a:tr>
            </a:tbl>
          </a:graphicData>
        </a:graphic>
      </p:graphicFrame>
      <p:sp>
        <p:nvSpPr>
          <p:cNvPr id="7" name="TextBox 6"/>
          <p:cNvSpPr txBox="1"/>
          <p:nvPr/>
        </p:nvSpPr>
        <p:spPr>
          <a:xfrm>
            <a:off x="493776" y="4160520"/>
            <a:ext cx="8138160" cy="228600"/>
          </a:xfrm>
          <a:prstGeom prst="rect">
            <a:avLst/>
          </a:prstGeom>
          <a:noFill/>
        </p:spPr>
        <p:txBody>
          <a:bodyPr wrap="square" anchor="t">
            <a:spAutoFit/>
          </a:bodyPr>
          <a:lstStyle/>
          <a:p>
            <a:pPr algn="l">
              <a:defRPr sz="1200" b="1">
                <a:solidFill>
                  <a:srgbClr val="1B1B27"/>
                </a:solidFill>
                <a:latin typeface="Raleway"/>
              </a:defRPr>
            </a:pPr>
            <a:r>
              <a:t>Exercise 3 Prompt</a:t>
            </a:r>
          </a:p>
        </p:txBody>
      </p:sp>
      <p:sp>
        <p:nvSpPr>
          <p:cNvPr id="8" name="TextBox 7"/>
          <p:cNvSpPr txBox="1"/>
          <p:nvPr/>
        </p:nvSpPr>
        <p:spPr>
          <a:xfrm>
            <a:off x="493776" y="4462272"/>
            <a:ext cx="8138160" cy="274320"/>
          </a:xfrm>
          <a:prstGeom prst="rect">
            <a:avLst/>
          </a:prstGeom>
          <a:noFill/>
        </p:spPr>
        <p:txBody>
          <a:bodyPr wrap="square" anchor="t">
            <a:spAutoFit/>
          </a:bodyPr>
          <a:lstStyle/>
          <a:p>
            <a:pPr algn="l">
              <a:defRPr sz="830" b="0">
                <a:solidFill>
                  <a:srgbClr val="3C3939"/>
                </a:solidFill>
                <a:latin typeface="Raleway"/>
              </a:defRPr>
            </a:pPr>
            <a:r>
              <a:t>List 5 AI applications you use. For each, identify: (a) What data does it use? (b) What decision does it make? (c) What could go wrong?</a:t>
            </a:r>
          </a:p>
        </p:txBody>
      </p:sp>
      <p:sp>
        <p:nvSpPr>
          <p:cNvPr id="9" name="TextBox 8"/>
          <p:cNvSpPr txBox="1"/>
          <p:nvPr/>
        </p:nvSpPr>
        <p:spPr>
          <a:xfrm>
            <a:off x="493776" y="4828032"/>
            <a:ext cx="8147304" cy="164592"/>
          </a:xfrm>
          <a:prstGeom prst="rect">
            <a:avLst/>
          </a:prstGeom>
          <a:noFill/>
        </p:spPr>
        <p:txBody>
          <a:bodyPr wrap="square" anchor="t">
            <a:spAutoFit/>
          </a:bodyPr>
          <a:lstStyle/>
          <a:p>
            <a:pPr algn="ctr">
              <a:defRPr sz="720" b="0">
                <a:solidFill>
                  <a:srgbClr val="3C3939"/>
                </a:solidFill>
                <a:latin typeface="Roboto"/>
              </a:defRPr>
            </a:pPr>
            <a:r>
              <a:t>Munzurul Islam- Trainer</a:t>
            </a:r>
          </a:p>
        </p:txBody>
      </p:sp>
      <p:sp>
        <p:nvSpPr>
          <p:cNvPr id="10" name="TextBox 9"/>
          <p:cNvSpPr txBox="1"/>
          <p:nvPr/>
        </p:nvSpPr>
        <p:spPr>
          <a:xfrm>
            <a:off x="8522208" y="4818888"/>
            <a:ext cx="146304" cy="164592"/>
          </a:xfrm>
          <a:prstGeom prst="rect">
            <a:avLst/>
          </a:prstGeom>
          <a:noFill/>
        </p:spPr>
        <p:txBody>
          <a:bodyPr wrap="square" anchor="t">
            <a:spAutoFit/>
          </a:bodyPr>
          <a:lstStyle/>
          <a:p>
            <a:pPr algn="r">
              <a:defRPr sz="720" b="0">
                <a:solidFill>
                  <a:srgbClr val="3C3939"/>
                </a:solidFill>
                <a:latin typeface="Roboto"/>
              </a:defRPr>
            </a:pPr>
            <a:r>
              <a:t>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352" y="182880"/>
            <a:ext cx="1737360" cy="228600"/>
          </a:xfrm>
          <a:prstGeom prst="rect">
            <a:avLst/>
          </a:prstGeom>
          <a:noFill/>
        </p:spPr>
        <p:txBody>
          <a:bodyPr wrap="square" anchor="t">
            <a:spAutoFit/>
          </a:bodyPr>
          <a:lstStyle/>
          <a:p>
            <a:pPr algn="l">
              <a:defRPr sz="850" b="0">
                <a:solidFill>
                  <a:srgbClr val="3C3939"/>
                </a:solidFill>
                <a:latin typeface="Roboto"/>
              </a:defRPr>
            </a:pPr>
            <a:r>
              <a:t>HOUR 06 — 30 MINUTES</a:t>
            </a:r>
          </a:p>
        </p:txBody>
      </p:sp>
      <p:sp>
        <p:nvSpPr>
          <p:cNvPr id="3" name="TextBox 2"/>
          <p:cNvSpPr txBox="1"/>
          <p:nvPr/>
        </p:nvSpPr>
        <p:spPr>
          <a:xfrm>
            <a:off x="493776" y="429768"/>
            <a:ext cx="8138160" cy="347472"/>
          </a:xfrm>
          <a:prstGeom prst="rect">
            <a:avLst/>
          </a:prstGeom>
          <a:noFill/>
        </p:spPr>
        <p:txBody>
          <a:bodyPr wrap="square" anchor="t">
            <a:spAutoFit/>
          </a:bodyPr>
          <a:lstStyle/>
          <a:p>
            <a:pPr algn="l">
              <a:defRPr sz="2200" b="0">
                <a:solidFill>
                  <a:srgbClr val="1B1B27"/>
                </a:solidFill>
                <a:latin typeface="Raleway"/>
              </a:defRPr>
            </a:pPr>
            <a:r>
              <a:t>Ethical Principles for AI Professionals</a:t>
            </a:r>
          </a:p>
        </p:txBody>
      </p:sp>
      <p:sp>
        <p:nvSpPr>
          <p:cNvPr id="4" name="TextBox 3"/>
          <p:cNvSpPr txBox="1"/>
          <p:nvPr/>
        </p:nvSpPr>
        <p:spPr>
          <a:xfrm>
            <a:off x="493776" y="804672"/>
            <a:ext cx="8156448" cy="310896"/>
          </a:xfrm>
          <a:prstGeom prst="rect">
            <a:avLst/>
          </a:prstGeom>
          <a:noFill/>
        </p:spPr>
        <p:txBody>
          <a:bodyPr wrap="square" anchor="t">
            <a:spAutoFit/>
          </a:bodyPr>
          <a:lstStyle/>
          <a:p>
            <a:pPr algn="l">
              <a:defRPr sz="860" b="0">
                <a:solidFill>
                  <a:srgbClr val="3C3939"/>
                </a:solidFill>
                <a:latin typeface="Raleway"/>
              </a:defRPr>
            </a:pPr>
            <a:r>
              <a:t>Core principles for responsible AI practice.</a:t>
            </a:r>
          </a:p>
        </p:txBody>
      </p:sp>
      <p:sp>
        <p:nvSpPr>
          <p:cNvPr id="5" name="Rectangle 4"/>
          <p:cNvSpPr/>
          <p:nvPr/>
        </p:nvSpPr>
        <p:spPr>
          <a:xfrm>
            <a:off x="493776" y="1170432"/>
            <a:ext cx="8147304" cy="9144"/>
          </a:xfrm>
          <a:prstGeom prst="rect">
            <a:avLst/>
          </a:prstGeom>
          <a:solidFill>
            <a:srgbClr val="3C39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493776" y="1417320"/>
            <a:ext cx="3931920" cy="114300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603504" y="1499616"/>
            <a:ext cx="3712463" cy="256032"/>
          </a:xfrm>
          <a:prstGeom prst="rect">
            <a:avLst/>
          </a:prstGeom>
          <a:noFill/>
        </p:spPr>
        <p:txBody>
          <a:bodyPr wrap="square" anchor="t">
            <a:spAutoFit/>
          </a:bodyPr>
          <a:lstStyle/>
          <a:p>
            <a:pPr algn="l">
              <a:defRPr sz="1050" b="1">
                <a:solidFill>
                  <a:srgbClr val="1B1B27"/>
                </a:solidFill>
                <a:latin typeface="Raleway"/>
              </a:defRPr>
            </a:pPr>
            <a:r>
              <a:t>Transparency</a:t>
            </a:r>
          </a:p>
        </p:txBody>
      </p:sp>
      <p:sp>
        <p:nvSpPr>
          <p:cNvPr id="8" name="TextBox 7"/>
          <p:cNvSpPr txBox="1"/>
          <p:nvPr/>
        </p:nvSpPr>
        <p:spPr>
          <a:xfrm>
            <a:off x="603504" y="1783080"/>
            <a:ext cx="3712463" cy="704088"/>
          </a:xfrm>
          <a:prstGeom prst="rect">
            <a:avLst/>
          </a:prstGeom>
          <a:noFill/>
        </p:spPr>
        <p:txBody>
          <a:bodyPr wrap="square" anchor="t">
            <a:spAutoFit/>
          </a:bodyPr>
          <a:lstStyle/>
          <a:p>
            <a:pPr algn="l">
              <a:defRPr sz="780" b="0">
                <a:solidFill>
                  <a:srgbClr val="3C3939"/>
                </a:solidFill>
                <a:latin typeface="Raleway"/>
              </a:defRPr>
            </a:pPr>
            <a:r>
              <a:t>Users should understand how AI systems make decisions that affect them. Black-box decisions in high-stakes domains are unacceptable.</a:t>
            </a:r>
          </a:p>
        </p:txBody>
      </p:sp>
      <p:sp>
        <p:nvSpPr>
          <p:cNvPr id="9" name="Rounded Rectangle 8"/>
          <p:cNvSpPr/>
          <p:nvPr/>
        </p:nvSpPr>
        <p:spPr>
          <a:xfrm>
            <a:off x="4626864" y="1417320"/>
            <a:ext cx="3931920" cy="114300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736592" y="1499616"/>
            <a:ext cx="3712463" cy="256032"/>
          </a:xfrm>
          <a:prstGeom prst="rect">
            <a:avLst/>
          </a:prstGeom>
          <a:noFill/>
        </p:spPr>
        <p:txBody>
          <a:bodyPr wrap="square" anchor="t">
            <a:spAutoFit/>
          </a:bodyPr>
          <a:lstStyle/>
          <a:p>
            <a:pPr algn="l">
              <a:defRPr sz="1050" b="1">
                <a:solidFill>
                  <a:srgbClr val="1B1B27"/>
                </a:solidFill>
                <a:latin typeface="Raleway"/>
              </a:defRPr>
            </a:pPr>
            <a:r>
              <a:t>Fairness</a:t>
            </a:r>
          </a:p>
        </p:txBody>
      </p:sp>
      <p:sp>
        <p:nvSpPr>
          <p:cNvPr id="11" name="TextBox 10"/>
          <p:cNvSpPr txBox="1"/>
          <p:nvPr/>
        </p:nvSpPr>
        <p:spPr>
          <a:xfrm>
            <a:off x="4736592" y="1783080"/>
            <a:ext cx="3712463" cy="704088"/>
          </a:xfrm>
          <a:prstGeom prst="rect">
            <a:avLst/>
          </a:prstGeom>
          <a:noFill/>
        </p:spPr>
        <p:txBody>
          <a:bodyPr wrap="square" anchor="t">
            <a:spAutoFit/>
          </a:bodyPr>
          <a:lstStyle/>
          <a:p>
            <a:pPr algn="l">
              <a:defRPr sz="780" b="0">
                <a:solidFill>
                  <a:srgbClr val="3C3939"/>
                </a:solidFill>
                <a:latin typeface="Raleway"/>
              </a:defRPr>
            </a:pPr>
            <a:r>
              <a:t>AI systems should treat all groups equitably. Test models across demographic groups before deployment.</a:t>
            </a:r>
          </a:p>
        </p:txBody>
      </p:sp>
      <p:sp>
        <p:nvSpPr>
          <p:cNvPr id="12" name="Rounded Rectangle 11"/>
          <p:cNvSpPr/>
          <p:nvPr/>
        </p:nvSpPr>
        <p:spPr>
          <a:xfrm>
            <a:off x="493776" y="2788920"/>
            <a:ext cx="3931920" cy="114300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03504" y="2871215"/>
            <a:ext cx="3712463" cy="256032"/>
          </a:xfrm>
          <a:prstGeom prst="rect">
            <a:avLst/>
          </a:prstGeom>
          <a:noFill/>
        </p:spPr>
        <p:txBody>
          <a:bodyPr wrap="square" anchor="t">
            <a:spAutoFit/>
          </a:bodyPr>
          <a:lstStyle/>
          <a:p>
            <a:pPr algn="l">
              <a:defRPr sz="1050" b="1">
                <a:solidFill>
                  <a:srgbClr val="1B1B27"/>
                </a:solidFill>
                <a:latin typeface="Raleway"/>
              </a:defRPr>
            </a:pPr>
            <a:r>
              <a:t>Accountability</a:t>
            </a:r>
          </a:p>
        </p:txBody>
      </p:sp>
      <p:sp>
        <p:nvSpPr>
          <p:cNvPr id="14" name="TextBox 13"/>
          <p:cNvSpPr txBox="1"/>
          <p:nvPr/>
        </p:nvSpPr>
        <p:spPr>
          <a:xfrm>
            <a:off x="603504" y="3154679"/>
            <a:ext cx="3712463" cy="704088"/>
          </a:xfrm>
          <a:prstGeom prst="rect">
            <a:avLst/>
          </a:prstGeom>
          <a:noFill/>
        </p:spPr>
        <p:txBody>
          <a:bodyPr wrap="square" anchor="t">
            <a:spAutoFit/>
          </a:bodyPr>
          <a:lstStyle/>
          <a:p>
            <a:pPr algn="l">
              <a:defRPr sz="780" b="0">
                <a:solidFill>
                  <a:srgbClr val="3C3939"/>
                </a:solidFill>
                <a:latin typeface="Raleway"/>
              </a:defRPr>
            </a:pPr>
            <a:r>
              <a:t>Someone must be responsible when AI systems cause harm. Responsibility cannot be diffused away by complexity.</a:t>
            </a:r>
          </a:p>
        </p:txBody>
      </p:sp>
      <p:sp>
        <p:nvSpPr>
          <p:cNvPr id="15" name="Rounded Rectangle 14"/>
          <p:cNvSpPr/>
          <p:nvPr/>
        </p:nvSpPr>
        <p:spPr>
          <a:xfrm>
            <a:off x="4626864" y="2788920"/>
            <a:ext cx="3931920" cy="1143000"/>
          </a:xfrm>
          <a:prstGeom prst="roundRect">
            <a:avLst/>
          </a:prstGeom>
          <a:solidFill>
            <a:srgbClr val="FFFFFF"/>
          </a:solidFill>
          <a:ln w="12700">
            <a:solidFill>
              <a:srgbClr val="E1E1E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736592" y="2871215"/>
            <a:ext cx="3712463" cy="256032"/>
          </a:xfrm>
          <a:prstGeom prst="rect">
            <a:avLst/>
          </a:prstGeom>
          <a:noFill/>
        </p:spPr>
        <p:txBody>
          <a:bodyPr wrap="square" anchor="t">
            <a:spAutoFit/>
          </a:bodyPr>
          <a:lstStyle/>
          <a:p>
            <a:pPr algn="l">
              <a:defRPr sz="1050" b="1">
                <a:solidFill>
                  <a:srgbClr val="1B1B27"/>
                </a:solidFill>
                <a:latin typeface="Raleway"/>
              </a:defRPr>
            </a:pPr>
            <a:r>
              <a:t>Privacy</a:t>
            </a:r>
          </a:p>
        </p:txBody>
      </p:sp>
      <p:sp>
        <p:nvSpPr>
          <p:cNvPr id="17" name="TextBox 16"/>
          <p:cNvSpPr txBox="1"/>
          <p:nvPr/>
        </p:nvSpPr>
        <p:spPr>
          <a:xfrm>
            <a:off x="4736592" y="3154679"/>
            <a:ext cx="3712463" cy="704088"/>
          </a:xfrm>
          <a:prstGeom prst="rect">
            <a:avLst/>
          </a:prstGeom>
          <a:noFill/>
        </p:spPr>
        <p:txBody>
          <a:bodyPr wrap="square" anchor="t">
            <a:spAutoFit/>
          </a:bodyPr>
          <a:lstStyle/>
          <a:p>
            <a:pPr algn="l">
              <a:defRPr sz="780" b="0">
                <a:solidFill>
                  <a:srgbClr val="3C3939"/>
                </a:solidFill>
                <a:latin typeface="Raleway"/>
              </a:defRPr>
            </a:pPr>
            <a:r>
              <a:t>User data must be protected and used only for stated purposes. Consent and data minimization are essential.</a:t>
            </a:r>
          </a:p>
        </p:txBody>
      </p:sp>
      <p:sp>
        <p:nvSpPr>
          <p:cNvPr id="18" name="TextBox 17"/>
          <p:cNvSpPr txBox="1"/>
          <p:nvPr/>
        </p:nvSpPr>
        <p:spPr>
          <a:xfrm>
            <a:off x="493776" y="4828032"/>
            <a:ext cx="8147304" cy="164592"/>
          </a:xfrm>
          <a:prstGeom prst="rect">
            <a:avLst/>
          </a:prstGeom>
          <a:noFill/>
        </p:spPr>
        <p:txBody>
          <a:bodyPr wrap="square" anchor="t">
            <a:spAutoFit/>
          </a:bodyPr>
          <a:lstStyle/>
          <a:p>
            <a:pPr algn="ctr">
              <a:defRPr sz="720" b="0">
                <a:solidFill>
                  <a:srgbClr val="3C3939"/>
                </a:solidFill>
                <a:latin typeface="Roboto"/>
              </a:defRPr>
            </a:pPr>
            <a:r>
              <a:t>Munzurul Islam- Trainer</a:t>
            </a:r>
          </a:p>
        </p:txBody>
      </p:sp>
      <p:sp>
        <p:nvSpPr>
          <p:cNvPr id="19" name="TextBox 18"/>
          <p:cNvSpPr txBox="1"/>
          <p:nvPr/>
        </p:nvSpPr>
        <p:spPr>
          <a:xfrm>
            <a:off x="8522208" y="4818888"/>
            <a:ext cx="146304" cy="164592"/>
          </a:xfrm>
          <a:prstGeom prst="rect">
            <a:avLst/>
          </a:prstGeom>
          <a:noFill/>
        </p:spPr>
        <p:txBody>
          <a:bodyPr wrap="square" anchor="t">
            <a:spAutoFit/>
          </a:bodyPr>
          <a:lstStyle/>
          <a:p>
            <a:pPr algn="r">
              <a:defRPr sz="720" b="0">
                <a:solidFill>
                  <a:srgbClr val="3C3939"/>
                </a:solidFill>
                <a:latin typeface="Roboto"/>
              </a:defRPr>
            </a:pPr>
            <a:r>
              <a:t>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0352" y="182880"/>
            <a:ext cx="1737360" cy="228600"/>
          </a:xfrm>
          <a:prstGeom prst="rect">
            <a:avLst/>
          </a:prstGeom>
          <a:noFill/>
        </p:spPr>
        <p:txBody>
          <a:bodyPr wrap="square" anchor="t">
            <a:spAutoFit/>
          </a:bodyPr>
          <a:lstStyle/>
          <a:p>
            <a:pPr algn="l">
              <a:defRPr sz="850" b="0">
                <a:solidFill>
                  <a:srgbClr val="3C3939"/>
                </a:solidFill>
                <a:latin typeface="Roboto"/>
              </a:defRPr>
            </a:pPr>
            <a:r>
              <a:t>HOUR 06 — 30 MINUTES</a:t>
            </a:r>
          </a:p>
        </p:txBody>
      </p:sp>
      <p:sp>
        <p:nvSpPr>
          <p:cNvPr id="3" name="TextBox 2"/>
          <p:cNvSpPr txBox="1"/>
          <p:nvPr/>
        </p:nvSpPr>
        <p:spPr>
          <a:xfrm>
            <a:off x="493776" y="429768"/>
            <a:ext cx="8138160" cy="347472"/>
          </a:xfrm>
          <a:prstGeom prst="rect">
            <a:avLst/>
          </a:prstGeom>
          <a:noFill/>
        </p:spPr>
        <p:txBody>
          <a:bodyPr wrap="square" anchor="t">
            <a:spAutoFit/>
          </a:bodyPr>
          <a:lstStyle/>
          <a:p>
            <a:pPr algn="l">
              <a:defRPr sz="2200" b="0">
                <a:solidFill>
                  <a:srgbClr val="1B1B27"/>
                </a:solidFill>
                <a:latin typeface="Raleway"/>
              </a:defRPr>
            </a:pPr>
            <a:r>
              <a:t>Future Trends to Watch</a:t>
            </a:r>
          </a:p>
        </p:txBody>
      </p:sp>
      <p:sp>
        <p:nvSpPr>
          <p:cNvPr id="4" name="TextBox 3"/>
          <p:cNvSpPr txBox="1"/>
          <p:nvPr/>
        </p:nvSpPr>
        <p:spPr>
          <a:xfrm>
            <a:off x="493776" y="804672"/>
            <a:ext cx="8156448" cy="310896"/>
          </a:xfrm>
          <a:prstGeom prst="rect">
            <a:avLst/>
          </a:prstGeom>
          <a:noFill/>
        </p:spPr>
        <p:txBody>
          <a:bodyPr wrap="square" anchor="t">
            <a:spAutoFit/>
          </a:bodyPr>
          <a:lstStyle/>
          <a:p>
            <a:pPr algn="l">
              <a:defRPr sz="860" b="0">
                <a:solidFill>
                  <a:srgbClr val="3C3939"/>
                </a:solidFill>
                <a:latin typeface="Raleway"/>
              </a:defRPr>
            </a:pPr>
            <a:r>
              <a:t>Emerging directions highlighted in the course.</a:t>
            </a:r>
          </a:p>
        </p:txBody>
      </p:sp>
      <p:sp>
        <p:nvSpPr>
          <p:cNvPr id="5" name="Rectangle 4"/>
          <p:cNvSpPr/>
          <p:nvPr/>
        </p:nvSpPr>
        <p:spPr>
          <a:xfrm>
            <a:off x="493776" y="1170432"/>
            <a:ext cx="8147304" cy="9144"/>
          </a:xfrm>
          <a:prstGeom prst="rect">
            <a:avLst/>
          </a:prstGeom>
          <a:solidFill>
            <a:srgbClr val="3C393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685800" y="1353312"/>
            <a:ext cx="1508760" cy="219456"/>
          </a:xfrm>
          <a:prstGeom prst="rect">
            <a:avLst/>
          </a:prstGeom>
          <a:noFill/>
        </p:spPr>
        <p:txBody>
          <a:bodyPr wrap="square" anchor="t">
            <a:spAutoFit/>
          </a:bodyPr>
          <a:lstStyle/>
          <a:p>
            <a:pPr algn="l">
              <a:defRPr sz="940" b="1">
                <a:solidFill>
                  <a:srgbClr val="1B1B27"/>
                </a:solidFill>
                <a:latin typeface="Raleway"/>
              </a:defRPr>
            </a:pPr>
            <a:r>
              <a:t>Multimodal AI</a:t>
            </a:r>
          </a:p>
        </p:txBody>
      </p:sp>
      <p:sp>
        <p:nvSpPr>
          <p:cNvPr id="7" name="TextBox 6"/>
          <p:cNvSpPr txBox="1"/>
          <p:nvPr/>
        </p:nvSpPr>
        <p:spPr>
          <a:xfrm>
            <a:off x="2240280" y="1353312"/>
            <a:ext cx="6172200" cy="320040"/>
          </a:xfrm>
          <a:prstGeom prst="rect">
            <a:avLst/>
          </a:prstGeom>
          <a:noFill/>
        </p:spPr>
        <p:txBody>
          <a:bodyPr wrap="square" anchor="t">
            <a:spAutoFit/>
          </a:bodyPr>
          <a:lstStyle/>
          <a:p>
            <a:pPr algn="l">
              <a:defRPr sz="760" b="0">
                <a:solidFill>
                  <a:srgbClr val="3C3939"/>
                </a:solidFill>
                <a:latin typeface="Raleway"/>
              </a:defRPr>
            </a:pPr>
            <a:r>
              <a:t>Systems that understand text, images, audio, and video together — e.g., Gemini analyzing a photo and answering questions about it</a:t>
            </a:r>
          </a:p>
        </p:txBody>
      </p:sp>
      <p:sp>
        <p:nvSpPr>
          <p:cNvPr id="8" name="TextBox 7"/>
          <p:cNvSpPr txBox="1"/>
          <p:nvPr/>
        </p:nvSpPr>
        <p:spPr>
          <a:xfrm>
            <a:off x="685800" y="1892807"/>
            <a:ext cx="1508760" cy="219456"/>
          </a:xfrm>
          <a:prstGeom prst="rect">
            <a:avLst/>
          </a:prstGeom>
          <a:noFill/>
        </p:spPr>
        <p:txBody>
          <a:bodyPr wrap="square" anchor="t">
            <a:spAutoFit/>
          </a:bodyPr>
          <a:lstStyle/>
          <a:p>
            <a:pPr algn="l">
              <a:defRPr sz="940" b="1">
                <a:solidFill>
                  <a:srgbClr val="1B1B27"/>
                </a:solidFill>
                <a:latin typeface="Raleway"/>
              </a:defRPr>
            </a:pPr>
            <a:r>
              <a:t>Agentic AI</a:t>
            </a:r>
          </a:p>
        </p:txBody>
      </p:sp>
      <p:sp>
        <p:nvSpPr>
          <p:cNvPr id="9" name="TextBox 8"/>
          <p:cNvSpPr txBox="1"/>
          <p:nvPr/>
        </p:nvSpPr>
        <p:spPr>
          <a:xfrm>
            <a:off x="2240280" y="1892807"/>
            <a:ext cx="6172200" cy="320040"/>
          </a:xfrm>
          <a:prstGeom prst="rect">
            <a:avLst/>
          </a:prstGeom>
          <a:noFill/>
        </p:spPr>
        <p:txBody>
          <a:bodyPr wrap="square" anchor="t">
            <a:spAutoFit/>
          </a:bodyPr>
          <a:lstStyle/>
          <a:p>
            <a:pPr algn="l">
              <a:defRPr sz="760" b="0">
                <a:solidFill>
                  <a:srgbClr val="3C3939"/>
                </a:solidFill>
                <a:latin typeface="Raleway"/>
              </a:defRPr>
            </a:pPr>
            <a:r>
              <a:t>AI that autonomously plans and executes complex tasks — e.g., shopping agents completing entire purchases without human intervention</a:t>
            </a:r>
          </a:p>
        </p:txBody>
      </p:sp>
      <p:sp>
        <p:nvSpPr>
          <p:cNvPr id="10" name="TextBox 9"/>
          <p:cNvSpPr txBox="1"/>
          <p:nvPr/>
        </p:nvSpPr>
        <p:spPr>
          <a:xfrm>
            <a:off x="685800" y="2432304"/>
            <a:ext cx="1508760" cy="219456"/>
          </a:xfrm>
          <a:prstGeom prst="rect">
            <a:avLst/>
          </a:prstGeom>
          <a:noFill/>
        </p:spPr>
        <p:txBody>
          <a:bodyPr wrap="square" anchor="t">
            <a:spAutoFit/>
          </a:bodyPr>
          <a:lstStyle/>
          <a:p>
            <a:pPr algn="l">
              <a:defRPr sz="940" b="1">
                <a:solidFill>
                  <a:srgbClr val="1B1B27"/>
                </a:solidFill>
                <a:latin typeface="Raleway"/>
              </a:defRPr>
            </a:pPr>
            <a:r>
              <a:t>Embodied AI</a:t>
            </a:r>
          </a:p>
        </p:txBody>
      </p:sp>
      <p:sp>
        <p:nvSpPr>
          <p:cNvPr id="11" name="TextBox 10"/>
          <p:cNvSpPr txBox="1"/>
          <p:nvPr/>
        </p:nvSpPr>
        <p:spPr>
          <a:xfrm>
            <a:off x="2240280" y="2432304"/>
            <a:ext cx="6172200" cy="320040"/>
          </a:xfrm>
          <a:prstGeom prst="rect">
            <a:avLst/>
          </a:prstGeom>
          <a:noFill/>
        </p:spPr>
        <p:txBody>
          <a:bodyPr wrap="square" anchor="t">
            <a:spAutoFit/>
          </a:bodyPr>
          <a:lstStyle/>
          <a:p>
            <a:pPr algn="l">
              <a:defRPr sz="760" b="0">
                <a:solidFill>
                  <a:srgbClr val="3C3939"/>
                </a:solidFill>
                <a:latin typeface="Raleway"/>
              </a:defRPr>
            </a:pPr>
            <a:r>
              <a:t>AI designed specifically for robots and physical interaction with the world — Gemini Robotics as a leading example</a:t>
            </a:r>
          </a:p>
        </p:txBody>
      </p:sp>
      <p:sp>
        <p:nvSpPr>
          <p:cNvPr id="12" name="TextBox 11"/>
          <p:cNvSpPr txBox="1"/>
          <p:nvPr/>
        </p:nvSpPr>
        <p:spPr>
          <a:xfrm>
            <a:off x="685800" y="2971800"/>
            <a:ext cx="1508760" cy="219456"/>
          </a:xfrm>
          <a:prstGeom prst="rect">
            <a:avLst/>
          </a:prstGeom>
          <a:noFill/>
        </p:spPr>
        <p:txBody>
          <a:bodyPr wrap="square" anchor="t">
            <a:spAutoFit/>
          </a:bodyPr>
          <a:lstStyle/>
          <a:p>
            <a:pPr algn="l">
              <a:defRPr sz="940" b="1">
                <a:solidFill>
                  <a:srgbClr val="1B1B27"/>
                </a:solidFill>
                <a:latin typeface="Raleway"/>
              </a:defRPr>
            </a:pPr>
            <a:r>
              <a:t>Explainable AI</a:t>
            </a:r>
          </a:p>
        </p:txBody>
      </p:sp>
      <p:sp>
        <p:nvSpPr>
          <p:cNvPr id="13" name="TextBox 12"/>
          <p:cNvSpPr txBox="1"/>
          <p:nvPr/>
        </p:nvSpPr>
        <p:spPr>
          <a:xfrm>
            <a:off x="2240280" y="2971800"/>
            <a:ext cx="6172200" cy="320040"/>
          </a:xfrm>
          <a:prstGeom prst="rect">
            <a:avLst/>
          </a:prstGeom>
          <a:noFill/>
        </p:spPr>
        <p:txBody>
          <a:bodyPr wrap="square" anchor="t">
            <a:spAutoFit/>
          </a:bodyPr>
          <a:lstStyle/>
          <a:p>
            <a:pPr algn="l">
              <a:defRPr sz="760" b="0">
                <a:solidFill>
                  <a:srgbClr val="3C3939"/>
                </a:solidFill>
                <a:latin typeface="Raleway"/>
              </a:defRPr>
            </a:pPr>
            <a:r>
              <a:t>Systems that explain their decisions in human-understandable terms — critical for trust in high-stakes domains</a:t>
            </a:r>
          </a:p>
        </p:txBody>
      </p:sp>
      <p:sp>
        <p:nvSpPr>
          <p:cNvPr id="14" name="TextBox 13"/>
          <p:cNvSpPr txBox="1"/>
          <p:nvPr/>
        </p:nvSpPr>
        <p:spPr>
          <a:xfrm>
            <a:off x="685800" y="3511296"/>
            <a:ext cx="1508760" cy="219456"/>
          </a:xfrm>
          <a:prstGeom prst="rect">
            <a:avLst/>
          </a:prstGeom>
          <a:noFill/>
        </p:spPr>
        <p:txBody>
          <a:bodyPr wrap="square" anchor="t">
            <a:spAutoFit/>
          </a:bodyPr>
          <a:lstStyle/>
          <a:p>
            <a:pPr algn="l">
              <a:defRPr sz="940" b="1">
                <a:solidFill>
                  <a:srgbClr val="1B1B27"/>
                </a:solidFill>
                <a:latin typeface="Raleway"/>
              </a:defRPr>
            </a:pPr>
            <a:r>
              <a:t>Federated Learning</a:t>
            </a:r>
          </a:p>
        </p:txBody>
      </p:sp>
      <p:sp>
        <p:nvSpPr>
          <p:cNvPr id="15" name="TextBox 14"/>
          <p:cNvSpPr txBox="1"/>
          <p:nvPr/>
        </p:nvSpPr>
        <p:spPr>
          <a:xfrm>
            <a:off x="2240280" y="3511296"/>
            <a:ext cx="6172200" cy="320040"/>
          </a:xfrm>
          <a:prstGeom prst="rect">
            <a:avLst/>
          </a:prstGeom>
          <a:noFill/>
        </p:spPr>
        <p:txBody>
          <a:bodyPr wrap="square" anchor="t">
            <a:spAutoFit/>
          </a:bodyPr>
          <a:lstStyle/>
          <a:p>
            <a:pPr algn="l">
              <a:defRPr sz="760" b="0">
                <a:solidFill>
                  <a:srgbClr val="3C3939"/>
                </a:solidFill>
                <a:latin typeface="Raleway"/>
              </a:defRPr>
            </a:pPr>
            <a:r>
              <a:t>Training AI models on distributed data without centralizing sensitive information — privacy-preserving by design</a:t>
            </a:r>
          </a:p>
        </p:txBody>
      </p:sp>
      <p:sp>
        <p:nvSpPr>
          <p:cNvPr id="16" name="Rectangle 15"/>
          <p:cNvSpPr/>
          <p:nvPr/>
        </p:nvSpPr>
        <p:spPr>
          <a:xfrm>
            <a:off x="493776" y="4242816"/>
            <a:ext cx="8147304" cy="10972"/>
          </a:xfrm>
          <a:prstGeom prst="rect">
            <a:avLst/>
          </a:prstGeom>
          <a:solidFill>
            <a:srgbClr val="E1E1E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94360" y="4379976"/>
            <a:ext cx="7955279" cy="365760"/>
          </a:xfrm>
          <a:prstGeom prst="rect">
            <a:avLst/>
          </a:prstGeom>
          <a:noFill/>
        </p:spPr>
        <p:txBody>
          <a:bodyPr wrap="square" anchor="t">
            <a:spAutoFit/>
          </a:bodyPr>
          <a:lstStyle/>
          <a:p>
            <a:pPr algn="l">
              <a:defRPr sz="770" b="0">
                <a:solidFill>
                  <a:srgbClr val="3C3939"/>
                </a:solidFill>
                <a:latin typeface="Raleway"/>
              </a:defRPr>
            </a:pPr>
            <a:r>
              <a:t>AI is a powerful tool — not magic. It requires quality data, thoughtful design, and human oversight. The most successful AI professionals combine technical skills with ethical awareness and a commitment to building AI systems that benefit everyone, not just a privileged few.</a:t>
            </a:r>
          </a:p>
        </p:txBody>
      </p:sp>
      <p:sp>
        <p:nvSpPr>
          <p:cNvPr id="18" name="TextBox 17"/>
          <p:cNvSpPr txBox="1"/>
          <p:nvPr/>
        </p:nvSpPr>
        <p:spPr>
          <a:xfrm>
            <a:off x="493776" y="4828032"/>
            <a:ext cx="8147304" cy="164592"/>
          </a:xfrm>
          <a:prstGeom prst="rect">
            <a:avLst/>
          </a:prstGeom>
          <a:noFill/>
        </p:spPr>
        <p:txBody>
          <a:bodyPr wrap="square" anchor="t">
            <a:spAutoFit/>
          </a:bodyPr>
          <a:lstStyle/>
          <a:p>
            <a:pPr algn="ctr">
              <a:defRPr sz="720" b="0">
                <a:solidFill>
                  <a:srgbClr val="3C3939"/>
                </a:solidFill>
                <a:latin typeface="Roboto"/>
              </a:defRPr>
            </a:pPr>
            <a:r>
              <a:t>Munzurul Islam- Trainer</a:t>
            </a:r>
          </a:p>
        </p:txBody>
      </p:sp>
      <p:sp>
        <p:nvSpPr>
          <p:cNvPr id="19" name="TextBox 18"/>
          <p:cNvSpPr txBox="1"/>
          <p:nvPr/>
        </p:nvSpPr>
        <p:spPr>
          <a:xfrm>
            <a:off x="8522208" y="4818888"/>
            <a:ext cx="146304" cy="164592"/>
          </a:xfrm>
          <a:prstGeom prst="rect">
            <a:avLst/>
          </a:prstGeom>
          <a:noFill/>
        </p:spPr>
        <p:txBody>
          <a:bodyPr wrap="square" anchor="t">
            <a:spAutoFit/>
          </a:bodyPr>
          <a:lstStyle/>
          <a:p>
            <a:pPr algn="r">
              <a:defRPr sz="720" b="0">
                <a:solidFill>
                  <a:srgbClr val="3C3939"/>
                </a:solidFill>
                <a:latin typeface="Roboto"/>
              </a:defRPr>
            </a:pPr>
            <a:r>
              <a:t>14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TotalTime>
  <Words>3424</Words>
  <Application>Microsoft Office PowerPoint</Application>
  <PresentationFormat>On-screen Show (16:9)</PresentationFormat>
  <Paragraphs>323</Paragraphs>
  <Slides>13</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Raleway</vt:lpstr>
      <vt:lpstr>Arial</vt:lpstr>
      <vt:lpstr>Roboto Bold</vt:lpstr>
      <vt:lpstr>Roboto</vt:lpstr>
      <vt:lpstr>Raleway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Stupio Mon</cp:lastModifiedBy>
  <cp:revision>4</cp:revision>
  <dcterms:created xsi:type="dcterms:W3CDTF">2026-08-07T16:42:37Z</dcterms:created>
  <dcterms:modified xsi:type="dcterms:W3CDTF">2026-08-07T21:29:14Z</dcterms:modified>
</cp:coreProperties>
</file>