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Lst>
  <p:sldSz cy="6858000" cx="12192000"/>
  <p:notesSz cx="6858000" cy="12192000"/>
  <p:embeddedFontLst>
    <p:embeddedFont>
      <p:font typeface="Instrument Sans SemiBold"/>
      <p:regular r:id="rId12"/>
      <p:bold r:id="rId13"/>
      <p:italic r:id="rId14"/>
      <p:boldItalic r:id="rId15"/>
    </p:embeddedFont>
    <p:embeddedFont>
      <p:font typeface="Instrument Sans"/>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jb15TS0j3QV8T8FNowabuQAf1KG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font" Target="fonts/InstrumentSansSemiBold-bold.fntdata"/><Relationship Id="rId12" Type="http://schemas.openxmlformats.org/officeDocument/2006/relationships/font" Target="fonts/InstrumentSansSemiBold-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InstrumentSansSemiBold-boldItalic.fntdata"/><Relationship Id="rId14" Type="http://schemas.openxmlformats.org/officeDocument/2006/relationships/font" Target="fonts/InstrumentSansSemiBold-italic.fntdata"/><Relationship Id="rId17" Type="http://schemas.openxmlformats.org/officeDocument/2006/relationships/font" Target="fonts/InstrumentSans-bold.fntdata"/><Relationship Id="rId16" Type="http://schemas.openxmlformats.org/officeDocument/2006/relationships/font" Target="fonts/InstrumentSans-regular.fntdata"/><Relationship Id="rId5" Type="http://schemas.openxmlformats.org/officeDocument/2006/relationships/slide" Target="slides/slide1.xml"/><Relationship Id="rId19" Type="http://schemas.openxmlformats.org/officeDocument/2006/relationships/font" Target="fonts/InstrumentSans-boldItalic.fntdata"/><Relationship Id="rId6" Type="http://schemas.openxmlformats.org/officeDocument/2006/relationships/slide" Target="slides/slide2.xml"/><Relationship Id="rId18" Type="http://schemas.openxmlformats.org/officeDocument/2006/relationships/font" Target="fonts/InstrumentSans-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 name="Google Shape;13;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4" name="Google Shape;14;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 name="Google Shape;39;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0" name="Google Shape;40;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1" name="Google Shape;81;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2" name="Google Shape;82;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4" name="Google Shape;124;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25" name="Google Shape;125;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3" name="Google Shape;173;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74" name="Google Shape;174;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4" name="Google Shape;204;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05" name="Google Shape;205;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9" name="Google Shape;249;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50" name="Google Shape;250;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 Id="rId3" Type="http://schemas.openxmlformats.org/officeDocument/2006/relationships/hyperlink" Target="https://gamma.app/?utm_source=made-with-gamma" TargetMode="Externa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master 1">
  <p:cSld name="Slide master 1">
    <p:bg>
      <p:bgPr>
        <a:solidFill>
          <a:srgbClr val="000000"/>
        </a:solidFill>
      </p:bgPr>
    </p:bg>
    <p:spTree>
      <p:nvGrpSpPr>
        <p:cNvPr id="6" name="Shape 6"/>
        <p:cNvGrpSpPr/>
        <p:nvPr/>
      </p:nvGrpSpPr>
      <p:grpSpPr>
        <a:xfrm>
          <a:off x="0" y="0"/>
          <a:ext cx="0" cy="0"/>
          <a:chOff x="0" y="0"/>
          <a:chExt cx="0" cy="0"/>
        </a:xfrm>
      </p:grpSpPr>
      <p:pic>
        <p:nvPicPr>
          <p:cNvPr descr="preencoded.png" id="7" name="Google Shape;7;p9"/>
          <p:cNvPicPr preferRelativeResize="0"/>
          <p:nvPr/>
        </p:nvPicPr>
        <p:blipFill rotWithShape="1">
          <a:blip r:embed="rId2">
            <a:alphaModFix/>
          </a:blip>
          <a:srcRect b="0" l="0" r="0" t="0"/>
          <a:stretch/>
        </p:blipFill>
        <p:spPr>
          <a:xfrm>
            <a:off x="0" y="0"/>
            <a:ext cx="12191695" cy="6858000"/>
          </a:xfrm>
          <a:prstGeom prst="rect">
            <a:avLst/>
          </a:prstGeom>
          <a:noFill/>
          <a:ln>
            <a:noFill/>
          </a:ln>
        </p:spPr>
      </p:pic>
      <p:sp>
        <p:nvSpPr>
          <p:cNvPr id="8" name="Google Shape;8;p9"/>
          <p:cNvSpPr/>
          <p:nvPr/>
        </p:nvSpPr>
        <p:spPr>
          <a:xfrm>
            <a:off x="0" y="0"/>
            <a:ext cx="12191695" cy="6858000"/>
          </a:xfrm>
          <a:prstGeom prst="rect">
            <a:avLst/>
          </a:prstGeom>
          <a:solidFill>
            <a:srgbClr val="F5F7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9" name="Google Shape;9;p9">
            <a:hlinkClick r:id="rId3"/>
          </p:cNvPr>
          <p:cNvPicPr preferRelativeResize="0"/>
          <p:nvPr/>
        </p:nvPicPr>
        <p:blipFill rotWithShape="1">
          <a:blip r:embed="rId4">
            <a:alphaModFix/>
          </a:blip>
          <a:srcRect b="0" l="0" r="0" t="0"/>
          <a:stretch/>
        </p:blipFill>
        <p:spPr>
          <a:xfrm>
            <a:off x="11076875" y="6558991"/>
            <a:ext cx="1071843" cy="25603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7.png"/><Relationship Id="rId9"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 name="Shape 15"/>
        <p:cNvGrpSpPr/>
        <p:nvPr/>
      </p:nvGrpSpPr>
      <p:grpSpPr>
        <a:xfrm>
          <a:off x="0" y="0"/>
          <a:ext cx="0" cy="0"/>
          <a:chOff x="0" y="0"/>
          <a:chExt cx="0" cy="0"/>
        </a:xfrm>
      </p:grpSpPr>
      <p:pic>
        <p:nvPicPr>
          <p:cNvPr id="16" name="Google Shape;16;p1"/>
          <p:cNvPicPr preferRelativeResize="0"/>
          <p:nvPr/>
        </p:nvPicPr>
        <p:blipFill rotWithShape="1">
          <a:blip r:embed="rId3">
            <a:alphaModFix/>
          </a:blip>
          <a:srcRect b="0" l="0" r="0" t="0"/>
          <a:stretch/>
        </p:blipFill>
        <p:spPr>
          <a:xfrm>
            <a:off x="5791055" y="0"/>
            <a:ext cx="6400640" cy="6858000"/>
          </a:xfrm>
          <a:custGeom>
            <a:rect b="b" l="l" r="r" t="t"/>
            <a:pathLst>
              <a:path extrusionOk="0" h="100000" w="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a:noFill/>
          <a:ln>
            <a:noFill/>
          </a:ln>
        </p:spPr>
      </p:pic>
      <p:sp>
        <p:nvSpPr>
          <p:cNvPr id="17" name="Google Shape;17;p1"/>
          <p:cNvSpPr/>
          <p:nvPr/>
        </p:nvSpPr>
        <p:spPr>
          <a:xfrm>
            <a:off x="661475" y="502940"/>
            <a:ext cx="4772898" cy="606227"/>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3800"/>
              <a:buFont typeface="Instrument Sans SemiBold"/>
              <a:buNone/>
            </a:pPr>
            <a:r>
              <a:rPr b="0" i="0" lang="en-US" sz="3800" u="none" cap="none" strike="noStrike">
                <a:solidFill>
                  <a:srgbClr val="2B2B2B"/>
                </a:solidFill>
                <a:latin typeface="Instrument Sans SemiBold"/>
                <a:ea typeface="Instrument Sans SemiBold"/>
                <a:cs typeface="Instrument Sans SemiBold"/>
                <a:sym typeface="Instrument Sans SemiBold"/>
              </a:rPr>
              <a:t>AI Training Day 02</a:t>
            </a:r>
            <a:endParaRPr b="0" i="0" sz="3800" u="none" cap="none" strike="noStrike">
              <a:solidFill>
                <a:schemeClr val="dk1"/>
              </a:solidFill>
              <a:latin typeface="Calibri"/>
              <a:ea typeface="Calibri"/>
              <a:cs typeface="Calibri"/>
              <a:sym typeface="Calibri"/>
            </a:endParaRPr>
          </a:p>
        </p:txBody>
      </p:sp>
      <p:sp>
        <p:nvSpPr>
          <p:cNvPr id="18" name="Google Shape;18;p1"/>
          <p:cNvSpPr/>
          <p:nvPr/>
        </p:nvSpPr>
        <p:spPr>
          <a:xfrm>
            <a:off x="661475" y="1838821"/>
            <a:ext cx="281080" cy="1757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D3D3D"/>
              </a:buClr>
              <a:buSzPts val="1100"/>
              <a:buFont typeface="Instrument Sans"/>
              <a:buNone/>
            </a:pPr>
            <a:r>
              <a:rPr b="0" i="0" lang="en-US" sz="1100" u="none" cap="none" strike="noStrike">
                <a:solidFill>
                  <a:srgbClr val="3D3D3D"/>
                </a:solidFill>
                <a:latin typeface="Instrument Sans"/>
                <a:ea typeface="Instrument Sans"/>
                <a:cs typeface="Instrument Sans"/>
                <a:sym typeface="Instrument Sans"/>
              </a:rPr>
              <a:t>01</a:t>
            </a:r>
            <a:endParaRPr b="0" i="0" sz="1100" u="none" cap="none" strike="noStrike">
              <a:solidFill>
                <a:schemeClr val="dk1"/>
              </a:solidFill>
              <a:latin typeface="Calibri"/>
              <a:ea typeface="Calibri"/>
              <a:cs typeface="Calibri"/>
              <a:sym typeface="Calibri"/>
            </a:endParaRPr>
          </a:p>
        </p:txBody>
      </p:sp>
      <p:sp>
        <p:nvSpPr>
          <p:cNvPr id="19" name="Google Shape;19;p1"/>
          <p:cNvSpPr/>
          <p:nvPr/>
        </p:nvSpPr>
        <p:spPr>
          <a:xfrm>
            <a:off x="661475" y="2058690"/>
            <a:ext cx="4772898" cy="19050"/>
          </a:xfrm>
          <a:prstGeom prst="rect">
            <a:avLst/>
          </a:prstGeom>
          <a:solidFill>
            <a:srgbClr val="0F52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661475" y="2167037"/>
            <a:ext cx="4772898" cy="219571"/>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50"/>
              <a:buFont typeface="Instrument Sans SemiBold"/>
              <a:buNone/>
            </a:pPr>
            <a:r>
              <a:rPr b="0" i="0" lang="en-US" sz="1350" u="none" cap="none" strike="noStrike">
                <a:solidFill>
                  <a:srgbClr val="3D3D3D"/>
                </a:solidFill>
                <a:latin typeface="Instrument Sans SemiBold"/>
                <a:ea typeface="Instrument Sans SemiBold"/>
                <a:cs typeface="Instrument Sans SemiBold"/>
                <a:sym typeface="Instrument Sans SemiBold"/>
              </a:rPr>
              <a:t>Hour 01 — Introduction to AI</a:t>
            </a:r>
            <a:endParaRPr b="0" i="0" sz="1350" u="none" cap="none" strike="noStrike">
              <a:solidFill>
                <a:schemeClr val="dk1"/>
              </a:solidFill>
              <a:latin typeface="Calibri"/>
              <a:ea typeface="Calibri"/>
              <a:cs typeface="Calibri"/>
              <a:sym typeface="Calibri"/>
            </a:endParaRPr>
          </a:p>
        </p:txBody>
      </p:sp>
      <p:sp>
        <p:nvSpPr>
          <p:cNvPr id="21" name="Google Shape;21;p1"/>
          <p:cNvSpPr/>
          <p:nvPr/>
        </p:nvSpPr>
        <p:spPr>
          <a:xfrm>
            <a:off x="661475" y="2611438"/>
            <a:ext cx="281080" cy="1757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D3D3D"/>
              </a:buClr>
              <a:buSzPts val="1100"/>
              <a:buFont typeface="Instrument Sans"/>
              <a:buNone/>
            </a:pPr>
            <a:r>
              <a:rPr b="0" i="0" lang="en-US" sz="1100" u="none" cap="none" strike="noStrike">
                <a:solidFill>
                  <a:srgbClr val="3D3D3D"/>
                </a:solidFill>
                <a:latin typeface="Instrument Sans"/>
                <a:ea typeface="Instrument Sans"/>
                <a:cs typeface="Instrument Sans"/>
                <a:sym typeface="Instrument Sans"/>
              </a:rPr>
              <a:t>02</a:t>
            </a:r>
            <a:endParaRPr b="0" i="0" sz="1100" u="none" cap="none" strike="noStrike">
              <a:solidFill>
                <a:schemeClr val="dk1"/>
              </a:solidFill>
              <a:latin typeface="Calibri"/>
              <a:ea typeface="Calibri"/>
              <a:cs typeface="Calibri"/>
              <a:sym typeface="Calibri"/>
            </a:endParaRPr>
          </a:p>
        </p:txBody>
      </p:sp>
      <p:sp>
        <p:nvSpPr>
          <p:cNvPr id="22" name="Google Shape;22;p1"/>
          <p:cNvSpPr/>
          <p:nvPr/>
        </p:nvSpPr>
        <p:spPr>
          <a:xfrm>
            <a:off x="661475" y="2831306"/>
            <a:ext cx="4772898" cy="19050"/>
          </a:xfrm>
          <a:prstGeom prst="rect">
            <a:avLst/>
          </a:prstGeom>
          <a:solidFill>
            <a:srgbClr val="0F52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
          <p:cNvSpPr/>
          <p:nvPr/>
        </p:nvSpPr>
        <p:spPr>
          <a:xfrm>
            <a:off x="661475" y="2939653"/>
            <a:ext cx="4772898" cy="219571"/>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50"/>
              <a:buFont typeface="Instrument Sans SemiBold"/>
              <a:buNone/>
            </a:pPr>
            <a:r>
              <a:rPr b="0" i="0" lang="en-US" sz="1350" u="none" cap="none" strike="noStrike">
                <a:solidFill>
                  <a:srgbClr val="3D3D3D"/>
                </a:solidFill>
                <a:latin typeface="Instrument Sans SemiBold"/>
                <a:ea typeface="Instrument Sans SemiBold"/>
                <a:cs typeface="Instrument Sans SemiBold"/>
                <a:sym typeface="Instrument Sans SemiBold"/>
              </a:rPr>
              <a:t>Hour 02 — Basics of Machine Learning</a:t>
            </a:r>
            <a:endParaRPr b="0" i="0" sz="1350" u="none" cap="none" strike="noStrike">
              <a:solidFill>
                <a:schemeClr val="dk1"/>
              </a:solidFill>
              <a:latin typeface="Calibri"/>
              <a:ea typeface="Calibri"/>
              <a:cs typeface="Calibri"/>
              <a:sym typeface="Calibri"/>
            </a:endParaRPr>
          </a:p>
        </p:txBody>
      </p:sp>
      <p:sp>
        <p:nvSpPr>
          <p:cNvPr id="24" name="Google Shape;24;p1"/>
          <p:cNvSpPr/>
          <p:nvPr/>
        </p:nvSpPr>
        <p:spPr>
          <a:xfrm>
            <a:off x="661475" y="3384054"/>
            <a:ext cx="281080" cy="1757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D3D3D"/>
              </a:buClr>
              <a:buSzPts val="1100"/>
              <a:buFont typeface="Instrument Sans"/>
              <a:buNone/>
            </a:pPr>
            <a:r>
              <a:rPr b="0" i="0" lang="en-US" sz="1100" u="none" cap="none" strike="noStrike">
                <a:solidFill>
                  <a:srgbClr val="3D3D3D"/>
                </a:solidFill>
                <a:latin typeface="Instrument Sans"/>
                <a:ea typeface="Instrument Sans"/>
                <a:cs typeface="Instrument Sans"/>
                <a:sym typeface="Instrument Sans"/>
              </a:rPr>
              <a:t>03</a:t>
            </a:r>
            <a:endParaRPr b="0" i="0" sz="1100" u="none" cap="none" strike="noStrike">
              <a:solidFill>
                <a:schemeClr val="dk1"/>
              </a:solidFill>
              <a:latin typeface="Calibri"/>
              <a:ea typeface="Calibri"/>
              <a:cs typeface="Calibri"/>
              <a:sym typeface="Calibri"/>
            </a:endParaRPr>
          </a:p>
        </p:txBody>
      </p:sp>
      <p:sp>
        <p:nvSpPr>
          <p:cNvPr id="25" name="Google Shape;25;p1"/>
          <p:cNvSpPr/>
          <p:nvPr/>
        </p:nvSpPr>
        <p:spPr>
          <a:xfrm>
            <a:off x="661475" y="3603923"/>
            <a:ext cx="4772898" cy="19050"/>
          </a:xfrm>
          <a:prstGeom prst="rect">
            <a:avLst/>
          </a:prstGeom>
          <a:solidFill>
            <a:srgbClr val="0F52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
          <p:cNvSpPr/>
          <p:nvPr/>
        </p:nvSpPr>
        <p:spPr>
          <a:xfrm>
            <a:off x="661475" y="3712270"/>
            <a:ext cx="4772898" cy="219571"/>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50"/>
              <a:buFont typeface="Instrument Sans SemiBold"/>
              <a:buNone/>
            </a:pPr>
            <a:r>
              <a:rPr b="0" i="0" lang="en-US" sz="1350" u="none" cap="none" strike="noStrike">
                <a:solidFill>
                  <a:srgbClr val="3D3D3D"/>
                </a:solidFill>
                <a:latin typeface="Instrument Sans SemiBold"/>
                <a:ea typeface="Instrument Sans SemiBold"/>
                <a:cs typeface="Instrument Sans SemiBold"/>
                <a:sym typeface="Instrument Sans SemiBold"/>
              </a:rPr>
              <a:t>Hour 03 — Key AI Concepts</a:t>
            </a:r>
            <a:endParaRPr b="0" i="0" sz="1350" u="none" cap="none" strike="noStrike">
              <a:solidFill>
                <a:schemeClr val="dk1"/>
              </a:solidFill>
              <a:latin typeface="Calibri"/>
              <a:ea typeface="Calibri"/>
              <a:cs typeface="Calibri"/>
              <a:sym typeface="Calibri"/>
            </a:endParaRPr>
          </a:p>
        </p:txBody>
      </p:sp>
      <p:sp>
        <p:nvSpPr>
          <p:cNvPr id="27" name="Google Shape;27;p1"/>
          <p:cNvSpPr/>
          <p:nvPr/>
        </p:nvSpPr>
        <p:spPr>
          <a:xfrm>
            <a:off x="661475" y="4156670"/>
            <a:ext cx="281080" cy="1757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D3D3D"/>
              </a:buClr>
              <a:buSzPts val="1100"/>
              <a:buFont typeface="Instrument Sans"/>
              <a:buNone/>
            </a:pPr>
            <a:r>
              <a:rPr b="0" i="0" lang="en-US" sz="1100" u="none" cap="none" strike="noStrike">
                <a:solidFill>
                  <a:srgbClr val="3D3D3D"/>
                </a:solidFill>
                <a:latin typeface="Instrument Sans"/>
                <a:ea typeface="Instrument Sans"/>
                <a:cs typeface="Instrument Sans"/>
                <a:sym typeface="Instrument Sans"/>
              </a:rPr>
              <a:t>04</a:t>
            </a:r>
            <a:endParaRPr b="0" i="0" sz="1100" u="none" cap="none" strike="noStrike">
              <a:solidFill>
                <a:schemeClr val="dk1"/>
              </a:solidFill>
              <a:latin typeface="Calibri"/>
              <a:ea typeface="Calibri"/>
              <a:cs typeface="Calibri"/>
              <a:sym typeface="Calibri"/>
            </a:endParaRPr>
          </a:p>
        </p:txBody>
      </p:sp>
      <p:sp>
        <p:nvSpPr>
          <p:cNvPr id="28" name="Google Shape;28;p1"/>
          <p:cNvSpPr/>
          <p:nvPr/>
        </p:nvSpPr>
        <p:spPr>
          <a:xfrm>
            <a:off x="661475" y="4376539"/>
            <a:ext cx="4772898" cy="19050"/>
          </a:xfrm>
          <a:prstGeom prst="rect">
            <a:avLst/>
          </a:prstGeom>
          <a:solidFill>
            <a:srgbClr val="0F52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
          <p:cNvSpPr/>
          <p:nvPr/>
        </p:nvSpPr>
        <p:spPr>
          <a:xfrm>
            <a:off x="661475" y="4484886"/>
            <a:ext cx="4772898" cy="219571"/>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50"/>
              <a:buFont typeface="Instrument Sans SemiBold"/>
              <a:buNone/>
            </a:pPr>
            <a:r>
              <a:rPr b="0" i="0" lang="en-US" sz="1350" u="none" cap="none" strike="noStrike">
                <a:solidFill>
                  <a:srgbClr val="3D3D3D"/>
                </a:solidFill>
                <a:latin typeface="Instrument Sans SemiBold"/>
                <a:ea typeface="Instrument Sans SemiBold"/>
                <a:cs typeface="Instrument Sans SemiBold"/>
                <a:sym typeface="Instrument Sans SemiBold"/>
              </a:rPr>
              <a:t>Hour 04 — The AI Development Process</a:t>
            </a:r>
            <a:endParaRPr b="0" i="0" sz="1350" u="none" cap="none" strike="noStrike">
              <a:solidFill>
                <a:schemeClr val="dk1"/>
              </a:solidFill>
              <a:latin typeface="Calibri"/>
              <a:ea typeface="Calibri"/>
              <a:cs typeface="Calibri"/>
              <a:sym typeface="Calibri"/>
            </a:endParaRPr>
          </a:p>
        </p:txBody>
      </p:sp>
      <p:sp>
        <p:nvSpPr>
          <p:cNvPr id="30" name="Google Shape;30;p1"/>
          <p:cNvSpPr/>
          <p:nvPr/>
        </p:nvSpPr>
        <p:spPr>
          <a:xfrm>
            <a:off x="661475" y="4929287"/>
            <a:ext cx="281080" cy="1757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D3D3D"/>
              </a:buClr>
              <a:buSzPts val="1100"/>
              <a:buFont typeface="Instrument Sans"/>
              <a:buNone/>
            </a:pPr>
            <a:r>
              <a:rPr b="0" i="0" lang="en-US" sz="1100" u="none" cap="none" strike="noStrike">
                <a:solidFill>
                  <a:srgbClr val="3D3D3D"/>
                </a:solidFill>
                <a:latin typeface="Instrument Sans"/>
                <a:ea typeface="Instrument Sans"/>
                <a:cs typeface="Instrument Sans"/>
                <a:sym typeface="Instrument Sans"/>
              </a:rPr>
              <a:t>05</a:t>
            </a:r>
            <a:endParaRPr b="0" i="0" sz="1100" u="none" cap="none" strike="noStrike">
              <a:solidFill>
                <a:schemeClr val="dk1"/>
              </a:solidFill>
              <a:latin typeface="Calibri"/>
              <a:ea typeface="Calibri"/>
              <a:cs typeface="Calibri"/>
              <a:sym typeface="Calibri"/>
            </a:endParaRPr>
          </a:p>
        </p:txBody>
      </p:sp>
      <p:sp>
        <p:nvSpPr>
          <p:cNvPr id="31" name="Google Shape;31;p1"/>
          <p:cNvSpPr/>
          <p:nvPr/>
        </p:nvSpPr>
        <p:spPr>
          <a:xfrm>
            <a:off x="661475" y="5149155"/>
            <a:ext cx="4772898" cy="19050"/>
          </a:xfrm>
          <a:prstGeom prst="rect">
            <a:avLst/>
          </a:prstGeom>
          <a:solidFill>
            <a:srgbClr val="0F52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
          <p:cNvSpPr/>
          <p:nvPr/>
        </p:nvSpPr>
        <p:spPr>
          <a:xfrm>
            <a:off x="661475" y="5257502"/>
            <a:ext cx="4772898" cy="219571"/>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50"/>
              <a:buFont typeface="Instrument Sans SemiBold"/>
              <a:buNone/>
            </a:pPr>
            <a:r>
              <a:rPr b="0" i="0" lang="en-US" sz="1350" u="none" cap="none" strike="noStrike">
                <a:solidFill>
                  <a:srgbClr val="3D3D3D"/>
                </a:solidFill>
                <a:latin typeface="Instrument Sans SemiBold"/>
                <a:ea typeface="Instrument Sans SemiBold"/>
                <a:cs typeface="Instrument Sans SemiBold"/>
                <a:sym typeface="Instrument Sans SemiBold"/>
              </a:rPr>
              <a:t>Hour 05 — Computer Vision Basics</a:t>
            </a:r>
            <a:endParaRPr b="0" i="0" sz="1350" u="none" cap="none" strike="noStrike">
              <a:solidFill>
                <a:schemeClr val="dk1"/>
              </a:solidFill>
              <a:latin typeface="Calibri"/>
              <a:ea typeface="Calibri"/>
              <a:cs typeface="Calibri"/>
              <a:sym typeface="Calibri"/>
            </a:endParaRPr>
          </a:p>
        </p:txBody>
      </p:sp>
      <p:sp>
        <p:nvSpPr>
          <p:cNvPr id="33" name="Google Shape;33;p1"/>
          <p:cNvSpPr/>
          <p:nvPr/>
        </p:nvSpPr>
        <p:spPr>
          <a:xfrm>
            <a:off x="661475" y="5701903"/>
            <a:ext cx="281080" cy="1757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D3D3D"/>
              </a:buClr>
              <a:buSzPts val="1100"/>
              <a:buFont typeface="Instrument Sans"/>
              <a:buNone/>
            </a:pPr>
            <a:r>
              <a:rPr b="0" i="0" lang="en-US" sz="1100" u="none" cap="none" strike="noStrike">
                <a:solidFill>
                  <a:srgbClr val="3D3D3D"/>
                </a:solidFill>
                <a:latin typeface="Instrument Sans"/>
                <a:ea typeface="Instrument Sans"/>
                <a:cs typeface="Instrument Sans"/>
                <a:sym typeface="Instrument Sans"/>
              </a:rPr>
              <a:t>06</a:t>
            </a:r>
            <a:endParaRPr b="0" i="0" sz="1100" u="none" cap="none" strike="noStrike">
              <a:solidFill>
                <a:schemeClr val="dk1"/>
              </a:solidFill>
              <a:latin typeface="Calibri"/>
              <a:ea typeface="Calibri"/>
              <a:cs typeface="Calibri"/>
              <a:sym typeface="Calibri"/>
            </a:endParaRPr>
          </a:p>
        </p:txBody>
      </p:sp>
      <p:sp>
        <p:nvSpPr>
          <p:cNvPr id="34" name="Google Shape;34;p1"/>
          <p:cNvSpPr/>
          <p:nvPr/>
        </p:nvSpPr>
        <p:spPr>
          <a:xfrm>
            <a:off x="661475" y="5921772"/>
            <a:ext cx="4772898" cy="19050"/>
          </a:xfrm>
          <a:prstGeom prst="rect">
            <a:avLst/>
          </a:prstGeom>
          <a:solidFill>
            <a:srgbClr val="0F52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
          <p:cNvSpPr/>
          <p:nvPr/>
        </p:nvSpPr>
        <p:spPr>
          <a:xfrm>
            <a:off x="661475" y="6030119"/>
            <a:ext cx="4772898" cy="219571"/>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50"/>
              <a:buFont typeface="Instrument Sans SemiBold"/>
              <a:buNone/>
            </a:pPr>
            <a:r>
              <a:rPr b="0" i="0" lang="en-US" sz="1350" u="none" cap="none" strike="noStrike">
                <a:solidFill>
                  <a:srgbClr val="3D3D3D"/>
                </a:solidFill>
                <a:latin typeface="Instrument Sans SemiBold"/>
                <a:ea typeface="Instrument Sans SemiBold"/>
                <a:cs typeface="Instrument Sans SemiBold"/>
                <a:sym typeface="Instrument Sans SemiBold"/>
              </a:rPr>
              <a:t>Hour 06 — Basic English for AI</a:t>
            </a:r>
            <a:endParaRPr b="0" i="0" sz="1350" u="none" cap="none" strike="noStrike">
              <a:solidFill>
                <a:schemeClr val="dk1"/>
              </a:solidFill>
              <a:latin typeface="Calibri"/>
              <a:ea typeface="Calibri"/>
              <a:cs typeface="Calibri"/>
              <a:sym typeface="Calibri"/>
            </a:endParaRPr>
          </a:p>
        </p:txBody>
      </p:sp>
      <p:sp>
        <p:nvSpPr>
          <p:cNvPr id="36" name="Google Shape;36;p1"/>
          <p:cNvSpPr txBox="1"/>
          <p:nvPr/>
        </p:nvSpPr>
        <p:spPr>
          <a:xfrm>
            <a:off x="10534350" y="6446050"/>
            <a:ext cx="1657800" cy="369300"/>
          </a:xfrm>
          <a:prstGeom prst="rect">
            <a:avLst/>
          </a:prstGeom>
          <a:solidFill>
            <a:srgbClr val="AEABA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ngsanaUPC"/>
                <a:ea typeface="AngsanaUPC"/>
                <a:cs typeface="AngsanaUPC"/>
                <a:sym typeface="AngsanaUPC"/>
              </a:rPr>
              <a:t>Munzurul Islam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 name="Shape 41"/>
        <p:cNvGrpSpPr/>
        <p:nvPr/>
      </p:nvGrpSpPr>
      <p:grpSpPr>
        <a:xfrm>
          <a:off x="0" y="0"/>
          <a:ext cx="0" cy="0"/>
          <a:chOff x="0" y="0"/>
          <a:chExt cx="0" cy="0"/>
        </a:xfrm>
      </p:grpSpPr>
      <p:sp>
        <p:nvSpPr>
          <p:cNvPr id="42" name="Google Shape;42;p2"/>
          <p:cNvSpPr/>
          <p:nvPr/>
        </p:nvSpPr>
        <p:spPr>
          <a:xfrm>
            <a:off x="661475" y="517922"/>
            <a:ext cx="753746" cy="201116"/>
          </a:xfrm>
          <a:prstGeom prst="roundRect">
            <a:avLst>
              <a:gd fmla="val 3789" name="adj"/>
            </a:avLst>
          </a:prstGeom>
          <a:solidFill>
            <a:srgbClr val="F0EA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3" name="Google Shape;43;p2"/>
          <p:cNvPicPr preferRelativeResize="0"/>
          <p:nvPr/>
        </p:nvPicPr>
        <p:blipFill rotWithShape="1">
          <a:blip r:embed="rId3">
            <a:alphaModFix/>
          </a:blip>
          <a:srcRect b="0" l="0" r="0" t="0"/>
          <a:stretch/>
        </p:blipFill>
        <p:spPr>
          <a:xfrm>
            <a:off x="740848" y="565547"/>
            <a:ext cx="105765" cy="105767"/>
          </a:xfrm>
          <a:prstGeom prst="rect">
            <a:avLst/>
          </a:prstGeom>
          <a:noFill/>
          <a:ln>
            <a:noFill/>
          </a:ln>
        </p:spPr>
      </p:pic>
      <p:sp>
        <p:nvSpPr>
          <p:cNvPr id="44" name="Google Shape;44;p2"/>
          <p:cNvSpPr/>
          <p:nvPr/>
        </p:nvSpPr>
        <p:spPr>
          <a:xfrm>
            <a:off x="899495" y="557609"/>
            <a:ext cx="1045938" cy="121741"/>
          </a:xfrm>
          <a:prstGeom prst="rect">
            <a:avLst/>
          </a:prstGeom>
          <a:noFill/>
          <a:ln>
            <a:noFill/>
          </a:ln>
        </p:spPr>
        <p:txBody>
          <a:bodyPr anchorCtr="0" anchor="t" bIns="0" lIns="0" spcFirstLastPara="1" rIns="0" wrap="square" tIns="0">
            <a:noAutofit/>
          </a:bodyPr>
          <a:lstStyle/>
          <a:p>
            <a:pPr indent="0" lvl="0" marL="0" marR="0" rtl="0" algn="l">
              <a:lnSpc>
                <a:spcPct val="96000"/>
              </a:lnSpc>
              <a:spcBef>
                <a:spcPts val="0"/>
              </a:spcBef>
              <a:spcAft>
                <a:spcPts val="0"/>
              </a:spcAft>
              <a:buClr>
                <a:srgbClr val="000000"/>
              </a:buClr>
              <a:buSzPts val="800"/>
              <a:buFont typeface="Instrument Sans"/>
              <a:buNone/>
            </a:pPr>
            <a:r>
              <a:rPr lang="en-US" sz="800">
                <a:solidFill>
                  <a:srgbClr val="000000"/>
                </a:solidFill>
                <a:latin typeface="Instrument Sans"/>
                <a:ea typeface="Instrument Sans"/>
                <a:cs typeface="Instrument Sans"/>
                <a:sym typeface="Instrument Sans"/>
              </a:rPr>
              <a:t>HOUR 01</a:t>
            </a:r>
            <a:endParaRPr sz="800">
              <a:solidFill>
                <a:schemeClr val="dk1"/>
              </a:solidFill>
              <a:latin typeface="Calibri"/>
              <a:ea typeface="Calibri"/>
              <a:cs typeface="Calibri"/>
              <a:sym typeface="Calibri"/>
            </a:endParaRPr>
          </a:p>
        </p:txBody>
      </p:sp>
      <p:sp>
        <p:nvSpPr>
          <p:cNvPr id="45" name="Google Shape;45;p2"/>
          <p:cNvSpPr/>
          <p:nvPr/>
        </p:nvSpPr>
        <p:spPr>
          <a:xfrm>
            <a:off x="661475" y="761305"/>
            <a:ext cx="10868745" cy="413445"/>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2600"/>
              <a:buFont typeface="Instrument Sans SemiBold"/>
              <a:buNone/>
            </a:pPr>
            <a:r>
              <a:rPr lang="en-US" sz="2600">
                <a:solidFill>
                  <a:srgbClr val="2B2B2B"/>
                </a:solidFill>
                <a:latin typeface="Instrument Sans SemiBold"/>
                <a:ea typeface="Instrument Sans SemiBold"/>
                <a:cs typeface="Instrument Sans SemiBold"/>
                <a:sym typeface="Instrument Sans SemiBold"/>
              </a:rPr>
              <a:t>Introduction to Artificial Intelligence</a:t>
            </a:r>
            <a:endParaRPr sz="2600">
              <a:solidFill>
                <a:schemeClr val="dk1"/>
              </a:solidFill>
              <a:latin typeface="Calibri"/>
              <a:ea typeface="Calibri"/>
              <a:cs typeface="Calibri"/>
              <a:sym typeface="Calibri"/>
            </a:endParaRPr>
          </a:p>
        </p:txBody>
      </p:sp>
      <p:sp>
        <p:nvSpPr>
          <p:cNvPr id="46" name="Google Shape;46;p2"/>
          <p:cNvSpPr/>
          <p:nvPr/>
        </p:nvSpPr>
        <p:spPr>
          <a:xfrm>
            <a:off x="661475" y="1439267"/>
            <a:ext cx="5273047"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1300"/>
              <a:buFont typeface="Instrument Sans SemiBold"/>
              <a:buNone/>
            </a:pPr>
            <a:r>
              <a:rPr lang="en-US" sz="1300">
                <a:solidFill>
                  <a:srgbClr val="2B2B2B"/>
                </a:solidFill>
                <a:latin typeface="Instrument Sans SemiBold"/>
                <a:ea typeface="Instrument Sans SemiBold"/>
                <a:cs typeface="Instrument Sans SemiBold"/>
                <a:sym typeface="Instrument Sans SemiBold"/>
              </a:rPr>
              <a:t>What Is AI?</a:t>
            </a:r>
            <a:endParaRPr sz="1300">
              <a:solidFill>
                <a:schemeClr val="dk1"/>
              </a:solidFill>
              <a:latin typeface="Calibri"/>
              <a:ea typeface="Calibri"/>
              <a:cs typeface="Calibri"/>
              <a:sym typeface="Calibri"/>
            </a:endParaRPr>
          </a:p>
        </p:txBody>
      </p:sp>
      <p:sp>
        <p:nvSpPr>
          <p:cNvPr id="47" name="Google Shape;47;p2"/>
          <p:cNvSpPr/>
          <p:nvPr/>
        </p:nvSpPr>
        <p:spPr>
          <a:xfrm>
            <a:off x="661475" y="1751707"/>
            <a:ext cx="5273047" cy="762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Artificial Intelligence is a branch of Computer Science concerned with creating machines that perform tasks requiring human-like intelligence. The term was coined by John McCarthy in 1956. AI systems analyze data, reason through problems, and make decisions — sometimes with no human involvement at all.</a:t>
            </a:r>
            <a:endParaRPr sz="1000">
              <a:solidFill>
                <a:schemeClr val="dk1"/>
              </a:solidFill>
              <a:latin typeface="Calibri"/>
              <a:ea typeface="Calibri"/>
              <a:cs typeface="Calibri"/>
              <a:sym typeface="Calibri"/>
            </a:endParaRPr>
          </a:p>
        </p:txBody>
      </p:sp>
      <p:sp>
        <p:nvSpPr>
          <p:cNvPr id="48" name="Google Shape;48;p2"/>
          <p:cNvSpPr/>
          <p:nvPr/>
        </p:nvSpPr>
        <p:spPr>
          <a:xfrm>
            <a:off x="661475" y="2619474"/>
            <a:ext cx="5273047"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1300"/>
              <a:buFont typeface="Instrument Sans SemiBold"/>
              <a:buNone/>
            </a:pPr>
            <a:r>
              <a:rPr lang="en-US" sz="1300">
                <a:solidFill>
                  <a:srgbClr val="2B2B2B"/>
                </a:solidFill>
                <a:latin typeface="Instrument Sans SemiBold"/>
                <a:ea typeface="Instrument Sans SemiBold"/>
                <a:cs typeface="Instrument Sans SemiBold"/>
                <a:sym typeface="Instrument Sans SemiBold"/>
              </a:rPr>
              <a:t>Four Main Approaches to AI</a:t>
            </a:r>
            <a:endParaRPr sz="1300">
              <a:solidFill>
                <a:schemeClr val="dk1"/>
              </a:solidFill>
              <a:latin typeface="Calibri"/>
              <a:ea typeface="Calibri"/>
              <a:cs typeface="Calibri"/>
              <a:sym typeface="Calibri"/>
            </a:endParaRPr>
          </a:p>
        </p:txBody>
      </p:sp>
      <p:sp>
        <p:nvSpPr>
          <p:cNvPr id="49" name="Google Shape;49;p2"/>
          <p:cNvSpPr/>
          <p:nvPr/>
        </p:nvSpPr>
        <p:spPr>
          <a:xfrm>
            <a:off x="661475" y="2945209"/>
            <a:ext cx="2583592" cy="996057"/>
          </a:xfrm>
          <a:prstGeom prst="roundRect">
            <a:avLst>
              <a:gd fmla="val 765" name="adj"/>
            </a:avLst>
          </a:prstGeom>
          <a:solidFill>
            <a:srgbClr val="F5F7FB"/>
          </a:solidFill>
          <a:ln cap="flat" cmpd="sng" w="19050">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812780" y="3096518"/>
            <a:ext cx="2280982"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00"/>
              <a:buFont typeface="Instrument Sans SemiBold"/>
              <a:buNone/>
            </a:pPr>
            <a:r>
              <a:rPr lang="en-US" sz="1300">
                <a:solidFill>
                  <a:srgbClr val="3D3D3D"/>
                </a:solidFill>
                <a:latin typeface="Instrument Sans SemiBold"/>
                <a:ea typeface="Instrument Sans SemiBold"/>
                <a:cs typeface="Instrument Sans SemiBold"/>
                <a:sym typeface="Instrument Sans SemiBold"/>
              </a:rPr>
              <a:t>Think Like Humans</a:t>
            </a:r>
            <a:endParaRPr sz="1300">
              <a:solidFill>
                <a:schemeClr val="dk1"/>
              </a:solidFill>
              <a:latin typeface="Calibri"/>
              <a:ea typeface="Calibri"/>
              <a:cs typeface="Calibri"/>
              <a:sym typeface="Calibri"/>
            </a:endParaRPr>
          </a:p>
        </p:txBody>
      </p:sp>
      <p:sp>
        <p:nvSpPr>
          <p:cNvPr id="51" name="Google Shape;51;p2"/>
          <p:cNvSpPr/>
          <p:nvPr/>
        </p:nvSpPr>
        <p:spPr>
          <a:xfrm>
            <a:off x="812780" y="3408958"/>
            <a:ext cx="2280982" cy="381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Cognitive modeling — replicating how the human mind works</a:t>
            </a:r>
            <a:endParaRPr sz="1000">
              <a:solidFill>
                <a:schemeClr val="dk1"/>
              </a:solidFill>
              <a:latin typeface="Calibri"/>
              <a:ea typeface="Calibri"/>
              <a:cs typeface="Calibri"/>
              <a:sym typeface="Calibri"/>
            </a:endParaRPr>
          </a:p>
        </p:txBody>
      </p:sp>
      <p:sp>
        <p:nvSpPr>
          <p:cNvPr id="52" name="Google Shape;52;p2"/>
          <p:cNvSpPr/>
          <p:nvPr/>
        </p:nvSpPr>
        <p:spPr>
          <a:xfrm>
            <a:off x="3350831" y="2945209"/>
            <a:ext cx="2583691" cy="996057"/>
          </a:xfrm>
          <a:prstGeom prst="roundRect">
            <a:avLst>
              <a:gd fmla="val 765" name="adj"/>
            </a:avLst>
          </a:prstGeom>
          <a:solidFill>
            <a:srgbClr val="F5F7FB"/>
          </a:solidFill>
          <a:ln cap="flat" cmpd="sng" w="19050">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3502136" y="3096518"/>
            <a:ext cx="2281081"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00"/>
              <a:buFont typeface="Instrument Sans SemiBold"/>
              <a:buNone/>
            </a:pPr>
            <a:r>
              <a:rPr lang="en-US" sz="1300">
                <a:solidFill>
                  <a:srgbClr val="3D3D3D"/>
                </a:solidFill>
                <a:latin typeface="Instrument Sans SemiBold"/>
                <a:ea typeface="Instrument Sans SemiBold"/>
                <a:cs typeface="Instrument Sans SemiBold"/>
                <a:sym typeface="Instrument Sans SemiBold"/>
              </a:rPr>
              <a:t>Think Rationally</a:t>
            </a:r>
            <a:endParaRPr sz="1300">
              <a:solidFill>
                <a:schemeClr val="dk1"/>
              </a:solidFill>
              <a:latin typeface="Calibri"/>
              <a:ea typeface="Calibri"/>
              <a:cs typeface="Calibri"/>
              <a:sym typeface="Calibri"/>
            </a:endParaRPr>
          </a:p>
        </p:txBody>
      </p:sp>
      <p:sp>
        <p:nvSpPr>
          <p:cNvPr id="54" name="Google Shape;54;p2"/>
          <p:cNvSpPr/>
          <p:nvPr/>
        </p:nvSpPr>
        <p:spPr>
          <a:xfrm>
            <a:off x="3502136" y="3408958"/>
            <a:ext cx="2281081" cy="381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Logic-based reasoning and rules of inference</a:t>
            </a:r>
            <a:endParaRPr sz="1000">
              <a:solidFill>
                <a:schemeClr val="dk1"/>
              </a:solidFill>
              <a:latin typeface="Calibri"/>
              <a:ea typeface="Calibri"/>
              <a:cs typeface="Calibri"/>
              <a:sym typeface="Calibri"/>
            </a:endParaRPr>
          </a:p>
        </p:txBody>
      </p:sp>
      <p:sp>
        <p:nvSpPr>
          <p:cNvPr id="55" name="Google Shape;55;p2"/>
          <p:cNvSpPr/>
          <p:nvPr/>
        </p:nvSpPr>
        <p:spPr>
          <a:xfrm>
            <a:off x="661475" y="4047034"/>
            <a:ext cx="2583592" cy="996057"/>
          </a:xfrm>
          <a:prstGeom prst="roundRect">
            <a:avLst>
              <a:gd fmla="val 765" name="adj"/>
            </a:avLst>
          </a:prstGeom>
          <a:solidFill>
            <a:srgbClr val="F5F7FB"/>
          </a:solidFill>
          <a:ln cap="flat" cmpd="sng" w="19050">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812780" y="4198342"/>
            <a:ext cx="2280982"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00"/>
              <a:buFont typeface="Instrument Sans SemiBold"/>
              <a:buNone/>
            </a:pPr>
            <a:r>
              <a:rPr lang="en-US" sz="1300">
                <a:solidFill>
                  <a:srgbClr val="3D3D3D"/>
                </a:solidFill>
                <a:latin typeface="Instrument Sans SemiBold"/>
                <a:ea typeface="Instrument Sans SemiBold"/>
                <a:cs typeface="Instrument Sans SemiBold"/>
                <a:sym typeface="Instrument Sans SemiBold"/>
              </a:rPr>
              <a:t>Act Like Humans</a:t>
            </a:r>
            <a:endParaRPr sz="1300">
              <a:solidFill>
                <a:schemeClr val="dk1"/>
              </a:solidFill>
              <a:latin typeface="Calibri"/>
              <a:ea typeface="Calibri"/>
              <a:cs typeface="Calibri"/>
              <a:sym typeface="Calibri"/>
            </a:endParaRPr>
          </a:p>
        </p:txBody>
      </p:sp>
      <p:sp>
        <p:nvSpPr>
          <p:cNvPr id="57" name="Google Shape;57;p2"/>
          <p:cNvSpPr/>
          <p:nvPr/>
        </p:nvSpPr>
        <p:spPr>
          <a:xfrm>
            <a:off x="812780" y="4510782"/>
            <a:ext cx="2280982" cy="381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Turing Test — a machine indistinguishable from a human</a:t>
            </a:r>
            <a:endParaRPr sz="1000">
              <a:solidFill>
                <a:schemeClr val="dk1"/>
              </a:solidFill>
              <a:latin typeface="Calibri"/>
              <a:ea typeface="Calibri"/>
              <a:cs typeface="Calibri"/>
              <a:sym typeface="Calibri"/>
            </a:endParaRPr>
          </a:p>
        </p:txBody>
      </p:sp>
      <p:sp>
        <p:nvSpPr>
          <p:cNvPr id="58" name="Google Shape;58;p2"/>
          <p:cNvSpPr/>
          <p:nvPr/>
        </p:nvSpPr>
        <p:spPr>
          <a:xfrm>
            <a:off x="3350831" y="4047034"/>
            <a:ext cx="2583691" cy="996057"/>
          </a:xfrm>
          <a:prstGeom prst="roundRect">
            <a:avLst>
              <a:gd fmla="val 765" name="adj"/>
            </a:avLst>
          </a:prstGeom>
          <a:solidFill>
            <a:srgbClr val="F5F7FB"/>
          </a:solidFill>
          <a:ln cap="flat" cmpd="sng" w="19050">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3502136" y="4198342"/>
            <a:ext cx="2281081"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00"/>
              <a:buFont typeface="Instrument Sans SemiBold"/>
              <a:buNone/>
            </a:pPr>
            <a:r>
              <a:rPr lang="en-US" sz="1300">
                <a:solidFill>
                  <a:srgbClr val="3D3D3D"/>
                </a:solidFill>
                <a:latin typeface="Instrument Sans SemiBold"/>
                <a:ea typeface="Instrument Sans SemiBold"/>
                <a:cs typeface="Instrument Sans SemiBold"/>
                <a:sym typeface="Instrument Sans SemiBold"/>
              </a:rPr>
              <a:t>Act Rationally</a:t>
            </a:r>
            <a:endParaRPr sz="1300">
              <a:solidFill>
                <a:schemeClr val="dk1"/>
              </a:solidFill>
              <a:latin typeface="Calibri"/>
              <a:ea typeface="Calibri"/>
              <a:cs typeface="Calibri"/>
              <a:sym typeface="Calibri"/>
            </a:endParaRPr>
          </a:p>
        </p:txBody>
      </p:sp>
      <p:sp>
        <p:nvSpPr>
          <p:cNvPr id="60" name="Google Shape;60;p2"/>
          <p:cNvSpPr/>
          <p:nvPr/>
        </p:nvSpPr>
        <p:spPr>
          <a:xfrm>
            <a:off x="3502136" y="4510782"/>
            <a:ext cx="2281081" cy="381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Rational agents that achieve the best possible outcome</a:t>
            </a:r>
            <a:endParaRPr sz="1000">
              <a:solidFill>
                <a:schemeClr val="dk1"/>
              </a:solidFill>
              <a:latin typeface="Calibri"/>
              <a:ea typeface="Calibri"/>
              <a:cs typeface="Calibri"/>
              <a:sym typeface="Calibri"/>
            </a:endParaRPr>
          </a:p>
        </p:txBody>
      </p:sp>
      <p:sp>
        <p:nvSpPr>
          <p:cNvPr id="61" name="Google Shape;61;p2"/>
          <p:cNvSpPr/>
          <p:nvPr/>
        </p:nvSpPr>
        <p:spPr>
          <a:xfrm>
            <a:off x="6263523" y="1439267"/>
            <a:ext cx="5273047"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1300"/>
              <a:buFont typeface="Instrument Sans SemiBold"/>
              <a:buNone/>
            </a:pPr>
            <a:r>
              <a:rPr lang="en-US" sz="1300">
                <a:solidFill>
                  <a:srgbClr val="2B2B2B"/>
                </a:solidFill>
                <a:latin typeface="Instrument Sans SemiBold"/>
                <a:ea typeface="Instrument Sans SemiBold"/>
                <a:cs typeface="Instrument Sans SemiBold"/>
                <a:sym typeface="Instrument Sans SemiBold"/>
              </a:rPr>
              <a:t>Categories of AI by Capability</a:t>
            </a:r>
            <a:endParaRPr sz="1300">
              <a:solidFill>
                <a:schemeClr val="dk1"/>
              </a:solidFill>
              <a:latin typeface="Calibri"/>
              <a:ea typeface="Calibri"/>
              <a:cs typeface="Calibri"/>
              <a:sym typeface="Calibri"/>
            </a:endParaRPr>
          </a:p>
        </p:txBody>
      </p:sp>
      <p:sp>
        <p:nvSpPr>
          <p:cNvPr id="62" name="Google Shape;62;p2"/>
          <p:cNvSpPr/>
          <p:nvPr/>
        </p:nvSpPr>
        <p:spPr>
          <a:xfrm>
            <a:off x="6263523" y="1765002"/>
            <a:ext cx="878758" cy="957957"/>
          </a:xfrm>
          <a:prstGeom prst="roundRect">
            <a:avLst>
              <a:gd fmla="val 867" name="adj"/>
            </a:avLst>
          </a:prstGeom>
          <a:solidFill>
            <a:srgbClr val="E3ECFB"/>
          </a:solidFill>
          <a:ln cap="flat" cmpd="sng" w="9525">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6609887" y="2127647"/>
            <a:ext cx="186031" cy="2325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D3D3D"/>
              </a:buClr>
              <a:buSzPts val="1450"/>
              <a:buFont typeface="Instrument Sans SemiBold"/>
              <a:buNone/>
            </a:pPr>
            <a:r>
              <a:rPr lang="en-US" sz="1450">
                <a:solidFill>
                  <a:srgbClr val="3D3D3D"/>
                </a:solidFill>
                <a:latin typeface="Instrument Sans SemiBold"/>
                <a:ea typeface="Instrument Sans SemiBold"/>
                <a:cs typeface="Instrument Sans SemiBold"/>
                <a:sym typeface="Instrument Sans SemiBold"/>
              </a:rPr>
              <a:t>1</a:t>
            </a:r>
            <a:endParaRPr sz="1450">
              <a:solidFill>
                <a:schemeClr val="dk1"/>
              </a:solidFill>
              <a:latin typeface="Calibri"/>
              <a:ea typeface="Calibri"/>
              <a:cs typeface="Calibri"/>
              <a:sym typeface="Calibri"/>
            </a:endParaRPr>
          </a:p>
        </p:txBody>
      </p:sp>
      <p:sp>
        <p:nvSpPr>
          <p:cNvPr id="64" name="Google Shape;64;p2"/>
          <p:cNvSpPr/>
          <p:nvPr/>
        </p:nvSpPr>
        <p:spPr>
          <a:xfrm>
            <a:off x="7274537" y="1897261"/>
            <a:ext cx="4129778"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000000"/>
              </a:buClr>
              <a:buSzPts val="1300"/>
              <a:buFont typeface="Arial"/>
              <a:buNone/>
            </a:pPr>
            <a:r>
              <a:rPr lang="en-US" sz="1300">
                <a:solidFill>
                  <a:srgbClr val="000000"/>
                </a:solidFill>
                <a:latin typeface="Arial"/>
                <a:ea typeface="Arial"/>
                <a:cs typeface="Arial"/>
                <a:sym typeface="Arial"/>
              </a:rPr>
              <a:t>🤖</a:t>
            </a:r>
            <a:r>
              <a:rPr lang="en-US" sz="1300">
                <a:solidFill>
                  <a:srgbClr val="3D3D3D"/>
                </a:solidFill>
                <a:latin typeface="Instrument Sans SemiBold"/>
                <a:ea typeface="Instrument Sans SemiBold"/>
                <a:cs typeface="Instrument Sans SemiBold"/>
                <a:sym typeface="Instrument Sans SemiBold"/>
              </a:rPr>
              <a:t> Super AI</a:t>
            </a:r>
            <a:endParaRPr sz="1300">
              <a:solidFill>
                <a:schemeClr val="dk1"/>
              </a:solidFill>
              <a:latin typeface="Calibri"/>
              <a:ea typeface="Calibri"/>
              <a:cs typeface="Calibri"/>
              <a:sym typeface="Calibri"/>
            </a:endParaRPr>
          </a:p>
        </p:txBody>
      </p:sp>
      <p:sp>
        <p:nvSpPr>
          <p:cNvPr id="65" name="Google Shape;65;p2"/>
          <p:cNvSpPr/>
          <p:nvPr/>
        </p:nvSpPr>
        <p:spPr>
          <a:xfrm>
            <a:off x="7274537" y="2209701"/>
            <a:ext cx="4129778" cy="381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Hypothetical — surpasses human intelligence in all aspects, including creativity and emotion</a:t>
            </a:r>
            <a:endParaRPr sz="1000">
              <a:solidFill>
                <a:schemeClr val="dk1"/>
              </a:solidFill>
              <a:latin typeface="Calibri"/>
              <a:ea typeface="Calibri"/>
              <a:cs typeface="Calibri"/>
              <a:sym typeface="Calibri"/>
            </a:endParaRPr>
          </a:p>
        </p:txBody>
      </p:sp>
      <p:sp>
        <p:nvSpPr>
          <p:cNvPr id="66" name="Google Shape;66;p2"/>
          <p:cNvSpPr/>
          <p:nvPr/>
        </p:nvSpPr>
        <p:spPr>
          <a:xfrm>
            <a:off x="7208360" y="2715022"/>
            <a:ext cx="4262132" cy="9525"/>
          </a:xfrm>
          <a:prstGeom prst="roundRect">
            <a:avLst>
              <a:gd fmla="val 49999" name="adj"/>
            </a:avLst>
          </a:prstGeom>
          <a:solidFill>
            <a:srgbClr val="B6C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6263523" y="2789039"/>
            <a:ext cx="1757616" cy="957957"/>
          </a:xfrm>
          <a:prstGeom prst="roundRect">
            <a:avLst>
              <a:gd fmla="val 795" name="adj"/>
            </a:avLst>
          </a:prstGeom>
          <a:solidFill>
            <a:srgbClr val="E3ECFB"/>
          </a:solidFill>
          <a:ln cap="flat" cmpd="sng" w="9525">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7049316" y="3151684"/>
            <a:ext cx="186031" cy="2325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D3D3D"/>
              </a:buClr>
              <a:buSzPts val="1450"/>
              <a:buFont typeface="Instrument Sans SemiBold"/>
              <a:buNone/>
            </a:pPr>
            <a:r>
              <a:rPr lang="en-US" sz="1450">
                <a:solidFill>
                  <a:srgbClr val="3D3D3D"/>
                </a:solidFill>
                <a:latin typeface="Instrument Sans SemiBold"/>
                <a:ea typeface="Instrument Sans SemiBold"/>
                <a:cs typeface="Instrument Sans SemiBold"/>
                <a:sym typeface="Instrument Sans SemiBold"/>
              </a:rPr>
              <a:t>2</a:t>
            </a:r>
            <a:endParaRPr sz="1450">
              <a:solidFill>
                <a:schemeClr val="dk1"/>
              </a:solidFill>
              <a:latin typeface="Calibri"/>
              <a:ea typeface="Calibri"/>
              <a:cs typeface="Calibri"/>
              <a:sym typeface="Calibri"/>
            </a:endParaRPr>
          </a:p>
        </p:txBody>
      </p:sp>
      <p:sp>
        <p:nvSpPr>
          <p:cNvPr id="69" name="Google Shape;69;p2"/>
          <p:cNvSpPr/>
          <p:nvPr/>
        </p:nvSpPr>
        <p:spPr>
          <a:xfrm>
            <a:off x="8153394" y="2921298"/>
            <a:ext cx="3250920"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000000"/>
              </a:buClr>
              <a:buSzPts val="1300"/>
              <a:buFont typeface="Arial"/>
              <a:buNone/>
            </a:pPr>
            <a:r>
              <a:rPr lang="en-US" sz="1300">
                <a:solidFill>
                  <a:srgbClr val="000000"/>
                </a:solidFill>
                <a:latin typeface="Arial"/>
                <a:ea typeface="Arial"/>
                <a:cs typeface="Arial"/>
                <a:sym typeface="Arial"/>
              </a:rPr>
              <a:t>🧠</a:t>
            </a:r>
            <a:r>
              <a:rPr lang="en-US" sz="1300">
                <a:solidFill>
                  <a:srgbClr val="3D3D3D"/>
                </a:solidFill>
                <a:latin typeface="Instrument Sans SemiBold"/>
                <a:ea typeface="Instrument Sans SemiBold"/>
                <a:cs typeface="Instrument Sans SemiBold"/>
                <a:sym typeface="Instrument Sans SemiBold"/>
              </a:rPr>
              <a:t> General AI (AGI)</a:t>
            </a:r>
            <a:endParaRPr sz="1300">
              <a:solidFill>
                <a:schemeClr val="dk1"/>
              </a:solidFill>
              <a:latin typeface="Calibri"/>
              <a:ea typeface="Calibri"/>
              <a:cs typeface="Calibri"/>
              <a:sym typeface="Calibri"/>
            </a:endParaRPr>
          </a:p>
        </p:txBody>
      </p:sp>
      <p:sp>
        <p:nvSpPr>
          <p:cNvPr id="70" name="Google Shape;70;p2"/>
          <p:cNvSpPr/>
          <p:nvPr/>
        </p:nvSpPr>
        <p:spPr>
          <a:xfrm>
            <a:off x="8153394" y="3233738"/>
            <a:ext cx="3250920" cy="381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Can perform any intellectual task a human can — not yet achieved</a:t>
            </a:r>
            <a:endParaRPr sz="1000">
              <a:solidFill>
                <a:schemeClr val="dk1"/>
              </a:solidFill>
              <a:latin typeface="Calibri"/>
              <a:ea typeface="Calibri"/>
              <a:cs typeface="Calibri"/>
              <a:sym typeface="Calibri"/>
            </a:endParaRPr>
          </a:p>
        </p:txBody>
      </p:sp>
      <p:sp>
        <p:nvSpPr>
          <p:cNvPr id="71" name="Google Shape;71;p2"/>
          <p:cNvSpPr/>
          <p:nvPr/>
        </p:nvSpPr>
        <p:spPr>
          <a:xfrm>
            <a:off x="8087217" y="3739059"/>
            <a:ext cx="3383275" cy="9525"/>
          </a:xfrm>
          <a:prstGeom prst="roundRect">
            <a:avLst>
              <a:gd fmla="val 49999" name="adj"/>
            </a:avLst>
          </a:prstGeom>
          <a:solidFill>
            <a:srgbClr val="B6C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6263523" y="3813076"/>
            <a:ext cx="2636474" cy="957957"/>
          </a:xfrm>
          <a:prstGeom prst="roundRect">
            <a:avLst>
              <a:gd fmla="val 795" name="adj"/>
            </a:avLst>
          </a:prstGeom>
          <a:solidFill>
            <a:srgbClr val="E3ECFB"/>
          </a:solidFill>
          <a:ln cap="flat" cmpd="sng" w="9525">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7488745" y="4175720"/>
            <a:ext cx="186031" cy="2325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D3D3D"/>
              </a:buClr>
              <a:buSzPts val="1450"/>
              <a:buFont typeface="Instrument Sans SemiBold"/>
              <a:buNone/>
            </a:pPr>
            <a:r>
              <a:rPr lang="en-US" sz="1450">
                <a:solidFill>
                  <a:srgbClr val="3D3D3D"/>
                </a:solidFill>
                <a:latin typeface="Instrument Sans SemiBold"/>
                <a:ea typeface="Instrument Sans SemiBold"/>
                <a:cs typeface="Instrument Sans SemiBold"/>
                <a:sym typeface="Instrument Sans SemiBold"/>
              </a:rPr>
              <a:t>3</a:t>
            </a:r>
            <a:endParaRPr sz="1450">
              <a:solidFill>
                <a:schemeClr val="dk1"/>
              </a:solidFill>
              <a:latin typeface="Calibri"/>
              <a:ea typeface="Calibri"/>
              <a:cs typeface="Calibri"/>
              <a:sym typeface="Calibri"/>
            </a:endParaRPr>
          </a:p>
        </p:txBody>
      </p:sp>
      <p:sp>
        <p:nvSpPr>
          <p:cNvPr id="74" name="Google Shape;74;p2"/>
          <p:cNvSpPr/>
          <p:nvPr/>
        </p:nvSpPr>
        <p:spPr>
          <a:xfrm>
            <a:off x="9032252" y="3945334"/>
            <a:ext cx="2372063"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000000"/>
              </a:buClr>
              <a:buSzPts val="1300"/>
              <a:buFont typeface="Arial"/>
              <a:buNone/>
            </a:pPr>
            <a:r>
              <a:rPr lang="en-US" sz="1300">
                <a:solidFill>
                  <a:srgbClr val="000000"/>
                </a:solidFill>
                <a:latin typeface="Arial"/>
                <a:ea typeface="Arial"/>
                <a:cs typeface="Arial"/>
                <a:sym typeface="Arial"/>
              </a:rPr>
              <a:t>🎯</a:t>
            </a:r>
            <a:r>
              <a:rPr lang="en-US" sz="1300">
                <a:solidFill>
                  <a:srgbClr val="3D3D3D"/>
                </a:solidFill>
                <a:latin typeface="Instrument Sans SemiBold"/>
                <a:ea typeface="Instrument Sans SemiBold"/>
                <a:cs typeface="Instrument Sans SemiBold"/>
                <a:sym typeface="Instrument Sans SemiBold"/>
              </a:rPr>
              <a:t> Narrow AI</a:t>
            </a:r>
            <a:endParaRPr sz="1300">
              <a:solidFill>
                <a:schemeClr val="dk1"/>
              </a:solidFill>
              <a:latin typeface="Calibri"/>
              <a:ea typeface="Calibri"/>
              <a:cs typeface="Calibri"/>
              <a:sym typeface="Calibri"/>
            </a:endParaRPr>
          </a:p>
        </p:txBody>
      </p:sp>
      <p:sp>
        <p:nvSpPr>
          <p:cNvPr id="75" name="Google Shape;75;p2"/>
          <p:cNvSpPr/>
          <p:nvPr/>
        </p:nvSpPr>
        <p:spPr>
          <a:xfrm>
            <a:off x="9032252" y="4257774"/>
            <a:ext cx="2372063" cy="381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Excels at one specific task — e.g., chess engines, image recognition, chatbots</a:t>
            </a:r>
            <a:endParaRPr sz="1000">
              <a:solidFill>
                <a:schemeClr val="dk1"/>
              </a:solidFill>
              <a:latin typeface="Calibri"/>
              <a:ea typeface="Calibri"/>
              <a:cs typeface="Calibri"/>
              <a:sym typeface="Calibri"/>
            </a:endParaRPr>
          </a:p>
        </p:txBody>
      </p:sp>
      <p:sp>
        <p:nvSpPr>
          <p:cNvPr id="76" name="Google Shape;76;p2"/>
          <p:cNvSpPr/>
          <p:nvPr/>
        </p:nvSpPr>
        <p:spPr>
          <a:xfrm>
            <a:off x="6263523" y="4890095"/>
            <a:ext cx="5273047"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1300"/>
              <a:buFont typeface="Instrument Sans SemiBold"/>
              <a:buNone/>
            </a:pPr>
            <a:r>
              <a:rPr lang="en-US" sz="1300">
                <a:solidFill>
                  <a:srgbClr val="2B2B2B"/>
                </a:solidFill>
                <a:latin typeface="Instrument Sans SemiBold"/>
                <a:ea typeface="Instrument Sans SemiBold"/>
                <a:cs typeface="Instrument Sans SemiBold"/>
                <a:sym typeface="Instrument Sans SemiBold"/>
              </a:rPr>
              <a:t>What Can AI Do Today?</a:t>
            </a:r>
            <a:endParaRPr sz="1300">
              <a:solidFill>
                <a:schemeClr val="dk1"/>
              </a:solidFill>
              <a:latin typeface="Calibri"/>
              <a:ea typeface="Calibri"/>
              <a:cs typeface="Calibri"/>
              <a:sym typeface="Calibri"/>
            </a:endParaRPr>
          </a:p>
        </p:txBody>
      </p:sp>
      <p:sp>
        <p:nvSpPr>
          <p:cNvPr id="77" name="Google Shape;77;p2"/>
          <p:cNvSpPr/>
          <p:nvPr/>
        </p:nvSpPr>
        <p:spPr>
          <a:xfrm>
            <a:off x="6263523" y="5202535"/>
            <a:ext cx="5273047" cy="1100534"/>
          </a:xfrm>
          <a:prstGeom prst="rect">
            <a:avLst/>
          </a:prstGeom>
          <a:noFill/>
          <a:ln>
            <a:noFill/>
          </a:ln>
        </p:spPr>
        <p:txBody>
          <a:bodyPr anchorCtr="0" anchor="t" bIns="0" lIns="0" spcFirstLastPara="1" rIns="0" wrap="square" tIns="0">
            <a:normAutofit/>
          </a:bodyPr>
          <a:lstStyle/>
          <a:p>
            <a:pPr indent="-203200" lvl="0" marL="203200" marR="0" rtl="0" algn="l">
              <a:lnSpc>
                <a:spcPct val="120000"/>
              </a:lnSpc>
              <a:spcBef>
                <a:spcPts val="0"/>
              </a:spcBef>
              <a:spcAft>
                <a:spcPts val="0"/>
              </a:spcAft>
              <a:buClr>
                <a:srgbClr val="3D3D3D"/>
              </a:buClr>
              <a:buSzPts val="1000"/>
              <a:buFont typeface="Instrument Sans"/>
              <a:buChar char="•"/>
            </a:pPr>
            <a:r>
              <a:rPr lang="en-US" sz="1000">
                <a:solidFill>
                  <a:srgbClr val="3D3D3D"/>
                </a:solidFill>
                <a:latin typeface="Instrument Sans"/>
                <a:ea typeface="Instrument Sans"/>
                <a:cs typeface="Instrument Sans"/>
                <a:sym typeface="Instrument Sans"/>
              </a:rPr>
              <a:t>Face recognition &amp; computer vision</a:t>
            </a:r>
            <a:endParaRPr sz="1000">
              <a:solidFill>
                <a:schemeClr val="dk1"/>
              </a:solidFill>
              <a:latin typeface="Calibri"/>
              <a:ea typeface="Calibri"/>
              <a:cs typeface="Calibri"/>
              <a:sym typeface="Calibri"/>
            </a:endParaRPr>
          </a:p>
          <a:p>
            <a:pPr indent="-203200" lvl="0" marL="203200" marR="0" rtl="0" algn="l">
              <a:lnSpc>
                <a:spcPct val="120000"/>
              </a:lnSpc>
              <a:spcBef>
                <a:spcPts val="0"/>
              </a:spcBef>
              <a:spcAft>
                <a:spcPts val="0"/>
              </a:spcAft>
              <a:buClr>
                <a:srgbClr val="3D3D3D"/>
              </a:buClr>
              <a:buSzPts val="1000"/>
              <a:buFont typeface="Instrument Sans"/>
              <a:buChar char="•"/>
            </a:pPr>
            <a:r>
              <a:rPr lang="en-US" sz="1000">
                <a:solidFill>
                  <a:srgbClr val="3D3D3D"/>
                </a:solidFill>
                <a:latin typeface="Instrument Sans"/>
                <a:ea typeface="Instrument Sans"/>
                <a:cs typeface="Instrument Sans"/>
                <a:sym typeface="Instrument Sans"/>
              </a:rPr>
              <a:t>Natural language processing &amp; machine translation</a:t>
            </a:r>
            <a:endParaRPr sz="1000">
              <a:solidFill>
                <a:schemeClr val="dk1"/>
              </a:solidFill>
              <a:latin typeface="Calibri"/>
              <a:ea typeface="Calibri"/>
              <a:cs typeface="Calibri"/>
              <a:sym typeface="Calibri"/>
            </a:endParaRPr>
          </a:p>
          <a:p>
            <a:pPr indent="-203200" lvl="0" marL="203200" marR="0" rtl="0" algn="l">
              <a:lnSpc>
                <a:spcPct val="120000"/>
              </a:lnSpc>
              <a:spcBef>
                <a:spcPts val="0"/>
              </a:spcBef>
              <a:spcAft>
                <a:spcPts val="0"/>
              </a:spcAft>
              <a:buClr>
                <a:srgbClr val="3D3D3D"/>
              </a:buClr>
              <a:buSzPts val="1000"/>
              <a:buFont typeface="Instrument Sans"/>
              <a:buChar char="•"/>
            </a:pPr>
            <a:r>
              <a:rPr lang="en-US" sz="1000">
                <a:solidFill>
                  <a:srgbClr val="3D3D3D"/>
                </a:solidFill>
                <a:latin typeface="Instrument Sans"/>
                <a:ea typeface="Instrument Sans"/>
                <a:cs typeface="Instrument Sans"/>
                <a:sym typeface="Instrument Sans"/>
              </a:rPr>
              <a:t>Medical diagnosis in specialized domains</a:t>
            </a:r>
            <a:endParaRPr sz="1000">
              <a:solidFill>
                <a:schemeClr val="dk1"/>
              </a:solidFill>
              <a:latin typeface="Calibri"/>
              <a:ea typeface="Calibri"/>
              <a:cs typeface="Calibri"/>
              <a:sym typeface="Calibri"/>
            </a:endParaRPr>
          </a:p>
          <a:p>
            <a:pPr indent="-203200" lvl="0" marL="203200" marR="0" rtl="0" algn="l">
              <a:lnSpc>
                <a:spcPct val="120000"/>
              </a:lnSpc>
              <a:spcBef>
                <a:spcPts val="0"/>
              </a:spcBef>
              <a:spcAft>
                <a:spcPts val="0"/>
              </a:spcAft>
              <a:buClr>
                <a:srgbClr val="3D3D3D"/>
              </a:buClr>
              <a:buSzPts val="1000"/>
              <a:buFont typeface="Instrument Sans"/>
              <a:buChar char="•"/>
            </a:pPr>
            <a:r>
              <a:rPr lang="en-US" sz="1000">
                <a:solidFill>
                  <a:srgbClr val="3D3D3D"/>
                </a:solidFill>
                <a:latin typeface="Instrument Sans"/>
                <a:ea typeface="Instrument Sans"/>
                <a:cs typeface="Instrument Sans"/>
                <a:sym typeface="Instrument Sans"/>
              </a:rPr>
              <a:t>Autonomous vehicles &amp; robotic planning</a:t>
            </a:r>
            <a:endParaRPr sz="1000">
              <a:solidFill>
                <a:schemeClr val="dk1"/>
              </a:solidFill>
              <a:latin typeface="Calibri"/>
              <a:ea typeface="Calibri"/>
              <a:cs typeface="Calibri"/>
              <a:sym typeface="Calibri"/>
            </a:endParaRPr>
          </a:p>
          <a:p>
            <a:pPr indent="-203200" lvl="0" marL="203200" marR="0" rtl="0" algn="l">
              <a:lnSpc>
                <a:spcPct val="120000"/>
              </a:lnSpc>
              <a:spcBef>
                <a:spcPts val="0"/>
              </a:spcBef>
              <a:spcAft>
                <a:spcPts val="0"/>
              </a:spcAft>
              <a:buClr>
                <a:srgbClr val="3D3D3D"/>
              </a:buClr>
              <a:buSzPts val="1000"/>
              <a:buFont typeface="Instrument Sans"/>
              <a:buChar char="•"/>
            </a:pPr>
            <a:r>
              <a:rPr lang="en-US" sz="1000">
                <a:solidFill>
                  <a:srgbClr val="3D3D3D"/>
                </a:solidFill>
                <a:latin typeface="Instrument Sans"/>
                <a:ea typeface="Instrument Sans"/>
                <a:cs typeface="Instrument Sans"/>
                <a:sym typeface="Instrument Sans"/>
              </a:rPr>
              <a:t>Personalized recommendations &amp; fraud detection</a:t>
            </a:r>
            <a:endParaRPr sz="1000">
              <a:solidFill>
                <a:schemeClr val="dk1"/>
              </a:solidFill>
              <a:latin typeface="Calibri"/>
              <a:ea typeface="Calibri"/>
              <a:cs typeface="Calibri"/>
              <a:sym typeface="Calibri"/>
            </a:endParaRPr>
          </a:p>
        </p:txBody>
      </p:sp>
      <p:sp>
        <p:nvSpPr>
          <p:cNvPr id="78" name="Google Shape;78;p2"/>
          <p:cNvSpPr txBox="1"/>
          <p:nvPr/>
        </p:nvSpPr>
        <p:spPr>
          <a:xfrm>
            <a:off x="11031522" y="6446059"/>
            <a:ext cx="1160477" cy="369332"/>
          </a:xfrm>
          <a:prstGeom prst="rect">
            <a:avLst/>
          </a:prstGeom>
          <a:solidFill>
            <a:srgbClr val="AEABA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ngsanaUPC"/>
                <a:ea typeface="AngsanaUPC"/>
                <a:cs typeface="AngsanaUPC"/>
                <a:sym typeface="AngsanaUPC"/>
              </a:rPr>
              <a:t>Munzurul Islam</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3"/>
          <p:cNvSpPr/>
          <p:nvPr/>
        </p:nvSpPr>
        <p:spPr>
          <a:xfrm>
            <a:off x="661475" y="752574"/>
            <a:ext cx="674274" cy="176014"/>
          </a:xfrm>
          <a:prstGeom prst="roundRect">
            <a:avLst>
              <a:gd fmla="val 4329" name="adj"/>
            </a:avLst>
          </a:prstGeom>
          <a:solidFill>
            <a:srgbClr val="F0EA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85" name="Google Shape;85;p3"/>
          <p:cNvPicPr preferRelativeResize="0"/>
          <p:nvPr/>
        </p:nvPicPr>
        <p:blipFill rotWithShape="1">
          <a:blip r:embed="rId3">
            <a:alphaModFix/>
          </a:blip>
          <a:srcRect b="0" l="0" r="0" t="0"/>
          <a:stretch/>
        </p:blipFill>
        <p:spPr>
          <a:xfrm>
            <a:off x="730926" y="794246"/>
            <a:ext cx="92569" cy="92571"/>
          </a:xfrm>
          <a:prstGeom prst="rect">
            <a:avLst/>
          </a:prstGeom>
          <a:noFill/>
          <a:ln>
            <a:noFill/>
          </a:ln>
        </p:spPr>
      </p:pic>
      <p:sp>
        <p:nvSpPr>
          <p:cNvPr id="86" name="Google Shape;86;p3"/>
          <p:cNvSpPr/>
          <p:nvPr/>
        </p:nvSpPr>
        <p:spPr>
          <a:xfrm>
            <a:off x="869730" y="787301"/>
            <a:ext cx="1006152" cy="106561"/>
          </a:xfrm>
          <a:prstGeom prst="rect">
            <a:avLst/>
          </a:prstGeom>
          <a:noFill/>
          <a:ln>
            <a:noFill/>
          </a:ln>
        </p:spPr>
        <p:txBody>
          <a:bodyPr anchorCtr="0" anchor="t" bIns="0" lIns="0" spcFirstLastPara="1" rIns="0" wrap="square" tIns="0">
            <a:noAutofit/>
          </a:bodyPr>
          <a:lstStyle/>
          <a:p>
            <a:pPr indent="0" lvl="0" marL="0" marR="0" rtl="0" algn="l">
              <a:lnSpc>
                <a:spcPct val="96000"/>
              </a:lnSpc>
              <a:spcBef>
                <a:spcPts val="0"/>
              </a:spcBef>
              <a:spcAft>
                <a:spcPts val="0"/>
              </a:spcAft>
              <a:buClr>
                <a:srgbClr val="000000"/>
              </a:buClr>
              <a:buSzPts val="700"/>
              <a:buFont typeface="Instrument Sans"/>
              <a:buNone/>
            </a:pPr>
            <a:r>
              <a:rPr lang="en-US" sz="700">
                <a:solidFill>
                  <a:srgbClr val="000000"/>
                </a:solidFill>
                <a:latin typeface="Instrument Sans"/>
                <a:ea typeface="Instrument Sans"/>
                <a:cs typeface="Instrument Sans"/>
                <a:sym typeface="Instrument Sans"/>
              </a:rPr>
              <a:t>HOUR 02</a:t>
            </a:r>
            <a:endParaRPr sz="700">
              <a:solidFill>
                <a:schemeClr val="dk1"/>
              </a:solidFill>
              <a:latin typeface="Calibri"/>
              <a:ea typeface="Calibri"/>
              <a:cs typeface="Calibri"/>
              <a:sym typeface="Calibri"/>
            </a:endParaRPr>
          </a:p>
        </p:txBody>
      </p:sp>
      <p:sp>
        <p:nvSpPr>
          <p:cNvPr id="87" name="Google Shape;87;p3"/>
          <p:cNvSpPr/>
          <p:nvPr/>
        </p:nvSpPr>
        <p:spPr>
          <a:xfrm>
            <a:off x="661475" y="960934"/>
            <a:ext cx="10868745" cy="361752"/>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2250"/>
              <a:buFont typeface="Instrument Sans SemiBold"/>
              <a:buNone/>
            </a:pPr>
            <a:r>
              <a:rPr lang="en-US" sz="2250">
                <a:solidFill>
                  <a:srgbClr val="2B2B2B"/>
                </a:solidFill>
                <a:latin typeface="Instrument Sans SemiBold"/>
                <a:ea typeface="Instrument Sans SemiBold"/>
                <a:cs typeface="Instrument Sans SemiBold"/>
                <a:sym typeface="Instrument Sans SemiBold"/>
              </a:rPr>
              <a:t>Basics of Machine Learning</a:t>
            </a:r>
            <a:endParaRPr sz="2250">
              <a:solidFill>
                <a:schemeClr val="dk1"/>
              </a:solidFill>
              <a:latin typeface="Calibri"/>
              <a:ea typeface="Calibri"/>
              <a:cs typeface="Calibri"/>
              <a:sym typeface="Calibri"/>
            </a:endParaRPr>
          </a:p>
        </p:txBody>
      </p:sp>
      <p:sp>
        <p:nvSpPr>
          <p:cNvPr id="88" name="Google Shape;88;p3"/>
          <p:cNvSpPr/>
          <p:nvPr/>
        </p:nvSpPr>
        <p:spPr>
          <a:xfrm>
            <a:off x="661475" y="1444228"/>
            <a:ext cx="11478330" cy="15746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Machine learning is the backbone of modern AI — it enables computers to learn from data and improve over time without being explicitly programmed for every scenario.</a:t>
            </a:r>
            <a:endParaRPr sz="900">
              <a:solidFill>
                <a:schemeClr val="dk1"/>
              </a:solidFill>
              <a:latin typeface="Calibri"/>
              <a:ea typeface="Calibri"/>
              <a:cs typeface="Calibri"/>
              <a:sym typeface="Calibri"/>
            </a:endParaRPr>
          </a:p>
        </p:txBody>
      </p:sp>
      <p:sp>
        <p:nvSpPr>
          <p:cNvPr id="89" name="Google Shape;89;p3"/>
          <p:cNvSpPr/>
          <p:nvPr/>
        </p:nvSpPr>
        <p:spPr>
          <a:xfrm>
            <a:off x="661475" y="1692771"/>
            <a:ext cx="3568908" cy="1687314"/>
          </a:xfrm>
          <a:prstGeom prst="roundRect">
            <a:avLst>
              <a:gd fmla="val 452" name="adj"/>
            </a:avLst>
          </a:prstGeom>
          <a:solidFill>
            <a:srgbClr val="E3ECFB"/>
          </a:solidFill>
          <a:ln cap="flat" cmpd="sng" w="9525">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3"/>
          <p:cNvSpPr/>
          <p:nvPr/>
        </p:nvSpPr>
        <p:spPr>
          <a:xfrm>
            <a:off x="783511" y="1814810"/>
            <a:ext cx="3324836" cy="18722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000000"/>
              </a:buClr>
              <a:buSzPts val="1100"/>
              <a:buFont typeface="Arial"/>
              <a:buNone/>
            </a:pPr>
            <a:r>
              <a:rPr lang="en-US" sz="1100">
                <a:solidFill>
                  <a:srgbClr val="000000"/>
                </a:solidFill>
                <a:latin typeface="Arial"/>
                <a:ea typeface="Arial"/>
                <a:cs typeface="Arial"/>
                <a:sym typeface="Arial"/>
              </a:rPr>
              <a:t>📘</a:t>
            </a:r>
            <a:r>
              <a:rPr lang="en-US" sz="1100">
                <a:solidFill>
                  <a:srgbClr val="3D3D3D"/>
                </a:solidFill>
                <a:latin typeface="Instrument Sans SemiBold"/>
                <a:ea typeface="Instrument Sans SemiBold"/>
                <a:cs typeface="Instrument Sans SemiBold"/>
                <a:sym typeface="Instrument Sans SemiBold"/>
              </a:rPr>
              <a:t> Supervised Learning</a:t>
            </a:r>
            <a:endParaRPr sz="1100">
              <a:solidFill>
                <a:schemeClr val="dk1"/>
              </a:solidFill>
              <a:latin typeface="Calibri"/>
              <a:ea typeface="Calibri"/>
              <a:cs typeface="Calibri"/>
              <a:sym typeface="Calibri"/>
            </a:endParaRPr>
          </a:p>
        </p:txBody>
      </p:sp>
      <p:sp>
        <p:nvSpPr>
          <p:cNvPr id="91" name="Google Shape;91;p3"/>
          <p:cNvSpPr/>
          <p:nvPr/>
        </p:nvSpPr>
        <p:spPr>
          <a:xfrm>
            <a:off x="783511" y="2050653"/>
            <a:ext cx="3324836" cy="472380"/>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The model learns from </a:t>
            </a:r>
            <a:r>
              <a:rPr b="1" lang="en-US" sz="900">
                <a:solidFill>
                  <a:srgbClr val="3D3D3D"/>
                </a:solidFill>
                <a:latin typeface="Instrument Sans"/>
                <a:ea typeface="Instrument Sans"/>
                <a:cs typeface="Instrument Sans"/>
                <a:sym typeface="Instrument Sans"/>
              </a:rPr>
              <a:t>labeled data</a:t>
            </a:r>
            <a:r>
              <a:rPr lang="en-US" sz="900">
                <a:solidFill>
                  <a:srgbClr val="3D3D3D"/>
                </a:solidFill>
                <a:latin typeface="Instrument Sans"/>
                <a:ea typeface="Instrument Sans"/>
                <a:cs typeface="Instrument Sans"/>
                <a:sym typeface="Instrument Sans"/>
              </a:rPr>
              <a:t> — every input has a known correct output. Like a teacher guiding a student with answer keys.</a:t>
            </a:r>
            <a:endParaRPr sz="900">
              <a:solidFill>
                <a:schemeClr val="dk1"/>
              </a:solidFill>
              <a:latin typeface="Calibri"/>
              <a:ea typeface="Calibri"/>
              <a:cs typeface="Calibri"/>
              <a:sym typeface="Calibri"/>
            </a:endParaRPr>
          </a:p>
        </p:txBody>
      </p:sp>
      <p:sp>
        <p:nvSpPr>
          <p:cNvPr id="92" name="Google Shape;92;p3"/>
          <p:cNvSpPr/>
          <p:nvPr/>
        </p:nvSpPr>
        <p:spPr>
          <a:xfrm>
            <a:off x="783511" y="2571651"/>
            <a:ext cx="3324836" cy="686395"/>
          </a:xfrm>
          <a:prstGeom prst="rect">
            <a:avLst/>
          </a:prstGeom>
          <a:noFill/>
          <a:ln>
            <a:noFill/>
          </a:ln>
        </p:spPr>
        <p:txBody>
          <a:bodyPr anchorCtr="0" anchor="t" bIns="0" lIns="0" spcFirstLastPara="1" rIns="0" wrap="square" tIns="0">
            <a:normAutofit/>
          </a:bodyPr>
          <a:lstStyle/>
          <a:p>
            <a:pPr indent="-182880" lvl="0" marL="182880" marR="0" rtl="0" algn="l">
              <a:lnSpc>
                <a:spcPct val="113000"/>
              </a:lnSpc>
              <a:spcBef>
                <a:spcPts val="0"/>
              </a:spcBef>
              <a:spcAft>
                <a:spcPts val="0"/>
              </a:spcAft>
              <a:buClr>
                <a:srgbClr val="3D3D3D"/>
              </a:buClr>
              <a:buSzPts val="900"/>
              <a:buFont typeface="Instrument Sans"/>
              <a:buChar char="•"/>
            </a:pPr>
            <a:r>
              <a:rPr lang="en-US" sz="900">
                <a:solidFill>
                  <a:srgbClr val="3D3D3D"/>
                </a:solidFill>
                <a:latin typeface="Instrument Sans"/>
                <a:ea typeface="Instrument Sans"/>
                <a:cs typeface="Instrument Sans"/>
                <a:sym typeface="Instrument Sans"/>
              </a:rPr>
              <a:t>Algorithm: trains on input-output pairs</a:t>
            </a:r>
            <a:endParaRPr sz="900">
              <a:solidFill>
                <a:schemeClr val="dk1"/>
              </a:solidFill>
              <a:latin typeface="Calibri"/>
              <a:ea typeface="Calibri"/>
              <a:cs typeface="Calibri"/>
              <a:sym typeface="Calibri"/>
            </a:endParaRPr>
          </a:p>
          <a:p>
            <a:pPr indent="-182880" lvl="0" marL="182880" marR="0" rtl="0" algn="l">
              <a:lnSpc>
                <a:spcPct val="113000"/>
              </a:lnSpc>
              <a:spcBef>
                <a:spcPts val="0"/>
              </a:spcBef>
              <a:spcAft>
                <a:spcPts val="0"/>
              </a:spcAft>
              <a:buClr>
                <a:srgbClr val="3D3D3D"/>
              </a:buClr>
              <a:buSzPts val="900"/>
              <a:buFont typeface="Instrument Sans"/>
              <a:buChar char="•"/>
            </a:pPr>
            <a:r>
              <a:rPr lang="en-US" sz="900">
                <a:solidFill>
                  <a:srgbClr val="3D3D3D"/>
                </a:solidFill>
                <a:latin typeface="Instrument Sans"/>
                <a:ea typeface="Instrument Sans"/>
                <a:cs typeface="Instrument Sans"/>
                <a:sym typeface="Instrument Sans"/>
              </a:rPr>
              <a:t>Tasks: Classification &amp; Regression</a:t>
            </a:r>
            <a:endParaRPr sz="900">
              <a:solidFill>
                <a:schemeClr val="dk1"/>
              </a:solidFill>
              <a:latin typeface="Calibri"/>
              <a:ea typeface="Calibri"/>
              <a:cs typeface="Calibri"/>
              <a:sym typeface="Calibri"/>
            </a:endParaRPr>
          </a:p>
          <a:p>
            <a:pPr indent="-182880" lvl="0" marL="182880" marR="0" rtl="0" algn="l">
              <a:lnSpc>
                <a:spcPct val="113000"/>
              </a:lnSpc>
              <a:spcBef>
                <a:spcPts val="0"/>
              </a:spcBef>
              <a:spcAft>
                <a:spcPts val="0"/>
              </a:spcAft>
              <a:buClr>
                <a:srgbClr val="3D3D3D"/>
              </a:buClr>
              <a:buSzPts val="900"/>
              <a:buFont typeface="Instrument Sans"/>
              <a:buChar char="•"/>
            </a:pPr>
            <a:r>
              <a:rPr lang="en-US" sz="900">
                <a:solidFill>
                  <a:srgbClr val="3D3D3D"/>
                </a:solidFill>
                <a:latin typeface="Instrument Sans"/>
                <a:ea typeface="Instrument Sans"/>
                <a:cs typeface="Instrument Sans"/>
                <a:sym typeface="Instrument Sans"/>
              </a:rPr>
              <a:t>Examples: spam detection, house price prediction, image classification</a:t>
            </a:r>
            <a:endParaRPr sz="900">
              <a:solidFill>
                <a:schemeClr val="dk1"/>
              </a:solidFill>
              <a:latin typeface="Calibri"/>
              <a:ea typeface="Calibri"/>
              <a:cs typeface="Calibri"/>
              <a:sym typeface="Calibri"/>
            </a:endParaRPr>
          </a:p>
        </p:txBody>
      </p:sp>
      <p:sp>
        <p:nvSpPr>
          <p:cNvPr id="93" name="Google Shape;93;p3"/>
          <p:cNvSpPr/>
          <p:nvPr/>
        </p:nvSpPr>
        <p:spPr>
          <a:xfrm>
            <a:off x="4311344" y="1692771"/>
            <a:ext cx="3568908" cy="1687314"/>
          </a:xfrm>
          <a:prstGeom prst="roundRect">
            <a:avLst>
              <a:gd fmla="val 452" name="adj"/>
            </a:avLst>
          </a:prstGeom>
          <a:solidFill>
            <a:srgbClr val="E3ECFB"/>
          </a:solidFill>
          <a:ln cap="flat" cmpd="sng" w="9525">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3"/>
          <p:cNvSpPr/>
          <p:nvPr/>
        </p:nvSpPr>
        <p:spPr>
          <a:xfrm>
            <a:off x="4433380" y="1814810"/>
            <a:ext cx="3324836" cy="18722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000000"/>
              </a:buClr>
              <a:buSzPts val="1100"/>
              <a:buFont typeface="Arial"/>
              <a:buNone/>
            </a:pPr>
            <a:r>
              <a:rPr lang="en-US" sz="1100">
                <a:solidFill>
                  <a:srgbClr val="000000"/>
                </a:solidFill>
                <a:latin typeface="Arial"/>
                <a:ea typeface="Arial"/>
                <a:cs typeface="Arial"/>
                <a:sym typeface="Arial"/>
              </a:rPr>
              <a:t>🔍</a:t>
            </a:r>
            <a:r>
              <a:rPr lang="en-US" sz="1100">
                <a:solidFill>
                  <a:srgbClr val="3D3D3D"/>
                </a:solidFill>
                <a:latin typeface="Instrument Sans SemiBold"/>
                <a:ea typeface="Instrument Sans SemiBold"/>
                <a:cs typeface="Instrument Sans SemiBold"/>
                <a:sym typeface="Instrument Sans SemiBold"/>
              </a:rPr>
              <a:t> Unsupervised Learning</a:t>
            </a:r>
            <a:endParaRPr sz="1100">
              <a:solidFill>
                <a:schemeClr val="dk1"/>
              </a:solidFill>
              <a:latin typeface="Calibri"/>
              <a:ea typeface="Calibri"/>
              <a:cs typeface="Calibri"/>
              <a:sym typeface="Calibri"/>
            </a:endParaRPr>
          </a:p>
        </p:txBody>
      </p:sp>
      <p:sp>
        <p:nvSpPr>
          <p:cNvPr id="95" name="Google Shape;95;p3"/>
          <p:cNvSpPr/>
          <p:nvPr/>
        </p:nvSpPr>
        <p:spPr>
          <a:xfrm>
            <a:off x="4433380" y="2050653"/>
            <a:ext cx="3324836" cy="314920"/>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The model works with </a:t>
            </a:r>
            <a:r>
              <a:rPr b="1" lang="en-US" sz="900">
                <a:solidFill>
                  <a:srgbClr val="3D3D3D"/>
                </a:solidFill>
                <a:latin typeface="Instrument Sans"/>
                <a:ea typeface="Instrument Sans"/>
                <a:cs typeface="Instrument Sans"/>
                <a:sym typeface="Instrument Sans"/>
              </a:rPr>
              <a:t>unlabeled data</a:t>
            </a:r>
            <a:r>
              <a:rPr lang="en-US" sz="900">
                <a:solidFill>
                  <a:srgbClr val="3D3D3D"/>
                </a:solidFill>
                <a:latin typeface="Instrument Sans"/>
                <a:ea typeface="Instrument Sans"/>
                <a:cs typeface="Instrument Sans"/>
                <a:sym typeface="Instrument Sans"/>
              </a:rPr>
              <a:t>, discovering hidden patterns and structures on its own — no predefined answers.</a:t>
            </a:r>
            <a:endParaRPr sz="900">
              <a:solidFill>
                <a:schemeClr val="dk1"/>
              </a:solidFill>
              <a:latin typeface="Calibri"/>
              <a:ea typeface="Calibri"/>
              <a:cs typeface="Calibri"/>
              <a:sym typeface="Calibri"/>
            </a:endParaRPr>
          </a:p>
        </p:txBody>
      </p:sp>
      <p:sp>
        <p:nvSpPr>
          <p:cNvPr id="96" name="Google Shape;96;p3"/>
          <p:cNvSpPr/>
          <p:nvPr/>
        </p:nvSpPr>
        <p:spPr>
          <a:xfrm>
            <a:off x="4433380" y="2414191"/>
            <a:ext cx="3324836" cy="686395"/>
          </a:xfrm>
          <a:prstGeom prst="rect">
            <a:avLst/>
          </a:prstGeom>
          <a:noFill/>
          <a:ln>
            <a:noFill/>
          </a:ln>
        </p:spPr>
        <p:txBody>
          <a:bodyPr anchorCtr="0" anchor="t" bIns="0" lIns="0" spcFirstLastPara="1" rIns="0" wrap="square" tIns="0">
            <a:normAutofit/>
          </a:bodyPr>
          <a:lstStyle/>
          <a:p>
            <a:pPr indent="-182880" lvl="0" marL="182880" marR="0" rtl="0" algn="l">
              <a:lnSpc>
                <a:spcPct val="113000"/>
              </a:lnSpc>
              <a:spcBef>
                <a:spcPts val="0"/>
              </a:spcBef>
              <a:spcAft>
                <a:spcPts val="0"/>
              </a:spcAft>
              <a:buClr>
                <a:srgbClr val="3D3D3D"/>
              </a:buClr>
              <a:buSzPts val="900"/>
              <a:buFont typeface="Instrument Sans"/>
              <a:buChar char="•"/>
            </a:pPr>
            <a:r>
              <a:rPr lang="en-US" sz="900">
                <a:solidFill>
                  <a:srgbClr val="3D3D3D"/>
                </a:solidFill>
                <a:latin typeface="Instrument Sans"/>
                <a:ea typeface="Instrument Sans"/>
                <a:cs typeface="Instrument Sans"/>
                <a:sym typeface="Instrument Sans"/>
              </a:rPr>
              <a:t>Algorithm: finds structure without supervision</a:t>
            </a:r>
            <a:endParaRPr sz="900">
              <a:solidFill>
                <a:schemeClr val="dk1"/>
              </a:solidFill>
              <a:latin typeface="Calibri"/>
              <a:ea typeface="Calibri"/>
              <a:cs typeface="Calibri"/>
              <a:sym typeface="Calibri"/>
            </a:endParaRPr>
          </a:p>
          <a:p>
            <a:pPr indent="-182880" lvl="0" marL="182880" marR="0" rtl="0" algn="l">
              <a:lnSpc>
                <a:spcPct val="113000"/>
              </a:lnSpc>
              <a:spcBef>
                <a:spcPts val="0"/>
              </a:spcBef>
              <a:spcAft>
                <a:spcPts val="0"/>
              </a:spcAft>
              <a:buClr>
                <a:srgbClr val="3D3D3D"/>
              </a:buClr>
              <a:buSzPts val="900"/>
              <a:buFont typeface="Instrument Sans"/>
              <a:buChar char="•"/>
            </a:pPr>
            <a:r>
              <a:rPr lang="en-US" sz="900">
                <a:solidFill>
                  <a:srgbClr val="3D3D3D"/>
                </a:solidFill>
                <a:latin typeface="Instrument Sans"/>
                <a:ea typeface="Instrument Sans"/>
                <a:cs typeface="Instrument Sans"/>
                <a:sym typeface="Instrument Sans"/>
              </a:rPr>
              <a:t>Tasks: Clustering, Dimensionality Reduction, Association</a:t>
            </a:r>
            <a:endParaRPr sz="900">
              <a:solidFill>
                <a:schemeClr val="dk1"/>
              </a:solidFill>
              <a:latin typeface="Calibri"/>
              <a:ea typeface="Calibri"/>
              <a:cs typeface="Calibri"/>
              <a:sym typeface="Calibri"/>
            </a:endParaRPr>
          </a:p>
          <a:p>
            <a:pPr indent="-182880" lvl="0" marL="182880" marR="0" rtl="0" algn="l">
              <a:lnSpc>
                <a:spcPct val="113000"/>
              </a:lnSpc>
              <a:spcBef>
                <a:spcPts val="0"/>
              </a:spcBef>
              <a:spcAft>
                <a:spcPts val="0"/>
              </a:spcAft>
              <a:buClr>
                <a:srgbClr val="3D3D3D"/>
              </a:buClr>
              <a:buSzPts val="900"/>
              <a:buFont typeface="Instrument Sans"/>
              <a:buChar char="•"/>
            </a:pPr>
            <a:r>
              <a:rPr lang="en-US" sz="900">
                <a:solidFill>
                  <a:srgbClr val="3D3D3D"/>
                </a:solidFill>
                <a:latin typeface="Instrument Sans"/>
                <a:ea typeface="Instrument Sans"/>
                <a:cs typeface="Instrument Sans"/>
                <a:sym typeface="Instrument Sans"/>
              </a:rPr>
              <a:t>Examples: customer segmentation, product recommendations, anomaly detection</a:t>
            </a:r>
            <a:endParaRPr sz="900">
              <a:solidFill>
                <a:schemeClr val="dk1"/>
              </a:solidFill>
              <a:latin typeface="Calibri"/>
              <a:ea typeface="Calibri"/>
              <a:cs typeface="Calibri"/>
              <a:sym typeface="Calibri"/>
            </a:endParaRPr>
          </a:p>
        </p:txBody>
      </p:sp>
      <p:sp>
        <p:nvSpPr>
          <p:cNvPr id="97" name="Google Shape;97;p3"/>
          <p:cNvSpPr/>
          <p:nvPr/>
        </p:nvSpPr>
        <p:spPr>
          <a:xfrm>
            <a:off x="7961213" y="1692771"/>
            <a:ext cx="3568908" cy="1687314"/>
          </a:xfrm>
          <a:prstGeom prst="roundRect">
            <a:avLst>
              <a:gd fmla="val 452" name="adj"/>
            </a:avLst>
          </a:prstGeom>
          <a:solidFill>
            <a:srgbClr val="E3ECFB"/>
          </a:solidFill>
          <a:ln cap="flat" cmpd="sng" w="9525">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3"/>
          <p:cNvSpPr/>
          <p:nvPr/>
        </p:nvSpPr>
        <p:spPr>
          <a:xfrm>
            <a:off x="8083249" y="1814810"/>
            <a:ext cx="3324836" cy="18722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000000"/>
              </a:buClr>
              <a:buSzPts val="1100"/>
              <a:buFont typeface="Arial"/>
              <a:buNone/>
            </a:pPr>
            <a:r>
              <a:rPr lang="en-US" sz="1100">
                <a:solidFill>
                  <a:srgbClr val="000000"/>
                </a:solidFill>
                <a:latin typeface="Arial"/>
                <a:ea typeface="Arial"/>
                <a:cs typeface="Arial"/>
                <a:sym typeface="Arial"/>
              </a:rPr>
              <a:t>🎮</a:t>
            </a:r>
            <a:r>
              <a:rPr lang="en-US" sz="1100">
                <a:solidFill>
                  <a:srgbClr val="3D3D3D"/>
                </a:solidFill>
                <a:latin typeface="Instrument Sans SemiBold"/>
                <a:ea typeface="Instrument Sans SemiBold"/>
                <a:cs typeface="Instrument Sans SemiBold"/>
                <a:sym typeface="Instrument Sans SemiBold"/>
              </a:rPr>
              <a:t> Reinforcement Learning</a:t>
            </a:r>
            <a:endParaRPr sz="1100">
              <a:solidFill>
                <a:schemeClr val="dk1"/>
              </a:solidFill>
              <a:latin typeface="Calibri"/>
              <a:ea typeface="Calibri"/>
              <a:cs typeface="Calibri"/>
              <a:sym typeface="Calibri"/>
            </a:endParaRPr>
          </a:p>
        </p:txBody>
      </p:sp>
      <p:sp>
        <p:nvSpPr>
          <p:cNvPr id="99" name="Google Shape;99;p3"/>
          <p:cNvSpPr/>
          <p:nvPr/>
        </p:nvSpPr>
        <p:spPr>
          <a:xfrm>
            <a:off x="8083249" y="2050653"/>
            <a:ext cx="3324836" cy="472380"/>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An agent learns by </a:t>
            </a:r>
            <a:r>
              <a:rPr b="1" lang="en-US" sz="900">
                <a:solidFill>
                  <a:srgbClr val="3D3D3D"/>
                </a:solidFill>
                <a:latin typeface="Instrument Sans"/>
                <a:ea typeface="Instrument Sans"/>
                <a:cs typeface="Instrument Sans"/>
                <a:sym typeface="Instrument Sans"/>
              </a:rPr>
              <a:t>trial and error</a:t>
            </a:r>
            <a:r>
              <a:rPr lang="en-US" sz="900">
                <a:solidFill>
                  <a:srgbClr val="3D3D3D"/>
                </a:solidFill>
                <a:latin typeface="Instrument Sans"/>
                <a:ea typeface="Instrument Sans"/>
                <a:cs typeface="Instrument Sans"/>
                <a:sym typeface="Instrument Sans"/>
              </a:rPr>
              <a:t>, receiving rewards for good actions and penalties for bad ones — improving through interaction.</a:t>
            </a:r>
            <a:endParaRPr sz="900">
              <a:solidFill>
                <a:schemeClr val="dk1"/>
              </a:solidFill>
              <a:latin typeface="Calibri"/>
              <a:ea typeface="Calibri"/>
              <a:cs typeface="Calibri"/>
              <a:sym typeface="Calibri"/>
            </a:endParaRPr>
          </a:p>
        </p:txBody>
      </p:sp>
      <p:sp>
        <p:nvSpPr>
          <p:cNvPr id="100" name="Google Shape;100;p3"/>
          <p:cNvSpPr/>
          <p:nvPr/>
        </p:nvSpPr>
        <p:spPr>
          <a:xfrm>
            <a:off x="8083249" y="2571651"/>
            <a:ext cx="3324836" cy="686395"/>
          </a:xfrm>
          <a:prstGeom prst="rect">
            <a:avLst/>
          </a:prstGeom>
          <a:noFill/>
          <a:ln>
            <a:noFill/>
          </a:ln>
        </p:spPr>
        <p:txBody>
          <a:bodyPr anchorCtr="0" anchor="t" bIns="0" lIns="0" spcFirstLastPara="1" rIns="0" wrap="square" tIns="0">
            <a:normAutofit/>
          </a:bodyPr>
          <a:lstStyle/>
          <a:p>
            <a:pPr indent="-182880" lvl="0" marL="182880" marR="0" rtl="0" algn="l">
              <a:lnSpc>
                <a:spcPct val="113000"/>
              </a:lnSpc>
              <a:spcBef>
                <a:spcPts val="0"/>
              </a:spcBef>
              <a:spcAft>
                <a:spcPts val="0"/>
              </a:spcAft>
              <a:buClr>
                <a:srgbClr val="3D3D3D"/>
              </a:buClr>
              <a:buSzPts val="900"/>
              <a:buFont typeface="Instrument Sans"/>
              <a:buChar char="•"/>
            </a:pPr>
            <a:r>
              <a:rPr lang="en-US" sz="900">
                <a:solidFill>
                  <a:srgbClr val="3D3D3D"/>
                </a:solidFill>
                <a:latin typeface="Instrument Sans"/>
                <a:ea typeface="Instrument Sans"/>
                <a:cs typeface="Instrument Sans"/>
                <a:sym typeface="Instrument Sans"/>
              </a:rPr>
              <a:t>Algorithm: learns via a reward function</a:t>
            </a:r>
            <a:endParaRPr sz="900">
              <a:solidFill>
                <a:schemeClr val="dk1"/>
              </a:solidFill>
              <a:latin typeface="Calibri"/>
              <a:ea typeface="Calibri"/>
              <a:cs typeface="Calibri"/>
              <a:sym typeface="Calibri"/>
            </a:endParaRPr>
          </a:p>
          <a:p>
            <a:pPr indent="-182880" lvl="0" marL="182880" marR="0" rtl="0" algn="l">
              <a:lnSpc>
                <a:spcPct val="113000"/>
              </a:lnSpc>
              <a:spcBef>
                <a:spcPts val="0"/>
              </a:spcBef>
              <a:spcAft>
                <a:spcPts val="0"/>
              </a:spcAft>
              <a:buClr>
                <a:srgbClr val="3D3D3D"/>
              </a:buClr>
              <a:buSzPts val="900"/>
              <a:buFont typeface="Instrument Sans"/>
              <a:buChar char="•"/>
            </a:pPr>
            <a:r>
              <a:rPr lang="en-US" sz="900">
                <a:solidFill>
                  <a:srgbClr val="3D3D3D"/>
                </a:solidFill>
                <a:latin typeface="Instrument Sans"/>
                <a:ea typeface="Instrument Sans"/>
                <a:cs typeface="Instrument Sans"/>
                <a:sym typeface="Instrument Sans"/>
              </a:rPr>
              <a:t>Tasks: Decision-making &amp; control problems</a:t>
            </a:r>
            <a:endParaRPr sz="900">
              <a:solidFill>
                <a:schemeClr val="dk1"/>
              </a:solidFill>
              <a:latin typeface="Calibri"/>
              <a:ea typeface="Calibri"/>
              <a:cs typeface="Calibri"/>
              <a:sym typeface="Calibri"/>
            </a:endParaRPr>
          </a:p>
          <a:p>
            <a:pPr indent="-182880" lvl="0" marL="182880" marR="0" rtl="0" algn="l">
              <a:lnSpc>
                <a:spcPct val="113000"/>
              </a:lnSpc>
              <a:spcBef>
                <a:spcPts val="0"/>
              </a:spcBef>
              <a:spcAft>
                <a:spcPts val="0"/>
              </a:spcAft>
              <a:buClr>
                <a:srgbClr val="3D3D3D"/>
              </a:buClr>
              <a:buSzPts val="900"/>
              <a:buFont typeface="Instrument Sans"/>
              <a:buChar char="•"/>
            </a:pPr>
            <a:r>
              <a:rPr lang="en-US" sz="900">
                <a:solidFill>
                  <a:srgbClr val="3D3D3D"/>
                </a:solidFill>
                <a:latin typeface="Instrument Sans"/>
                <a:ea typeface="Instrument Sans"/>
                <a:cs typeface="Instrument Sans"/>
                <a:sym typeface="Instrument Sans"/>
              </a:rPr>
              <a:t>Examples: game-playing AI, robotics, self-driving navigation</a:t>
            </a:r>
            <a:endParaRPr sz="900">
              <a:solidFill>
                <a:schemeClr val="dk1"/>
              </a:solidFill>
              <a:latin typeface="Calibri"/>
              <a:ea typeface="Calibri"/>
              <a:cs typeface="Calibri"/>
              <a:sym typeface="Calibri"/>
            </a:endParaRPr>
          </a:p>
        </p:txBody>
      </p:sp>
      <p:sp>
        <p:nvSpPr>
          <p:cNvPr id="101" name="Google Shape;101;p3"/>
          <p:cNvSpPr/>
          <p:nvPr/>
        </p:nvSpPr>
        <p:spPr>
          <a:xfrm>
            <a:off x="661475" y="3552130"/>
            <a:ext cx="5293188"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1100"/>
              <a:buFont typeface="Instrument Sans SemiBold"/>
              <a:buNone/>
            </a:pPr>
            <a:r>
              <a:rPr lang="en-US" sz="1100">
                <a:solidFill>
                  <a:srgbClr val="2B2B2B"/>
                </a:solidFill>
                <a:latin typeface="Instrument Sans SemiBold"/>
                <a:ea typeface="Instrument Sans SemiBold"/>
                <a:cs typeface="Instrument Sans SemiBold"/>
                <a:sym typeface="Instrument Sans SemiBold"/>
              </a:rPr>
              <a:t>Core Building Blocks of Every ML System</a:t>
            </a:r>
            <a:endParaRPr sz="1100">
              <a:solidFill>
                <a:schemeClr val="dk1"/>
              </a:solidFill>
              <a:latin typeface="Calibri"/>
              <a:ea typeface="Calibri"/>
              <a:cs typeface="Calibri"/>
              <a:sym typeface="Calibri"/>
            </a:endParaRPr>
          </a:p>
        </p:txBody>
      </p:sp>
      <p:pic>
        <p:nvPicPr>
          <p:cNvPr descr="preencoded.png" id="102" name="Google Shape;102;p3"/>
          <p:cNvPicPr preferRelativeResize="0"/>
          <p:nvPr/>
        </p:nvPicPr>
        <p:blipFill rotWithShape="1">
          <a:blip r:embed="rId4">
            <a:alphaModFix/>
          </a:blip>
          <a:srcRect b="0" l="0" r="0" t="0"/>
          <a:stretch/>
        </p:blipFill>
        <p:spPr>
          <a:xfrm>
            <a:off x="704832" y="3827611"/>
            <a:ext cx="173628" cy="173633"/>
          </a:xfrm>
          <a:prstGeom prst="rect">
            <a:avLst/>
          </a:prstGeom>
          <a:noFill/>
          <a:ln>
            <a:noFill/>
          </a:ln>
        </p:spPr>
      </p:pic>
      <p:sp>
        <p:nvSpPr>
          <p:cNvPr id="103" name="Google Shape;103;p3"/>
          <p:cNvSpPr/>
          <p:nvPr/>
        </p:nvSpPr>
        <p:spPr>
          <a:xfrm>
            <a:off x="1037604" y="3824089"/>
            <a:ext cx="4917059"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Training Data</a:t>
            </a:r>
            <a:endParaRPr sz="1100">
              <a:solidFill>
                <a:schemeClr val="dk1"/>
              </a:solidFill>
              <a:latin typeface="Calibri"/>
              <a:ea typeface="Calibri"/>
              <a:cs typeface="Calibri"/>
              <a:sym typeface="Calibri"/>
            </a:endParaRPr>
          </a:p>
        </p:txBody>
      </p:sp>
      <p:sp>
        <p:nvSpPr>
          <p:cNvPr id="104" name="Google Shape;104;p3"/>
          <p:cNvSpPr/>
          <p:nvPr/>
        </p:nvSpPr>
        <p:spPr>
          <a:xfrm>
            <a:off x="1037604" y="4085927"/>
            <a:ext cx="4917059" cy="15746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The examples the model learns from — quality and diversity are critical</a:t>
            </a:r>
            <a:endParaRPr sz="900">
              <a:solidFill>
                <a:schemeClr val="dk1"/>
              </a:solidFill>
              <a:latin typeface="Calibri"/>
              <a:ea typeface="Calibri"/>
              <a:cs typeface="Calibri"/>
              <a:sym typeface="Calibri"/>
            </a:endParaRPr>
          </a:p>
        </p:txBody>
      </p:sp>
      <p:pic>
        <p:nvPicPr>
          <p:cNvPr descr="preencoded.png" id="105" name="Google Shape;105;p3"/>
          <p:cNvPicPr preferRelativeResize="0"/>
          <p:nvPr/>
        </p:nvPicPr>
        <p:blipFill rotWithShape="1">
          <a:blip r:embed="rId4">
            <a:alphaModFix/>
          </a:blip>
          <a:srcRect b="0" l="0" r="0" t="0"/>
          <a:stretch/>
        </p:blipFill>
        <p:spPr>
          <a:xfrm>
            <a:off x="704832" y="4408934"/>
            <a:ext cx="173628" cy="173633"/>
          </a:xfrm>
          <a:prstGeom prst="rect">
            <a:avLst/>
          </a:prstGeom>
          <a:noFill/>
          <a:ln>
            <a:noFill/>
          </a:ln>
        </p:spPr>
      </p:pic>
      <p:sp>
        <p:nvSpPr>
          <p:cNvPr id="106" name="Google Shape;106;p3"/>
          <p:cNvSpPr/>
          <p:nvPr/>
        </p:nvSpPr>
        <p:spPr>
          <a:xfrm>
            <a:off x="1037604" y="4405412"/>
            <a:ext cx="4917059"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Algorithm</a:t>
            </a:r>
            <a:endParaRPr sz="1100">
              <a:solidFill>
                <a:schemeClr val="dk1"/>
              </a:solidFill>
              <a:latin typeface="Calibri"/>
              <a:ea typeface="Calibri"/>
              <a:cs typeface="Calibri"/>
              <a:sym typeface="Calibri"/>
            </a:endParaRPr>
          </a:p>
        </p:txBody>
      </p:sp>
      <p:sp>
        <p:nvSpPr>
          <p:cNvPr id="107" name="Google Shape;107;p3"/>
          <p:cNvSpPr/>
          <p:nvPr/>
        </p:nvSpPr>
        <p:spPr>
          <a:xfrm>
            <a:off x="1037604" y="4667250"/>
            <a:ext cx="4917059" cy="15746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The mathematical method that processes data and detects patterns</a:t>
            </a:r>
            <a:endParaRPr sz="900">
              <a:solidFill>
                <a:schemeClr val="dk1"/>
              </a:solidFill>
              <a:latin typeface="Calibri"/>
              <a:ea typeface="Calibri"/>
              <a:cs typeface="Calibri"/>
              <a:sym typeface="Calibri"/>
            </a:endParaRPr>
          </a:p>
        </p:txBody>
      </p:sp>
      <p:pic>
        <p:nvPicPr>
          <p:cNvPr descr="preencoded.png" id="108" name="Google Shape;108;p3"/>
          <p:cNvPicPr preferRelativeResize="0"/>
          <p:nvPr/>
        </p:nvPicPr>
        <p:blipFill rotWithShape="1">
          <a:blip r:embed="rId4">
            <a:alphaModFix/>
          </a:blip>
          <a:srcRect b="0" l="0" r="0" t="0"/>
          <a:stretch/>
        </p:blipFill>
        <p:spPr>
          <a:xfrm>
            <a:off x="704832" y="4990257"/>
            <a:ext cx="173628" cy="173633"/>
          </a:xfrm>
          <a:prstGeom prst="rect">
            <a:avLst/>
          </a:prstGeom>
          <a:noFill/>
          <a:ln>
            <a:noFill/>
          </a:ln>
        </p:spPr>
      </p:pic>
      <p:sp>
        <p:nvSpPr>
          <p:cNvPr id="109" name="Google Shape;109;p3"/>
          <p:cNvSpPr/>
          <p:nvPr/>
        </p:nvSpPr>
        <p:spPr>
          <a:xfrm>
            <a:off x="1037604" y="4986734"/>
            <a:ext cx="4917059"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Model</a:t>
            </a:r>
            <a:endParaRPr sz="1100">
              <a:solidFill>
                <a:schemeClr val="dk1"/>
              </a:solidFill>
              <a:latin typeface="Calibri"/>
              <a:ea typeface="Calibri"/>
              <a:cs typeface="Calibri"/>
              <a:sym typeface="Calibri"/>
            </a:endParaRPr>
          </a:p>
        </p:txBody>
      </p:sp>
      <p:sp>
        <p:nvSpPr>
          <p:cNvPr id="110" name="Google Shape;110;p3"/>
          <p:cNvSpPr/>
          <p:nvPr/>
        </p:nvSpPr>
        <p:spPr>
          <a:xfrm>
            <a:off x="1037604" y="5248573"/>
            <a:ext cx="4917059" cy="15746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The output of training — used to make predictions on new, unseen data</a:t>
            </a:r>
            <a:endParaRPr sz="900">
              <a:solidFill>
                <a:schemeClr val="dk1"/>
              </a:solidFill>
              <a:latin typeface="Calibri"/>
              <a:ea typeface="Calibri"/>
              <a:cs typeface="Calibri"/>
              <a:sym typeface="Calibri"/>
            </a:endParaRPr>
          </a:p>
        </p:txBody>
      </p:sp>
      <p:sp>
        <p:nvSpPr>
          <p:cNvPr id="111" name="Google Shape;111;p3"/>
          <p:cNvSpPr/>
          <p:nvPr/>
        </p:nvSpPr>
        <p:spPr>
          <a:xfrm>
            <a:off x="6243382" y="3552130"/>
            <a:ext cx="5293188"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1100"/>
              <a:buFont typeface="Instrument Sans SemiBold"/>
              <a:buNone/>
            </a:pPr>
            <a:r>
              <a:rPr lang="en-US" sz="1100">
                <a:solidFill>
                  <a:srgbClr val="2B2B2B"/>
                </a:solidFill>
                <a:latin typeface="Instrument Sans SemiBold"/>
                <a:ea typeface="Instrument Sans SemiBold"/>
                <a:cs typeface="Instrument Sans SemiBold"/>
                <a:sym typeface="Instrument Sans SemiBold"/>
              </a:rPr>
              <a:t>Key Terms to Know</a:t>
            </a:r>
            <a:endParaRPr sz="1100">
              <a:solidFill>
                <a:schemeClr val="dk1"/>
              </a:solidFill>
              <a:latin typeface="Calibri"/>
              <a:ea typeface="Calibri"/>
              <a:cs typeface="Calibri"/>
              <a:sym typeface="Calibri"/>
            </a:endParaRPr>
          </a:p>
        </p:txBody>
      </p:sp>
      <p:pic>
        <p:nvPicPr>
          <p:cNvPr descr="preencoded.png" id="112" name="Google Shape;112;p3"/>
          <p:cNvPicPr preferRelativeResize="0"/>
          <p:nvPr/>
        </p:nvPicPr>
        <p:blipFill rotWithShape="1">
          <a:blip r:embed="rId5">
            <a:alphaModFix/>
          </a:blip>
          <a:srcRect b="0" l="0" r="0" t="0"/>
          <a:stretch/>
        </p:blipFill>
        <p:spPr>
          <a:xfrm>
            <a:off x="6243382" y="3824089"/>
            <a:ext cx="5293188" cy="676077"/>
          </a:xfrm>
          <a:prstGeom prst="rect">
            <a:avLst/>
          </a:prstGeom>
          <a:noFill/>
          <a:ln>
            <a:noFill/>
          </a:ln>
        </p:spPr>
      </p:pic>
      <p:sp>
        <p:nvSpPr>
          <p:cNvPr id="113" name="Google Shape;113;p3"/>
          <p:cNvSpPr/>
          <p:nvPr/>
        </p:nvSpPr>
        <p:spPr>
          <a:xfrm>
            <a:off x="6422567" y="3952478"/>
            <a:ext cx="4985617"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Overfitting</a:t>
            </a:r>
            <a:endParaRPr sz="1100">
              <a:solidFill>
                <a:schemeClr val="dk1"/>
              </a:solidFill>
              <a:latin typeface="Calibri"/>
              <a:ea typeface="Calibri"/>
              <a:cs typeface="Calibri"/>
              <a:sym typeface="Calibri"/>
            </a:endParaRPr>
          </a:p>
        </p:txBody>
      </p:sp>
      <p:sp>
        <p:nvSpPr>
          <p:cNvPr id="114" name="Google Shape;114;p3"/>
          <p:cNvSpPr/>
          <p:nvPr/>
        </p:nvSpPr>
        <p:spPr>
          <a:xfrm>
            <a:off x="6422567" y="4214316"/>
            <a:ext cx="4985617" cy="15746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Model memorizes training data but fails on new data — too specialized</a:t>
            </a:r>
            <a:endParaRPr sz="900">
              <a:solidFill>
                <a:schemeClr val="dk1"/>
              </a:solidFill>
              <a:latin typeface="Calibri"/>
              <a:ea typeface="Calibri"/>
              <a:cs typeface="Calibri"/>
              <a:sym typeface="Calibri"/>
            </a:endParaRPr>
          </a:p>
        </p:txBody>
      </p:sp>
      <p:pic>
        <p:nvPicPr>
          <p:cNvPr descr="preencoded.png" id="115" name="Google Shape;115;p3"/>
          <p:cNvPicPr preferRelativeResize="0"/>
          <p:nvPr/>
        </p:nvPicPr>
        <p:blipFill rotWithShape="1">
          <a:blip r:embed="rId5">
            <a:alphaModFix/>
          </a:blip>
          <a:srcRect b="0" l="0" r="0" t="0"/>
          <a:stretch/>
        </p:blipFill>
        <p:spPr>
          <a:xfrm>
            <a:off x="6243382" y="4581128"/>
            <a:ext cx="5293188" cy="676077"/>
          </a:xfrm>
          <a:prstGeom prst="rect">
            <a:avLst/>
          </a:prstGeom>
          <a:noFill/>
          <a:ln>
            <a:noFill/>
          </a:ln>
        </p:spPr>
      </p:pic>
      <p:sp>
        <p:nvSpPr>
          <p:cNvPr id="116" name="Google Shape;116;p3"/>
          <p:cNvSpPr/>
          <p:nvPr/>
        </p:nvSpPr>
        <p:spPr>
          <a:xfrm>
            <a:off x="6422567" y="4709517"/>
            <a:ext cx="4985617"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Underfitting</a:t>
            </a:r>
            <a:endParaRPr sz="1100">
              <a:solidFill>
                <a:schemeClr val="dk1"/>
              </a:solidFill>
              <a:latin typeface="Calibri"/>
              <a:ea typeface="Calibri"/>
              <a:cs typeface="Calibri"/>
              <a:sym typeface="Calibri"/>
            </a:endParaRPr>
          </a:p>
        </p:txBody>
      </p:sp>
      <p:sp>
        <p:nvSpPr>
          <p:cNvPr id="117" name="Google Shape;117;p3"/>
          <p:cNvSpPr/>
          <p:nvPr/>
        </p:nvSpPr>
        <p:spPr>
          <a:xfrm>
            <a:off x="6422567" y="4971355"/>
            <a:ext cx="4985617" cy="15746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Model is too simple to capture meaningful patterns — too general</a:t>
            </a:r>
            <a:endParaRPr sz="900">
              <a:solidFill>
                <a:schemeClr val="dk1"/>
              </a:solidFill>
              <a:latin typeface="Calibri"/>
              <a:ea typeface="Calibri"/>
              <a:cs typeface="Calibri"/>
              <a:sym typeface="Calibri"/>
            </a:endParaRPr>
          </a:p>
        </p:txBody>
      </p:sp>
      <p:pic>
        <p:nvPicPr>
          <p:cNvPr descr="preencoded.png" id="118" name="Google Shape;118;p3"/>
          <p:cNvPicPr preferRelativeResize="0"/>
          <p:nvPr/>
        </p:nvPicPr>
        <p:blipFill rotWithShape="1">
          <a:blip r:embed="rId5">
            <a:alphaModFix/>
          </a:blip>
          <a:srcRect b="0" l="0" r="0" t="0"/>
          <a:stretch/>
        </p:blipFill>
        <p:spPr>
          <a:xfrm>
            <a:off x="6243382" y="5338167"/>
            <a:ext cx="5293188" cy="676077"/>
          </a:xfrm>
          <a:prstGeom prst="rect">
            <a:avLst/>
          </a:prstGeom>
          <a:noFill/>
          <a:ln>
            <a:noFill/>
          </a:ln>
        </p:spPr>
      </p:pic>
      <p:sp>
        <p:nvSpPr>
          <p:cNvPr id="119" name="Google Shape;119;p3"/>
          <p:cNvSpPr/>
          <p:nvPr/>
        </p:nvSpPr>
        <p:spPr>
          <a:xfrm>
            <a:off x="6422567" y="5466556"/>
            <a:ext cx="4985617"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Training vs. Testing</a:t>
            </a:r>
            <a:endParaRPr sz="1100">
              <a:solidFill>
                <a:schemeClr val="dk1"/>
              </a:solidFill>
              <a:latin typeface="Calibri"/>
              <a:ea typeface="Calibri"/>
              <a:cs typeface="Calibri"/>
              <a:sym typeface="Calibri"/>
            </a:endParaRPr>
          </a:p>
        </p:txBody>
      </p:sp>
      <p:sp>
        <p:nvSpPr>
          <p:cNvPr id="120" name="Google Shape;120;p3"/>
          <p:cNvSpPr/>
          <p:nvPr/>
        </p:nvSpPr>
        <p:spPr>
          <a:xfrm>
            <a:off x="6422567" y="5728395"/>
            <a:ext cx="4985617" cy="15746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Data split between building the model and evaluating its real-world performance</a:t>
            </a:r>
            <a:endParaRPr sz="900">
              <a:solidFill>
                <a:schemeClr val="dk1"/>
              </a:solidFill>
              <a:latin typeface="Calibri"/>
              <a:ea typeface="Calibri"/>
              <a:cs typeface="Calibri"/>
              <a:sym typeface="Calibri"/>
            </a:endParaRPr>
          </a:p>
        </p:txBody>
      </p:sp>
      <p:sp>
        <p:nvSpPr>
          <p:cNvPr id="121" name="Google Shape;121;p3"/>
          <p:cNvSpPr txBox="1"/>
          <p:nvPr/>
        </p:nvSpPr>
        <p:spPr>
          <a:xfrm>
            <a:off x="11031522" y="6446059"/>
            <a:ext cx="1160477" cy="369332"/>
          </a:xfrm>
          <a:prstGeom prst="rect">
            <a:avLst/>
          </a:prstGeom>
          <a:solidFill>
            <a:srgbClr val="AEABA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ngsanaUPC"/>
                <a:ea typeface="AngsanaUPC"/>
                <a:cs typeface="AngsanaUPC"/>
                <a:sym typeface="AngsanaUPC"/>
              </a:rPr>
              <a:t>Munzurul Islam</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4"/>
          <p:cNvSpPr/>
          <p:nvPr/>
        </p:nvSpPr>
        <p:spPr>
          <a:xfrm>
            <a:off x="661475" y="574576"/>
            <a:ext cx="773292" cy="201116"/>
          </a:xfrm>
          <a:prstGeom prst="roundRect">
            <a:avLst>
              <a:gd fmla="val 3789" name="adj"/>
            </a:avLst>
          </a:prstGeom>
          <a:solidFill>
            <a:srgbClr val="F0EA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8" name="Google Shape;128;p4"/>
          <p:cNvPicPr preferRelativeResize="0"/>
          <p:nvPr/>
        </p:nvPicPr>
        <p:blipFill rotWithShape="1">
          <a:blip r:embed="rId3">
            <a:alphaModFix/>
          </a:blip>
          <a:srcRect b="0" l="0" r="0" t="0"/>
          <a:stretch/>
        </p:blipFill>
        <p:spPr>
          <a:xfrm>
            <a:off x="740848" y="622201"/>
            <a:ext cx="105765" cy="105767"/>
          </a:xfrm>
          <a:prstGeom prst="rect">
            <a:avLst/>
          </a:prstGeom>
          <a:noFill/>
          <a:ln>
            <a:noFill/>
          </a:ln>
        </p:spPr>
      </p:pic>
      <p:sp>
        <p:nvSpPr>
          <p:cNvPr id="129" name="Google Shape;129;p4"/>
          <p:cNvSpPr/>
          <p:nvPr/>
        </p:nvSpPr>
        <p:spPr>
          <a:xfrm>
            <a:off x="899495" y="614263"/>
            <a:ext cx="1065484" cy="121741"/>
          </a:xfrm>
          <a:prstGeom prst="rect">
            <a:avLst/>
          </a:prstGeom>
          <a:noFill/>
          <a:ln>
            <a:noFill/>
          </a:ln>
        </p:spPr>
        <p:txBody>
          <a:bodyPr anchorCtr="0" anchor="t" bIns="0" lIns="0" spcFirstLastPara="1" rIns="0" wrap="square" tIns="0">
            <a:noAutofit/>
          </a:bodyPr>
          <a:lstStyle/>
          <a:p>
            <a:pPr indent="0" lvl="0" marL="0" marR="0" rtl="0" algn="l">
              <a:lnSpc>
                <a:spcPct val="96000"/>
              </a:lnSpc>
              <a:spcBef>
                <a:spcPts val="0"/>
              </a:spcBef>
              <a:spcAft>
                <a:spcPts val="0"/>
              </a:spcAft>
              <a:buClr>
                <a:srgbClr val="000000"/>
              </a:buClr>
              <a:buSzPts val="800"/>
              <a:buFont typeface="Instrument Sans"/>
              <a:buNone/>
            </a:pPr>
            <a:r>
              <a:rPr lang="en-US" sz="800">
                <a:solidFill>
                  <a:srgbClr val="000000"/>
                </a:solidFill>
                <a:latin typeface="Instrument Sans"/>
                <a:ea typeface="Instrument Sans"/>
                <a:cs typeface="Instrument Sans"/>
                <a:sym typeface="Instrument Sans"/>
              </a:rPr>
              <a:t>HOUR 03</a:t>
            </a:r>
            <a:endParaRPr sz="800">
              <a:solidFill>
                <a:schemeClr val="dk1"/>
              </a:solidFill>
              <a:latin typeface="Calibri"/>
              <a:ea typeface="Calibri"/>
              <a:cs typeface="Calibri"/>
              <a:sym typeface="Calibri"/>
            </a:endParaRPr>
          </a:p>
        </p:txBody>
      </p:sp>
      <p:sp>
        <p:nvSpPr>
          <p:cNvPr id="130" name="Google Shape;130;p4"/>
          <p:cNvSpPr/>
          <p:nvPr/>
        </p:nvSpPr>
        <p:spPr>
          <a:xfrm>
            <a:off x="661475" y="817959"/>
            <a:ext cx="10868745" cy="413445"/>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2600"/>
              <a:buFont typeface="Instrument Sans SemiBold"/>
              <a:buNone/>
            </a:pPr>
            <a:r>
              <a:rPr lang="en-US" sz="2600">
                <a:solidFill>
                  <a:srgbClr val="2B2B2B"/>
                </a:solidFill>
                <a:latin typeface="Instrument Sans SemiBold"/>
                <a:ea typeface="Instrument Sans SemiBold"/>
                <a:cs typeface="Instrument Sans SemiBold"/>
                <a:sym typeface="Instrument Sans SemiBold"/>
              </a:rPr>
              <a:t>Key AI Concepts</a:t>
            </a:r>
            <a:endParaRPr sz="2600">
              <a:solidFill>
                <a:schemeClr val="dk1"/>
              </a:solidFill>
              <a:latin typeface="Calibri"/>
              <a:ea typeface="Calibri"/>
              <a:cs typeface="Calibri"/>
              <a:sym typeface="Calibri"/>
            </a:endParaRPr>
          </a:p>
        </p:txBody>
      </p:sp>
      <p:sp>
        <p:nvSpPr>
          <p:cNvPr id="131" name="Google Shape;131;p4"/>
          <p:cNvSpPr/>
          <p:nvPr/>
        </p:nvSpPr>
        <p:spPr>
          <a:xfrm>
            <a:off x="661475" y="1495921"/>
            <a:ext cx="5832528"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1300"/>
              <a:buFont typeface="Instrument Sans SemiBold"/>
              <a:buNone/>
            </a:pPr>
            <a:r>
              <a:rPr lang="en-US" sz="1300">
                <a:solidFill>
                  <a:srgbClr val="2B2B2B"/>
                </a:solidFill>
                <a:latin typeface="Instrument Sans SemiBold"/>
                <a:ea typeface="Instrument Sans SemiBold"/>
                <a:cs typeface="Instrument Sans SemiBold"/>
                <a:sym typeface="Instrument Sans SemiBold"/>
              </a:rPr>
              <a:t>Neural Networks &amp; Deep Learning</a:t>
            </a:r>
            <a:endParaRPr sz="1300">
              <a:solidFill>
                <a:schemeClr val="dk1"/>
              </a:solidFill>
              <a:latin typeface="Calibri"/>
              <a:ea typeface="Calibri"/>
              <a:cs typeface="Calibri"/>
              <a:sym typeface="Calibri"/>
            </a:endParaRPr>
          </a:p>
        </p:txBody>
      </p:sp>
      <p:sp>
        <p:nvSpPr>
          <p:cNvPr id="132" name="Google Shape;132;p4"/>
          <p:cNvSpPr/>
          <p:nvPr/>
        </p:nvSpPr>
        <p:spPr>
          <a:xfrm>
            <a:off x="661475" y="1808361"/>
            <a:ext cx="5832528" cy="5715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Inspired by the human brain, neural networks are layers of interconnected nodes (neurons) that process data. </a:t>
            </a:r>
            <a:r>
              <a:rPr b="1" lang="en-US" sz="1000">
                <a:solidFill>
                  <a:srgbClr val="3D3D3D"/>
                </a:solidFill>
                <a:latin typeface="Instrument Sans"/>
                <a:ea typeface="Instrument Sans"/>
                <a:cs typeface="Instrument Sans"/>
                <a:sym typeface="Instrument Sans"/>
              </a:rPr>
              <a:t>Deep Learning</a:t>
            </a:r>
            <a:r>
              <a:rPr lang="en-US" sz="1000">
                <a:solidFill>
                  <a:srgbClr val="3D3D3D"/>
                </a:solidFill>
                <a:latin typeface="Instrument Sans"/>
                <a:ea typeface="Instrument Sans"/>
                <a:cs typeface="Instrument Sans"/>
                <a:sym typeface="Instrument Sans"/>
              </a:rPr>
              <a:t> refers to neural networks with many layers — the more layers, the more complex patterns they can learn.</a:t>
            </a:r>
            <a:endParaRPr sz="1000">
              <a:solidFill>
                <a:schemeClr val="dk1"/>
              </a:solidFill>
              <a:latin typeface="Calibri"/>
              <a:ea typeface="Calibri"/>
              <a:cs typeface="Calibri"/>
              <a:sym typeface="Calibri"/>
            </a:endParaRPr>
          </a:p>
        </p:txBody>
      </p:sp>
      <p:sp>
        <p:nvSpPr>
          <p:cNvPr id="133" name="Google Shape;133;p4"/>
          <p:cNvSpPr/>
          <p:nvPr/>
        </p:nvSpPr>
        <p:spPr>
          <a:xfrm>
            <a:off x="3568214" y="2498923"/>
            <a:ext cx="19050" cy="2502595"/>
          </a:xfrm>
          <a:prstGeom prst="roundRect">
            <a:avLst>
              <a:gd fmla="val 39999" name="adj"/>
            </a:avLst>
          </a:prstGeom>
          <a:solidFill>
            <a:srgbClr val="B6C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4"/>
          <p:cNvSpPr/>
          <p:nvPr/>
        </p:nvSpPr>
        <p:spPr>
          <a:xfrm>
            <a:off x="3051099" y="2638227"/>
            <a:ext cx="396865" cy="19050"/>
          </a:xfrm>
          <a:prstGeom prst="roundRect">
            <a:avLst>
              <a:gd fmla="val 39999" name="adj"/>
            </a:avLst>
          </a:prstGeom>
          <a:solidFill>
            <a:srgbClr val="B6C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4"/>
          <p:cNvSpPr/>
          <p:nvPr/>
        </p:nvSpPr>
        <p:spPr>
          <a:xfrm>
            <a:off x="3428914" y="2498923"/>
            <a:ext cx="297649" cy="297656"/>
          </a:xfrm>
          <a:prstGeom prst="roundRect">
            <a:avLst>
              <a:gd fmla="val 2560" name="adj"/>
            </a:avLst>
          </a:prstGeom>
          <a:solidFill>
            <a:srgbClr val="E3ECFB"/>
          </a:solidFill>
          <a:ln cap="flat" cmpd="sng" w="9525">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4"/>
          <p:cNvSpPr/>
          <p:nvPr/>
        </p:nvSpPr>
        <p:spPr>
          <a:xfrm>
            <a:off x="3478522" y="2523728"/>
            <a:ext cx="198433" cy="248047"/>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D3D3D"/>
              </a:buClr>
              <a:buSzPts val="1550"/>
              <a:buFont typeface="Instrument Sans SemiBold"/>
              <a:buNone/>
            </a:pPr>
            <a:r>
              <a:rPr lang="en-US" sz="1550">
                <a:solidFill>
                  <a:srgbClr val="3D3D3D"/>
                </a:solidFill>
                <a:latin typeface="Instrument Sans SemiBold"/>
                <a:ea typeface="Instrument Sans SemiBold"/>
                <a:cs typeface="Instrument Sans SemiBold"/>
                <a:sym typeface="Instrument Sans SemiBold"/>
              </a:rPr>
              <a:t>1</a:t>
            </a:r>
            <a:endParaRPr sz="1550">
              <a:solidFill>
                <a:schemeClr val="dk1"/>
              </a:solidFill>
              <a:latin typeface="Calibri"/>
              <a:ea typeface="Calibri"/>
              <a:cs typeface="Calibri"/>
              <a:sym typeface="Calibri"/>
            </a:endParaRPr>
          </a:p>
        </p:txBody>
      </p:sp>
      <p:sp>
        <p:nvSpPr>
          <p:cNvPr id="137" name="Google Shape;137;p4"/>
          <p:cNvSpPr/>
          <p:nvPr/>
        </p:nvSpPr>
        <p:spPr>
          <a:xfrm>
            <a:off x="661475" y="2544366"/>
            <a:ext cx="2254789" cy="206673"/>
          </a:xfrm>
          <a:prstGeom prst="rect">
            <a:avLst/>
          </a:prstGeom>
          <a:noFill/>
          <a:ln>
            <a:noFill/>
          </a:ln>
        </p:spPr>
        <p:txBody>
          <a:bodyPr anchorCtr="0" anchor="t" bIns="0" lIns="0" spcFirstLastPara="1" rIns="0" wrap="square" tIns="0">
            <a:noAutofit/>
          </a:bodyPr>
          <a:lstStyle/>
          <a:p>
            <a:pPr indent="0" lvl="0" marL="0" marR="0" rtl="0" algn="r">
              <a:lnSpc>
                <a:spcPct val="104000"/>
              </a:lnSpc>
              <a:spcBef>
                <a:spcPts val="0"/>
              </a:spcBef>
              <a:spcAft>
                <a:spcPts val="0"/>
              </a:spcAft>
              <a:buClr>
                <a:srgbClr val="3D3D3D"/>
              </a:buClr>
              <a:buSzPts val="1300"/>
              <a:buFont typeface="Instrument Sans SemiBold"/>
              <a:buNone/>
            </a:pPr>
            <a:r>
              <a:rPr lang="en-US" sz="1300">
                <a:solidFill>
                  <a:srgbClr val="3D3D3D"/>
                </a:solidFill>
                <a:latin typeface="Instrument Sans SemiBold"/>
                <a:ea typeface="Instrument Sans SemiBold"/>
                <a:cs typeface="Instrument Sans SemiBold"/>
                <a:sym typeface="Instrument Sans SemiBold"/>
              </a:rPr>
              <a:t>Input Layer</a:t>
            </a:r>
            <a:endParaRPr sz="1300">
              <a:solidFill>
                <a:schemeClr val="dk1"/>
              </a:solidFill>
              <a:latin typeface="Calibri"/>
              <a:ea typeface="Calibri"/>
              <a:cs typeface="Calibri"/>
              <a:sym typeface="Calibri"/>
            </a:endParaRPr>
          </a:p>
        </p:txBody>
      </p:sp>
      <p:sp>
        <p:nvSpPr>
          <p:cNvPr id="138" name="Google Shape;138;p4"/>
          <p:cNvSpPr/>
          <p:nvPr/>
        </p:nvSpPr>
        <p:spPr>
          <a:xfrm>
            <a:off x="661475" y="2856805"/>
            <a:ext cx="2254789" cy="381000"/>
          </a:xfrm>
          <a:prstGeom prst="rect">
            <a:avLst/>
          </a:prstGeom>
          <a:noFill/>
          <a:ln>
            <a:noFill/>
          </a:ln>
        </p:spPr>
        <p:txBody>
          <a:bodyPr anchorCtr="0" anchor="t" bIns="0" lIns="0" spcFirstLastPara="1" rIns="0" wrap="square" tIns="0">
            <a:normAutofit/>
          </a:bodyPr>
          <a:lstStyle/>
          <a:p>
            <a:pPr indent="0" lvl="0" marL="0" marR="0" rtl="0" algn="r">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Receives raw data — pixels, words, numbers</a:t>
            </a:r>
            <a:endParaRPr sz="1000">
              <a:solidFill>
                <a:schemeClr val="dk1"/>
              </a:solidFill>
              <a:latin typeface="Calibri"/>
              <a:ea typeface="Calibri"/>
              <a:cs typeface="Calibri"/>
              <a:sym typeface="Calibri"/>
            </a:endParaRPr>
          </a:p>
        </p:txBody>
      </p:sp>
      <p:sp>
        <p:nvSpPr>
          <p:cNvPr id="139" name="Google Shape;139;p4"/>
          <p:cNvSpPr/>
          <p:nvPr/>
        </p:nvSpPr>
        <p:spPr>
          <a:xfrm>
            <a:off x="3707513" y="3379093"/>
            <a:ext cx="396865" cy="19050"/>
          </a:xfrm>
          <a:prstGeom prst="roundRect">
            <a:avLst>
              <a:gd fmla="val 39999" name="adj"/>
            </a:avLst>
          </a:prstGeom>
          <a:solidFill>
            <a:srgbClr val="B6C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4"/>
          <p:cNvSpPr/>
          <p:nvPr/>
        </p:nvSpPr>
        <p:spPr>
          <a:xfrm>
            <a:off x="3428914" y="3239790"/>
            <a:ext cx="297649" cy="297656"/>
          </a:xfrm>
          <a:prstGeom prst="roundRect">
            <a:avLst>
              <a:gd fmla="val 2560" name="adj"/>
            </a:avLst>
          </a:prstGeom>
          <a:solidFill>
            <a:srgbClr val="E3ECFB"/>
          </a:solidFill>
          <a:ln cap="flat" cmpd="sng" w="9525">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4"/>
          <p:cNvSpPr/>
          <p:nvPr/>
        </p:nvSpPr>
        <p:spPr>
          <a:xfrm>
            <a:off x="3478522" y="3264595"/>
            <a:ext cx="198433" cy="248047"/>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D3D3D"/>
              </a:buClr>
              <a:buSzPts val="1550"/>
              <a:buFont typeface="Instrument Sans SemiBold"/>
              <a:buNone/>
            </a:pPr>
            <a:r>
              <a:rPr lang="en-US" sz="1550">
                <a:solidFill>
                  <a:srgbClr val="3D3D3D"/>
                </a:solidFill>
                <a:latin typeface="Instrument Sans SemiBold"/>
                <a:ea typeface="Instrument Sans SemiBold"/>
                <a:cs typeface="Instrument Sans SemiBold"/>
                <a:sym typeface="Instrument Sans SemiBold"/>
              </a:rPr>
              <a:t>2</a:t>
            </a:r>
            <a:endParaRPr sz="1550">
              <a:solidFill>
                <a:schemeClr val="dk1"/>
              </a:solidFill>
              <a:latin typeface="Calibri"/>
              <a:ea typeface="Calibri"/>
              <a:cs typeface="Calibri"/>
              <a:sym typeface="Calibri"/>
            </a:endParaRPr>
          </a:p>
        </p:txBody>
      </p:sp>
      <p:sp>
        <p:nvSpPr>
          <p:cNvPr id="142" name="Google Shape;142;p4"/>
          <p:cNvSpPr/>
          <p:nvPr/>
        </p:nvSpPr>
        <p:spPr>
          <a:xfrm>
            <a:off x="4239213" y="3285232"/>
            <a:ext cx="2254789"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00"/>
              <a:buFont typeface="Instrument Sans SemiBold"/>
              <a:buNone/>
            </a:pPr>
            <a:r>
              <a:rPr lang="en-US" sz="1300">
                <a:solidFill>
                  <a:srgbClr val="3D3D3D"/>
                </a:solidFill>
                <a:latin typeface="Instrument Sans SemiBold"/>
                <a:ea typeface="Instrument Sans SemiBold"/>
                <a:cs typeface="Instrument Sans SemiBold"/>
                <a:sym typeface="Instrument Sans SemiBold"/>
              </a:rPr>
              <a:t>Hidden Layers</a:t>
            </a:r>
            <a:endParaRPr sz="1300">
              <a:solidFill>
                <a:schemeClr val="dk1"/>
              </a:solidFill>
              <a:latin typeface="Calibri"/>
              <a:ea typeface="Calibri"/>
              <a:cs typeface="Calibri"/>
              <a:sym typeface="Calibri"/>
            </a:endParaRPr>
          </a:p>
        </p:txBody>
      </p:sp>
      <p:sp>
        <p:nvSpPr>
          <p:cNvPr id="143" name="Google Shape;143;p4"/>
          <p:cNvSpPr/>
          <p:nvPr/>
        </p:nvSpPr>
        <p:spPr>
          <a:xfrm>
            <a:off x="4239213" y="3597672"/>
            <a:ext cx="2254789" cy="5715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Extract and transform features — weights &amp; parameters adjust during training</a:t>
            </a:r>
            <a:endParaRPr sz="1000">
              <a:solidFill>
                <a:schemeClr val="dk1"/>
              </a:solidFill>
              <a:latin typeface="Calibri"/>
              <a:ea typeface="Calibri"/>
              <a:cs typeface="Calibri"/>
              <a:sym typeface="Calibri"/>
            </a:endParaRPr>
          </a:p>
        </p:txBody>
      </p:sp>
      <p:sp>
        <p:nvSpPr>
          <p:cNvPr id="144" name="Google Shape;144;p4"/>
          <p:cNvSpPr/>
          <p:nvPr/>
        </p:nvSpPr>
        <p:spPr>
          <a:xfrm>
            <a:off x="3051099" y="4036814"/>
            <a:ext cx="396865" cy="19050"/>
          </a:xfrm>
          <a:prstGeom prst="roundRect">
            <a:avLst>
              <a:gd fmla="val 39999" name="adj"/>
            </a:avLst>
          </a:prstGeom>
          <a:solidFill>
            <a:srgbClr val="B6C7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4"/>
          <p:cNvSpPr/>
          <p:nvPr/>
        </p:nvSpPr>
        <p:spPr>
          <a:xfrm>
            <a:off x="3428914" y="3897511"/>
            <a:ext cx="297649" cy="297656"/>
          </a:xfrm>
          <a:prstGeom prst="roundRect">
            <a:avLst>
              <a:gd fmla="val 2560" name="adj"/>
            </a:avLst>
          </a:prstGeom>
          <a:solidFill>
            <a:srgbClr val="E3ECFB"/>
          </a:solidFill>
          <a:ln cap="flat" cmpd="sng" w="9525">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4"/>
          <p:cNvSpPr/>
          <p:nvPr/>
        </p:nvSpPr>
        <p:spPr>
          <a:xfrm>
            <a:off x="3478522" y="3922316"/>
            <a:ext cx="198433" cy="248047"/>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D3D3D"/>
              </a:buClr>
              <a:buSzPts val="1550"/>
              <a:buFont typeface="Instrument Sans SemiBold"/>
              <a:buNone/>
            </a:pPr>
            <a:r>
              <a:rPr lang="en-US" sz="1550">
                <a:solidFill>
                  <a:srgbClr val="3D3D3D"/>
                </a:solidFill>
                <a:latin typeface="Instrument Sans SemiBold"/>
                <a:ea typeface="Instrument Sans SemiBold"/>
                <a:cs typeface="Instrument Sans SemiBold"/>
                <a:sym typeface="Instrument Sans SemiBold"/>
              </a:rPr>
              <a:t>3</a:t>
            </a:r>
            <a:endParaRPr sz="1550">
              <a:solidFill>
                <a:schemeClr val="dk1"/>
              </a:solidFill>
              <a:latin typeface="Calibri"/>
              <a:ea typeface="Calibri"/>
              <a:cs typeface="Calibri"/>
              <a:sym typeface="Calibri"/>
            </a:endParaRPr>
          </a:p>
        </p:txBody>
      </p:sp>
      <p:sp>
        <p:nvSpPr>
          <p:cNvPr id="147" name="Google Shape;147;p4"/>
          <p:cNvSpPr/>
          <p:nvPr/>
        </p:nvSpPr>
        <p:spPr>
          <a:xfrm>
            <a:off x="661475" y="3942953"/>
            <a:ext cx="2254789" cy="206673"/>
          </a:xfrm>
          <a:prstGeom prst="rect">
            <a:avLst/>
          </a:prstGeom>
          <a:noFill/>
          <a:ln>
            <a:noFill/>
          </a:ln>
        </p:spPr>
        <p:txBody>
          <a:bodyPr anchorCtr="0" anchor="t" bIns="0" lIns="0" spcFirstLastPara="1" rIns="0" wrap="square" tIns="0">
            <a:noAutofit/>
          </a:bodyPr>
          <a:lstStyle/>
          <a:p>
            <a:pPr indent="0" lvl="0" marL="0" marR="0" rtl="0" algn="r">
              <a:lnSpc>
                <a:spcPct val="104000"/>
              </a:lnSpc>
              <a:spcBef>
                <a:spcPts val="0"/>
              </a:spcBef>
              <a:spcAft>
                <a:spcPts val="0"/>
              </a:spcAft>
              <a:buClr>
                <a:srgbClr val="3D3D3D"/>
              </a:buClr>
              <a:buSzPts val="1300"/>
              <a:buFont typeface="Instrument Sans SemiBold"/>
              <a:buNone/>
            </a:pPr>
            <a:r>
              <a:rPr lang="en-US" sz="1300">
                <a:solidFill>
                  <a:srgbClr val="3D3D3D"/>
                </a:solidFill>
                <a:latin typeface="Instrument Sans SemiBold"/>
                <a:ea typeface="Instrument Sans SemiBold"/>
                <a:cs typeface="Instrument Sans SemiBold"/>
                <a:sym typeface="Instrument Sans SemiBold"/>
              </a:rPr>
              <a:t>Output Layer</a:t>
            </a:r>
            <a:endParaRPr sz="1300">
              <a:solidFill>
                <a:schemeClr val="dk1"/>
              </a:solidFill>
              <a:latin typeface="Calibri"/>
              <a:ea typeface="Calibri"/>
              <a:cs typeface="Calibri"/>
              <a:sym typeface="Calibri"/>
            </a:endParaRPr>
          </a:p>
        </p:txBody>
      </p:sp>
      <p:sp>
        <p:nvSpPr>
          <p:cNvPr id="148" name="Google Shape;148;p4"/>
          <p:cNvSpPr/>
          <p:nvPr/>
        </p:nvSpPr>
        <p:spPr>
          <a:xfrm>
            <a:off x="661475" y="4255393"/>
            <a:ext cx="2254789" cy="381000"/>
          </a:xfrm>
          <a:prstGeom prst="rect">
            <a:avLst/>
          </a:prstGeom>
          <a:noFill/>
          <a:ln>
            <a:noFill/>
          </a:ln>
        </p:spPr>
        <p:txBody>
          <a:bodyPr anchorCtr="0" anchor="t" bIns="0" lIns="0" spcFirstLastPara="1" rIns="0" wrap="square" tIns="0">
            <a:normAutofit/>
          </a:bodyPr>
          <a:lstStyle/>
          <a:p>
            <a:pPr indent="0" lvl="0" marL="0" marR="0" rtl="0" algn="r">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Produces the final prediction or decision</a:t>
            </a:r>
            <a:endParaRPr sz="1000">
              <a:solidFill>
                <a:schemeClr val="dk1"/>
              </a:solidFill>
              <a:latin typeface="Calibri"/>
              <a:ea typeface="Calibri"/>
              <a:cs typeface="Calibri"/>
              <a:sym typeface="Calibri"/>
            </a:endParaRPr>
          </a:p>
        </p:txBody>
      </p:sp>
      <p:sp>
        <p:nvSpPr>
          <p:cNvPr id="149" name="Google Shape;149;p4"/>
          <p:cNvSpPr/>
          <p:nvPr/>
        </p:nvSpPr>
        <p:spPr>
          <a:xfrm>
            <a:off x="661475" y="5120580"/>
            <a:ext cx="5832528"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1300"/>
              <a:buFont typeface="Instrument Sans SemiBold"/>
              <a:buNone/>
            </a:pPr>
            <a:r>
              <a:rPr lang="en-US" sz="1300">
                <a:solidFill>
                  <a:srgbClr val="2B2B2B"/>
                </a:solidFill>
                <a:latin typeface="Instrument Sans SemiBold"/>
                <a:ea typeface="Instrument Sans SemiBold"/>
                <a:cs typeface="Instrument Sans SemiBold"/>
                <a:sym typeface="Instrument Sans SemiBold"/>
              </a:rPr>
              <a:t>Natural Language Processing (NLP)</a:t>
            </a:r>
            <a:endParaRPr sz="1300">
              <a:solidFill>
                <a:schemeClr val="dk1"/>
              </a:solidFill>
              <a:latin typeface="Calibri"/>
              <a:ea typeface="Calibri"/>
              <a:cs typeface="Calibri"/>
              <a:sym typeface="Calibri"/>
            </a:endParaRPr>
          </a:p>
        </p:txBody>
      </p:sp>
      <p:sp>
        <p:nvSpPr>
          <p:cNvPr id="150" name="Google Shape;150;p4"/>
          <p:cNvSpPr/>
          <p:nvPr/>
        </p:nvSpPr>
        <p:spPr>
          <a:xfrm>
            <a:off x="661475" y="5433020"/>
            <a:ext cx="5832528" cy="5715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NLP enables machines to understand and generate human language. Key tasks include text classification, sentiment analysis, machine translation, and question answering. Modern large language models (LLMs) like GPT are built on NLP foundations.</a:t>
            </a:r>
            <a:endParaRPr sz="1000">
              <a:solidFill>
                <a:schemeClr val="dk1"/>
              </a:solidFill>
              <a:latin typeface="Calibri"/>
              <a:ea typeface="Calibri"/>
              <a:cs typeface="Calibri"/>
              <a:sym typeface="Calibri"/>
            </a:endParaRPr>
          </a:p>
        </p:txBody>
      </p:sp>
      <p:sp>
        <p:nvSpPr>
          <p:cNvPr id="151" name="Google Shape;151;p4"/>
          <p:cNvSpPr/>
          <p:nvPr/>
        </p:nvSpPr>
        <p:spPr>
          <a:xfrm>
            <a:off x="6823004" y="1495921"/>
            <a:ext cx="4713467"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1300"/>
              <a:buFont typeface="Instrument Sans SemiBold"/>
              <a:buNone/>
            </a:pPr>
            <a:r>
              <a:rPr lang="en-US" sz="1300">
                <a:solidFill>
                  <a:srgbClr val="2B2B2B"/>
                </a:solidFill>
                <a:latin typeface="Instrument Sans SemiBold"/>
                <a:ea typeface="Instrument Sans SemiBold"/>
                <a:cs typeface="Instrument Sans SemiBold"/>
                <a:sym typeface="Instrument Sans SemiBold"/>
              </a:rPr>
              <a:t>Essential AI Concepts at a Glance</a:t>
            </a:r>
            <a:endParaRPr sz="1300">
              <a:solidFill>
                <a:schemeClr val="dk1"/>
              </a:solidFill>
              <a:latin typeface="Calibri"/>
              <a:ea typeface="Calibri"/>
              <a:cs typeface="Calibri"/>
              <a:sym typeface="Calibri"/>
            </a:endParaRPr>
          </a:p>
        </p:txBody>
      </p:sp>
      <p:sp>
        <p:nvSpPr>
          <p:cNvPr id="152" name="Google Shape;152;p4"/>
          <p:cNvSpPr/>
          <p:nvPr/>
        </p:nvSpPr>
        <p:spPr>
          <a:xfrm>
            <a:off x="6823004" y="1821656"/>
            <a:ext cx="2303802" cy="1377057"/>
          </a:xfrm>
          <a:prstGeom prst="roundRect">
            <a:avLst>
              <a:gd fmla="val 553" name="adj"/>
            </a:avLst>
          </a:prstGeom>
          <a:solidFill>
            <a:srgbClr val="F5F7FB"/>
          </a:solidFill>
          <a:ln cap="flat" cmpd="sng" w="19050">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4"/>
          <p:cNvSpPr/>
          <p:nvPr/>
        </p:nvSpPr>
        <p:spPr>
          <a:xfrm>
            <a:off x="6974308" y="1972965"/>
            <a:ext cx="2001192"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00"/>
              <a:buFont typeface="Instrument Sans SemiBold"/>
              <a:buNone/>
            </a:pPr>
            <a:r>
              <a:rPr lang="en-US" sz="1300">
                <a:solidFill>
                  <a:srgbClr val="3D3D3D"/>
                </a:solidFill>
                <a:latin typeface="Instrument Sans SemiBold"/>
                <a:ea typeface="Instrument Sans SemiBold"/>
                <a:cs typeface="Instrument Sans SemiBold"/>
                <a:sym typeface="Instrument Sans SemiBold"/>
              </a:rPr>
              <a:t>Tokens &amp; Parameters</a:t>
            </a:r>
            <a:endParaRPr sz="1300">
              <a:solidFill>
                <a:schemeClr val="dk1"/>
              </a:solidFill>
              <a:latin typeface="Calibri"/>
              <a:ea typeface="Calibri"/>
              <a:cs typeface="Calibri"/>
              <a:sym typeface="Calibri"/>
            </a:endParaRPr>
          </a:p>
        </p:txBody>
      </p:sp>
      <p:sp>
        <p:nvSpPr>
          <p:cNvPr id="154" name="Google Shape;154;p4"/>
          <p:cNvSpPr/>
          <p:nvPr/>
        </p:nvSpPr>
        <p:spPr>
          <a:xfrm>
            <a:off x="6974308" y="2285405"/>
            <a:ext cx="2001192" cy="762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Text is broken into tokens; model parameters control how inputs map to outputs — scale affects quality and cost</a:t>
            </a:r>
            <a:endParaRPr sz="1000">
              <a:solidFill>
                <a:schemeClr val="dk1"/>
              </a:solidFill>
              <a:latin typeface="Calibri"/>
              <a:ea typeface="Calibri"/>
              <a:cs typeface="Calibri"/>
              <a:sym typeface="Calibri"/>
            </a:endParaRPr>
          </a:p>
        </p:txBody>
      </p:sp>
      <p:sp>
        <p:nvSpPr>
          <p:cNvPr id="155" name="Google Shape;155;p4"/>
          <p:cNvSpPr/>
          <p:nvPr/>
        </p:nvSpPr>
        <p:spPr>
          <a:xfrm>
            <a:off x="9232570" y="1821656"/>
            <a:ext cx="2303901" cy="1377057"/>
          </a:xfrm>
          <a:prstGeom prst="roundRect">
            <a:avLst>
              <a:gd fmla="val 553" name="adj"/>
            </a:avLst>
          </a:prstGeom>
          <a:solidFill>
            <a:srgbClr val="F5F7FB"/>
          </a:solidFill>
          <a:ln cap="flat" cmpd="sng" w="19050">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4"/>
          <p:cNvSpPr/>
          <p:nvPr/>
        </p:nvSpPr>
        <p:spPr>
          <a:xfrm>
            <a:off x="9383875" y="1972965"/>
            <a:ext cx="2001291"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00"/>
              <a:buFont typeface="Instrument Sans SemiBold"/>
              <a:buNone/>
            </a:pPr>
            <a:r>
              <a:rPr lang="en-US" sz="1300">
                <a:solidFill>
                  <a:srgbClr val="3D3D3D"/>
                </a:solidFill>
                <a:latin typeface="Instrument Sans SemiBold"/>
                <a:ea typeface="Instrument Sans SemiBold"/>
                <a:cs typeface="Instrument Sans SemiBold"/>
                <a:sym typeface="Instrument Sans SemiBold"/>
              </a:rPr>
              <a:t>Hallucination</a:t>
            </a:r>
            <a:endParaRPr sz="1300">
              <a:solidFill>
                <a:schemeClr val="dk1"/>
              </a:solidFill>
              <a:latin typeface="Calibri"/>
              <a:ea typeface="Calibri"/>
              <a:cs typeface="Calibri"/>
              <a:sym typeface="Calibri"/>
            </a:endParaRPr>
          </a:p>
        </p:txBody>
      </p:sp>
      <p:sp>
        <p:nvSpPr>
          <p:cNvPr id="157" name="Google Shape;157;p4"/>
          <p:cNvSpPr/>
          <p:nvPr/>
        </p:nvSpPr>
        <p:spPr>
          <a:xfrm>
            <a:off x="9383875" y="2285405"/>
            <a:ext cx="2001291" cy="762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AI generates confident but incorrect or fabricated information — human verification is always essential</a:t>
            </a:r>
            <a:endParaRPr sz="1000">
              <a:solidFill>
                <a:schemeClr val="dk1"/>
              </a:solidFill>
              <a:latin typeface="Calibri"/>
              <a:ea typeface="Calibri"/>
              <a:cs typeface="Calibri"/>
              <a:sym typeface="Calibri"/>
            </a:endParaRPr>
          </a:p>
        </p:txBody>
      </p:sp>
      <p:sp>
        <p:nvSpPr>
          <p:cNvPr id="158" name="Google Shape;158;p4"/>
          <p:cNvSpPr/>
          <p:nvPr/>
        </p:nvSpPr>
        <p:spPr>
          <a:xfrm>
            <a:off x="6823004" y="3304480"/>
            <a:ext cx="2303802" cy="1377057"/>
          </a:xfrm>
          <a:prstGeom prst="roundRect">
            <a:avLst>
              <a:gd fmla="val 553" name="adj"/>
            </a:avLst>
          </a:prstGeom>
          <a:solidFill>
            <a:srgbClr val="F5F7FB"/>
          </a:solidFill>
          <a:ln cap="flat" cmpd="sng" w="19050">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4"/>
          <p:cNvSpPr/>
          <p:nvPr/>
        </p:nvSpPr>
        <p:spPr>
          <a:xfrm>
            <a:off x="6974308" y="3455789"/>
            <a:ext cx="2001192"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00"/>
              <a:buFont typeface="Instrument Sans SemiBold"/>
              <a:buNone/>
            </a:pPr>
            <a:r>
              <a:rPr lang="en-US" sz="1300">
                <a:solidFill>
                  <a:srgbClr val="3D3D3D"/>
                </a:solidFill>
                <a:latin typeface="Instrument Sans SemiBold"/>
                <a:ea typeface="Instrument Sans SemiBold"/>
                <a:cs typeface="Instrument Sans SemiBold"/>
                <a:sym typeface="Instrument Sans SemiBold"/>
              </a:rPr>
              <a:t>Prompt Engineering</a:t>
            </a:r>
            <a:endParaRPr sz="1300">
              <a:solidFill>
                <a:schemeClr val="dk1"/>
              </a:solidFill>
              <a:latin typeface="Calibri"/>
              <a:ea typeface="Calibri"/>
              <a:cs typeface="Calibri"/>
              <a:sym typeface="Calibri"/>
            </a:endParaRPr>
          </a:p>
        </p:txBody>
      </p:sp>
      <p:sp>
        <p:nvSpPr>
          <p:cNvPr id="160" name="Google Shape;160;p4"/>
          <p:cNvSpPr/>
          <p:nvPr/>
        </p:nvSpPr>
        <p:spPr>
          <a:xfrm>
            <a:off x="6974308" y="3768229"/>
            <a:ext cx="2001192" cy="762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Crafting effective instructions using role, task, context, constraints, tone, and output format to guide AI responses</a:t>
            </a:r>
            <a:endParaRPr sz="1000">
              <a:solidFill>
                <a:schemeClr val="dk1"/>
              </a:solidFill>
              <a:latin typeface="Calibri"/>
              <a:ea typeface="Calibri"/>
              <a:cs typeface="Calibri"/>
              <a:sym typeface="Calibri"/>
            </a:endParaRPr>
          </a:p>
        </p:txBody>
      </p:sp>
      <p:sp>
        <p:nvSpPr>
          <p:cNvPr id="161" name="Google Shape;161;p4"/>
          <p:cNvSpPr/>
          <p:nvPr/>
        </p:nvSpPr>
        <p:spPr>
          <a:xfrm>
            <a:off x="9232570" y="3304480"/>
            <a:ext cx="2303901" cy="1377057"/>
          </a:xfrm>
          <a:prstGeom prst="roundRect">
            <a:avLst>
              <a:gd fmla="val 553" name="adj"/>
            </a:avLst>
          </a:prstGeom>
          <a:solidFill>
            <a:srgbClr val="F5F7FB"/>
          </a:solidFill>
          <a:ln cap="flat" cmpd="sng" w="19050">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4"/>
          <p:cNvSpPr/>
          <p:nvPr/>
        </p:nvSpPr>
        <p:spPr>
          <a:xfrm>
            <a:off x="9383875" y="3455789"/>
            <a:ext cx="2001291"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00"/>
              <a:buFont typeface="Instrument Sans SemiBold"/>
              <a:buNone/>
            </a:pPr>
            <a:r>
              <a:rPr lang="en-US" sz="1300">
                <a:solidFill>
                  <a:srgbClr val="3D3D3D"/>
                </a:solidFill>
                <a:latin typeface="Instrument Sans SemiBold"/>
                <a:ea typeface="Instrument Sans SemiBold"/>
                <a:cs typeface="Instrument Sans SemiBold"/>
                <a:sym typeface="Instrument Sans SemiBold"/>
              </a:rPr>
              <a:t>Generative AI</a:t>
            </a:r>
            <a:endParaRPr sz="1300">
              <a:solidFill>
                <a:schemeClr val="dk1"/>
              </a:solidFill>
              <a:latin typeface="Calibri"/>
              <a:ea typeface="Calibri"/>
              <a:cs typeface="Calibri"/>
              <a:sym typeface="Calibri"/>
            </a:endParaRPr>
          </a:p>
        </p:txBody>
      </p:sp>
      <p:sp>
        <p:nvSpPr>
          <p:cNvPr id="163" name="Google Shape;163;p4"/>
          <p:cNvSpPr/>
          <p:nvPr/>
        </p:nvSpPr>
        <p:spPr>
          <a:xfrm>
            <a:off x="9383875" y="3768229"/>
            <a:ext cx="2001291" cy="762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Models that create new content — text, images, audio, video — rather than just classifying existing data</a:t>
            </a:r>
            <a:endParaRPr sz="1000">
              <a:solidFill>
                <a:schemeClr val="dk1"/>
              </a:solidFill>
              <a:latin typeface="Calibri"/>
              <a:ea typeface="Calibri"/>
              <a:cs typeface="Calibri"/>
              <a:sym typeface="Calibri"/>
            </a:endParaRPr>
          </a:p>
        </p:txBody>
      </p:sp>
      <p:sp>
        <p:nvSpPr>
          <p:cNvPr id="164" name="Google Shape;164;p4"/>
          <p:cNvSpPr/>
          <p:nvPr/>
        </p:nvSpPr>
        <p:spPr>
          <a:xfrm>
            <a:off x="6823004" y="4787305"/>
            <a:ext cx="2303802" cy="1377057"/>
          </a:xfrm>
          <a:prstGeom prst="roundRect">
            <a:avLst>
              <a:gd fmla="val 553" name="adj"/>
            </a:avLst>
          </a:prstGeom>
          <a:solidFill>
            <a:srgbClr val="F5F7FB"/>
          </a:solidFill>
          <a:ln cap="flat" cmpd="sng" w="19050">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4"/>
          <p:cNvSpPr/>
          <p:nvPr/>
        </p:nvSpPr>
        <p:spPr>
          <a:xfrm>
            <a:off x="6974308" y="4938613"/>
            <a:ext cx="2001192"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00"/>
              <a:buFont typeface="Instrument Sans SemiBold"/>
              <a:buNone/>
            </a:pPr>
            <a:r>
              <a:rPr lang="en-US" sz="1300">
                <a:solidFill>
                  <a:srgbClr val="3D3D3D"/>
                </a:solidFill>
                <a:latin typeface="Instrument Sans SemiBold"/>
                <a:ea typeface="Instrument Sans SemiBold"/>
                <a:cs typeface="Instrument Sans SemiBold"/>
                <a:sym typeface="Instrument Sans SemiBold"/>
              </a:rPr>
              <a:t>Bias &amp; Fairness</a:t>
            </a:r>
            <a:endParaRPr sz="1300">
              <a:solidFill>
                <a:schemeClr val="dk1"/>
              </a:solidFill>
              <a:latin typeface="Calibri"/>
              <a:ea typeface="Calibri"/>
              <a:cs typeface="Calibri"/>
              <a:sym typeface="Calibri"/>
            </a:endParaRPr>
          </a:p>
        </p:txBody>
      </p:sp>
      <p:sp>
        <p:nvSpPr>
          <p:cNvPr id="166" name="Google Shape;166;p4"/>
          <p:cNvSpPr/>
          <p:nvPr/>
        </p:nvSpPr>
        <p:spPr>
          <a:xfrm>
            <a:off x="6974308" y="5251053"/>
            <a:ext cx="2001192" cy="762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AI systems can reflect biases in training data — ethical AI requires diverse data and continuous monitoring</a:t>
            </a:r>
            <a:endParaRPr sz="1000">
              <a:solidFill>
                <a:schemeClr val="dk1"/>
              </a:solidFill>
              <a:latin typeface="Calibri"/>
              <a:ea typeface="Calibri"/>
              <a:cs typeface="Calibri"/>
              <a:sym typeface="Calibri"/>
            </a:endParaRPr>
          </a:p>
        </p:txBody>
      </p:sp>
      <p:sp>
        <p:nvSpPr>
          <p:cNvPr id="167" name="Google Shape;167;p4"/>
          <p:cNvSpPr/>
          <p:nvPr/>
        </p:nvSpPr>
        <p:spPr>
          <a:xfrm>
            <a:off x="9232570" y="4787305"/>
            <a:ext cx="2303901" cy="1377057"/>
          </a:xfrm>
          <a:prstGeom prst="roundRect">
            <a:avLst>
              <a:gd fmla="val 553" name="adj"/>
            </a:avLst>
          </a:prstGeom>
          <a:solidFill>
            <a:srgbClr val="F5F7FB"/>
          </a:solidFill>
          <a:ln cap="flat" cmpd="sng" w="19050">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4"/>
          <p:cNvSpPr/>
          <p:nvPr/>
        </p:nvSpPr>
        <p:spPr>
          <a:xfrm>
            <a:off x="9383875" y="4938613"/>
            <a:ext cx="2001291" cy="206673"/>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00"/>
              <a:buFont typeface="Instrument Sans SemiBold"/>
              <a:buNone/>
            </a:pPr>
            <a:r>
              <a:rPr lang="en-US" sz="1300">
                <a:solidFill>
                  <a:srgbClr val="3D3D3D"/>
                </a:solidFill>
                <a:latin typeface="Instrument Sans SemiBold"/>
                <a:ea typeface="Instrument Sans SemiBold"/>
                <a:cs typeface="Instrument Sans SemiBold"/>
                <a:sym typeface="Instrument Sans SemiBold"/>
              </a:rPr>
              <a:t>AI Ethics &amp; Governance</a:t>
            </a:r>
            <a:endParaRPr sz="1300">
              <a:solidFill>
                <a:schemeClr val="dk1"/>
              </a:solidFill>
              <a:latin typeface="Calibri"/>
              <a:ea typeface="Calibri"/>
              <a:cs typeface="Calibri"/>
              <a:sym typeface="Calibri"/>
            </a:endParaRPr>
          </a:p>
        </p:txBody>
      </p:sp>
      <p:sp>
        <p:nvSpPr>
          <p:cNvPr id="169" name="Google Shape;169;p4"/>
          <p:cNvSpPr/>
          <p:nvPr/>
        </p:nvSpPr>
        <p:spPr>
          <a:xfrm>
            <a:off x="9383875" y="5251053"/>
            <a:ext cx="2001291" cy="7620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3D3D3D"/>
              </a:buClr>
              <a:buSzPts val="1000"/>
              <a:buFont typeface="Instrument Sans"/>
              <a:buNone/>
            </a:pPr>
            <a:r>
              <a:rPr lang="en-US" sz="1000">
                <a:solidFill>
                  <a:srgbClr val="3D3D3D"/>
                </a:solidFill>
                <a:latin typeface="Instrument Sans"/>
                <a:ea typeface="Instrument Sans"/>
                <a:cs typeface="Instrument Sans"/>
                <a:sym typeface="Instrument Sans"/>
              </a:rPr>
              <a:t>Data privacy, security, transparency, and accountability are critical responsibilities when deploying AI</a:t>
            </a:r>
            <a:endParaRPr sz="1000">
              <a:solidFill>
                <a:schemeClr val="dk1"/>
              </a:solidFill>
              <a:latin typeface="Calibri"/>
              <a:ea typeface="Calibri"/>
              <a:cs typeface="Calibri"/>
              <a:sym typeface="Calibri"/>
            </a:endParaRPr>
          </a:p>
        </p:txBody>
      </p:sp>
      <p:sp>
        <p:nvSpPr>
          <p:cNvPr id="170" name="Google Shape;170;p4"/>
          <p:cNvSpPr txBox="1"/>
          <p:nvPr/>
        </p:nvSpPr>
        <p:spPr>
          <a:xfrm>
            <a:off x="11031522" y="6446059"/>
            <a:ext cx="1160477" cy="369332"/>
          </a:xfrm>
          <a:prstGeom prst="rect">
            <a:avLst/>
          </a:prstGeom>
          <a:solidFill>
            <a:srgbClr val="AEABA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ngsanaUPC"/>
                <a:ea typeface="AngsanaUPC"/>
                <a:cs typeface="AngsanaUPC"/>
                <a:sym typeface="AngsanaUPC"/>
              </a:rPr>
              <a:t>Munzurul Islam</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5"/>
          <p:cNvPicPr preferRelativeResize="0"/>
          <p:nvPr/>
        </p:nvPicPr>
        <p:blipFill rotWithShape="1">
          <a:blip r:embed="rId3">
            <a:alphaModFix/>
          </a:blip>
          <a:srcRect b="0" l="0" r="0" t="0"/>
          <a:stretch/>
        </p:blipFill>
        <p:spPr>
          <a:xfrm>
            <a:off x="0" y="0"/>
            <a:ext cx="3200320" cy="6858000"/>
          </a:xfrm>
          <a:custGeom>
            <a:rect b="b" l="l" r="r" t="t"/>
            <a:pathLst>
              <a:path extrusionOk="0" h="100000" w="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a:noFill/>
          <a:ln>
            <a:noFill/>
          </a:ln>
        </p:spPr>
      </p:pic>
      <p:sp>
        <p:nvSpPr>
          <p:cNvPr id="177" name="Google Shape;177;p5"/>
          <p:cNvSpPr/>
          <p:nvPr/>
        </p:nvSpPr>
        <p:spPr>
          <a:xfrm>
            <a:off x="3709399" y="570905"/>
            <a:ext cx="656117" cy="213717"/>
          </a:xfrm>
          <a:prstGeom prst="roundRect">
            <a:avLst>
              <a:gd fmla="val 3565" name="adj"/>
            </a:avLst>
          </a:prstGeom>
          <a:solidFill>
            <a:srgbClr val="F0EA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5"/>
          <p:cNvSpPr/>
          <p:nvPr/>
        </p:nvSpPr>
        <p:spPr>
          <a:xfrm>
            <a:off x="3793732" y="613073"/>
            <a:ext cx="1097034" cy="129381"/>
          </a:xfrm>
          <a:prstGeom prst="rect">
            <a:avLst/>
          </a:prstGeom>
          <a:noFill/>
          <a:ln>
            <a:noFill/>
          </a:ln>
        </p:spPr>
        <p:txBody>
          <a:bodyPr anchorCtr="0" anchor="t" bIns="0" lIns="0" spcFirstLastPara="1" rIns="0" wrap="square" tIns="0">
            <a:noAutofit/>
          </a:bodyPr>
          <a:lstStyle/>
          <a:p>
            <a:pPr indent="0" lvl="0" marL="0" marR="0" rtl="0" algn="l">
              <a:lnSpc>
                <a:spcPct val="96000"/>
              </a:lnSpc>
              <a:spcBef>
                <a:spcPts val="0"/>
              </a:spcBef>
              <a:spcAft>
                <a:spcPts val="0"/>
              </a:spcAft>
              <a:buClr>
                <a:srgbClr val="000000"/>
              </a:buClr>
              <a:buSzPts val="850"/>
              <a:buFont typeface="Instrument Sans"/>
              <a:buNone/>
            </a:pPr>
            <a:r>
              <a:rPr lang="en-US" sz="850">
                <a:solidFill>
                  <a:srgbClr val="000000"/>
                </a:solidFill>
                <a:latin typeface="Instrument Sans"/>
                <a:ea typeface="Instrument Sans"/>
                <a:cs typeface="Instrument Sans"/>
                <a:sym typeface="Instrument Sans"/>
              </a:rPr>
              <a:t>HOUR 04</a:t>
            </a:r>
            <a:endParaRPr sz="850">
              <a:solidFill>
                <a:schemeClr val="dk1"/>
              </a:solidFill>
              <a:latin typeface="Calibri"/>
              <a:ea typeface="Calibri"/>
              <a:cs typeface="Calibri"/>
              <a:sym typeface="Calibri"/>
            </a:endParaRPr>
          </a:p>
        </p:txBody>
      </p:sp>
      <p:sp>
        <p:nvSpPr>
          <p:cNvPr id="179" name="Google Shape;179;p5"/>
          <p:cNvSpPr/>
          <p:nvPr/>
        </p:nvSpPr>
        <p:spPr>
          <a:xfrm>
            <a:off x="3709399" y="832346"/>
            <a:ext cx="7820822" cy="439241"/>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2750"/>
              <a:buFont typeface="Instrument Sans SemiBold"/>
              <a:buNone/>
            </a:pPr>
            <a:r>
              <a:rPr lang="en-US" sz="2750">
                <a:solidFill>
                  <a:srgbClr val="2B2B2B"/>
                </a:solidFill>
                <a:latin typeface="Instrument Sans SemiBold"/>
                <a:ea typeface="Instrument Sans SemiBold"/>
                <a:cs typeface="Instrument Sans SemiBold"/>
                <a:sym typeface="Instrument Sans SemiBold"/>
              </a:rPr>
              <a:t>The AI Development Process</a:t>
            </a:r>
            <a:endParaRPr sz="2750">
              <a:solidFill>
                <a:schemeClr val="dk1"/>
              </a:solidFill>
              <a:latin typeface="Calibri"/>
              <a:ea typeface="Calibri"/>
              <a:cs typeface="Calibri"/>
              <a:sym typeface="Calibri"/>
            </a:endParaRPr>
          </a:p>
        </p:txBody>
      </p:sp>
      <p:sp>
        <p:nvSpPr>
          <p:cNvPr id="180" name="Google Shape;180;p5"/>
          <p:cNvSpPr/>
          <p:nvPr/>
        </p:nvSpPr>
        <p:spPr>
          <a:xfrm>
            <a:off x="3709399" y="1450777"/>
            <a:ext cx="7820822" cy="416123"/>
          </a:xfrm>
          <a:prstGeom prst="rect">
            <a:avLst/>
          </a:prstGeom>
          <a:noFill/>
          <a:ln>
            <a:noFill/>
          </a:ln>
        </p:spPr>
        <p:txBody>
          <a:bodyPr anchorCtr="0" anchor="t" bIns="0" lIns="0" spcFirstLastPara="1" rIns="0" wrap="square" tIns="0">
            <a:normAutofit/>
          </a:bodyPr>
          <a:lstStyle/>
          <a:p>
            <a:pPr indent="0" lvl="0" marL="0" marR="0" rtl="0" algn="l">
              <a:lnSpc>
                <a:spcPct val="123000"/>
              </a:lnSpc>
              <a:spcBef>
                <a:spcPts val="0"/>
              </a:spcBef>
              <a:spcAft>
                <a:spcPts val="0"/>
              </a:spcAft>
              <a:buClr>
                <a:srgbClr val="3D3D3D"/>
              </a:buClr>
              <a:buSzPts val="1100"/>
              <a:buFont typeface="Instrument Sans"/>
              <a:buNone/>
            </a:pPr>
            <a:r>
              <a:rPr lang="en-US" sz="1100">
                <a:solidFill>
                  <a:srgbClr val="3D3D3D"/>
                </a:solidFill>
                <a:latin typeface="Instrument Sans"/>
                <a:ea typeface="Instrument Sans"/>
                <a:cs typeface="Instrument Sans"/>
                <a:sym typeface="Instrument Sans"/>
              </a:rPr>
              <a:t>Building an AI system is a structured, iterative lifecycle — not a single event. Each stage feeds the next, and teams revisit phases as new data and results emerge.</a:t>
            </a:r>
            <a:endParaRPr sz="1100">
              <a:solidFill>
                <a:schemeClr val="dk1"/>
              </a:solidFill>
              <a:latin typeface="Calibri"/>
              <a:ea typeface="Calibri"/>
              <a:cs typeface="Calibri"/>
              <a:sym typeface="Calibri"/>
            </a:endParaRPr>
          </a:p>
        </p:txBody>
      </p:sp>
      <p:sp>
        <p:nvSpPr>
          <p:cNvPr id="181" name="Google Shape;181;p5"/>
          <p:cNvSpPr/>
          <p:nvPr/>
        </p:nvSpPr>
        <p:spPr>
          <a:xfrm>
            <a:off x="3709399" y="2001242"/>
            <a:ext cx="281080" cy="1757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D3D3D"/>
              </a:buClr>
              <a:buSzPts val="1100"/>
              <a:buFont typeface="Instrument Sans"/>
              <a:buNone/>
            </a:pPr>
            <a:r>
              <a:rPr lang="en-US" sz="1100">
                <a:solidFill>
                  <a:srgbClr val="3D3D3D"/>
                </a:solidFill>
                <a:latin typeface="Instrument Sans"/>
                <a:ea typeface="Instrument Sans"/>
                <a:cs typeface="Instrument Sans"/>
                <a:sym typeface="Instrument Sans"/>
              </a:rPr>
              <a:t>01</a:t>
            </a:r>
            <a:endParaRPr sz="1100">
              <a:solidFill>
                <a:schemeClr val="dk1"/>
              </a:solidFill>
              <a:latin typeface="Calibri"/>
              <a:ea typeface="Calibri"/>
              <a:cs typeface="Calibri"/>
              <a:sym typeface="Calibri"/>
            </a:endParaRPr>
          </a:p>
        </p:txBody>
      </p:sp>
      <p:sp>
        <p:nvSpPr>
          <p:cNvPr id="182" name="Google Shape;182;p5"/>
          <p:cNvSpPr/>
          <p:nvPr/>
        </p:nvSpPr>
        <p:spPr>
          <a:xfrm>
            <a:off x="3709399" y="2221111"/>
            <a:ext cx="3850683" cy="19050"/>
          </a:xfrm>
          <a:prstGeom prst="rect">
            <a:avLst/>
          </a:prstGeom>
          <a:solidFill>
            <a:srgbClr val="0F52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5"/>
          <p:cNvSpPr/>
          <p:nvPr/>
        </p:nvSpPr>
        <p:spPr>
          <a:xfrm>
            <a:off x="3709399" y="2329458"/>
            <a:ext cx="3850683" cy="219571"/>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50"/>
              <a:buFont typeface="Instrument Sans SemiBold"/>
              <a:buNone/>
            </a:pPr>
            <a:r>
              <a:rPr lang="en-US" sz="1350">
                <a:solidFill>
                  <a:srgbClr val="3D3D3D"/>
                </a:solidFill>
                <a:latin typeface="Instrument Sans SemiBold"/>
                <a:ea typeface="Instrument Sans SemiBold"/>
                <a:cs typeface="Instrument Sans SemiBold"/>
                <a:sym typeface="Instrument Sans SemiBold"/>
              </a:rPr>
              <a:t>Define the Problem</a:t>
            </a:r>
            <a:endParaRPr sz="1350">
              <a:solidFill>
                <a:schemeClr val="dk1"/>
              </a:solidFill>
              <a:latin typeface="Calibri"/>
              <a:ea typeface="Calibri"/>
              <a:cs typeface="Calibri"/>
              <a:sym typeface="Calibri"/>
            </a:endParaRPr>
          </a:p>
        </p:txBody>
      </p:sp>
      <p:sp>
        <p:nvSpPr>
          <p:cNvPr id="184" name="Google Shape;184;p5"/>
          <p:cNvSpPr/>
          <p:nvPr/>
        </p:nvSpPr>
        <p:spPr>
          <a:xfrm>
            <a:off x="3709399" y="2620665"/>
            <a:ext cx="3850683" cy="624185"/>
          </a:xfrm>
          <a:prstGeom prst="rect">
            <a:avLst/>
          </a:prstGeom>
          <a:noFill/>
          <a:ln>
            <a:noFill/>
          </a:ln>
        </p:spPr>
        <p:txBody>
          <a:bodyPr anchorCtr="0" anchor="t" bIns="0" lIns="0" spcFirstLastPara="1" rIns="0" wrap="square" tIns="0">
            <a:normAutofit/>
          </a:bodyPr>
          <a:lstStyle/>
          <a:p>
            <a:pPr indent="0" lvl="0" marL="0" marR="0" rtl="0" algn="l">
              <a:lnSpc>
                <a:spcPct val="123000"/>
              </a:lnSpc>
              <a:spcBef>
                <a:spcPts val="0"/>
              </a:spcBef>
              <a:spcAft>
                <a:spcPts val="0"/>
              </a:spcAft>
              <a:buClr>
                <a:srgbClr val="3D3D3D"/>
              </a:buClr>
              <a:buSzPts val="1100"/>
              <a:buFont typeface="Instrument Sans"/>
              <a:buNone/>
            </a:pPr>
            <a:r>
              <a:rPr lang="en-US" sz="1100">
                <a:solidFill>
                  <a:srgbClr val="3D3D3D"/>
                </a:solidFill>
                <a:latin typeface="Instrument Sans"/>
                <a:ea typeface="Instrument Sans"/>
                <a:cs typeface="Instrument Sans"/>
                <a:sym typeface="Instrument Sans"/>
              </a:rPr>
              <a:t>Identify the business challenge, set clear objectives, and determine whether AI is the right solution. Vague requirements lead to costly rework in later stages.</a:t>
            </a:r>
            <a:endParaRPr sz="1100">
              <a:solidFill>
                <a:schemeClr val="dk1"/>
              </a:solidFill>
              <a:latin typeface="Calibri"/>
              <a:ea typeface="Calibri"/>
              <a:cs typeface="Calibri"/>
              <a:sym typeface="Calibri"/>
            </a:endParaRPr>
          </a:p>
        </p:txBody>
      </p:sp>
      <p:sp>
        <p:nvSpPr>
          <p:cNvPr id="185" name="Google Shape;185;p5"/>
          <p:cNvSpPr/>
          <p:nvPr/>
        </p:nvSpPr>
        <p:spPr>
          <a:xfrm>
            <a:off x="7679538" y="2001242"/>
            <a:ext cx="281080" cy="1757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D3D3D"/>
              </a:buClr>
              <a:buSzPts val="1100"/>
              <a:buFont typeface="Instrument Sans"/>
              <a:buNone/>
            </a:pPr>
            <a:r>
              <a:rPr lang="en-US" sz="1100">
                <a:solidFill>
                  <a:srgbClr val="3D3D3D"/>
                </a:solidFill>
                <a:latin typeface="Instrument Sans"/>
                <a:ea typeface="Instrument Sans"/>
                <a:cs typeface="Instrument Sans"/>
                <a:sym typeface="Instrument Sans"/>
              </a:rPr>
              <a:t>02</a:t>
            </a:r>
            <a:endParaRPr sz="1100">
              <a:solidFill>
                <a:schemeClr val="dk1"/>
              </a:solidFill>
              <a:latin typeface="Calibri"/>
              <a:ea typeface="Calibri"/>
              <a:cs typeface="Calibri"/>
              <a:sym typeface="Calibri"/>
            </a:endParaRPr>
          </a:p>
        </p:txBody>
      </p:sp>
      <p:sp>
        <p:nvSpPr>
          <p:cNvPr id="186" name="Google Shape;186;p5"/>
          <p:cNvSpPr/>
          <p:nvPr/>
        </p:nvSpPr>
        <p:spPr>
          <a:xfrm>
            <a:off x="7679538" y="2221111"/>
            <a:ext cx="3850683" cy="19050"/>
          </a:xfrm>
          <a:prstGeom prst="rect">
            <a:avLst/>
          </a:prstGeom>
          <a:solidFill>
            <a:srgbClr val="0F52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5"/>
          <p:cNvSpPr/>
          <p:nvPr/>
        </p:nvSpPr>
        <p:spPr>
          <a:xfrm>
            <a:off x="7679538" y="2329458"/>
            <a:ext cx="3850683" cy="219571"/>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50"/>
              <a:buFont typeface="Instrument Sans SemiBold"/>
              <a:buNone/>
            </a:pPr>
            <a:r>
              <a:rPr lang="en-US" sz="1350">
                <a:solidFill>
                  <a:srgbClr val="3D3D3D"/>
                </a:solidFill>
                <a:latin typeface="Instrument Sans SemiBold"/>
                <a:ea typeface="Instrument Sans SemiBold"/>
                <a:cs typeface="Instrument Sans SemiBold"/>
                <a:sym typeface="Instrument Sans SemiBold"/>
              </a:rPr>
              <a:t>Collect &amp; Prepare Data</a:t>
            </a:r>
            <a:endParaRPr sz="1350">
              <a:solidFill>
                <a:schemeClr val="dk1"/>
              </a:solidFill>
              <a:latin typeface="Calibri"/>
              <a:ea typeface="Calibri"/>
              <a:cs typeface="Calibri"/>
              <a:sym typeface="Calibri"/>
            </a:endParaRPr>
          </a:p>
        </p:txBody>
      </p:sp>
      <p:sp>
        <p:nvSpPr>
          <p:cNvPr id="188" name="Google Shape;188;p5"/>
          <p:cNvSpPr/>
          <p:nvPr/>
        </p:nvSpPr>
        <p:spPr>
          <a:xfrm>
            <a:off x="7679538" y="2620665"/>
            <a:ext cx="3850683" cy="832247"/>
          </a:xfrm>
          <a:prstGeom prst="rect">
            <a:avLst/>
          </a:prstGeom>
          <a:noFill/>
          <a:ln>
            <a:noFill/>
          </a:ln>
        </p:spPr>
        <p:txBody>
          <a:bodyPr anchorCtr="0" anchor="t" bIns="0" lIns="0" spcFirstLastPara="1" rIns="0" wrap="square" tIns="0">
            <a:normAutofit/>
          </a:bodyPr>
          <a:lstStyle/>
          <a:p>
            <a:pPr indent="0" lvl="0" marL="0" marR="0" rtl="0" algn="l">
              <a:lnSpc>
                <a:spcPct val="123000"/>
              </a:lnSpc>
              <a:spcBef>
                <a:spcPts val="0"/>
              </a:spcBef>
              <a:spcAft>
                <a:spcPts val="0"/>
              </a:spcAft>
              <a:buClr>
                <a:srgbClr val="3D3D3D"/>
              </a:buClr>
              <a:buSzPts val="1100"/>
              <a:buFont typeface="Instrument Sans"/>
              <a:buNone/>
            </a:pPr>
            <a:r>
              <a:rPr lang="en-US" sz="1100">
                <a:solidFill>
                  <a:srgbClr val="3D3D3D"/>
                </a:solidFill>
                <a:latin typeface="Instrument Sans"/>
                <a:ea typeface="Instrument Sans"/>
                <a:cs typeface="Instrument Sans"/>
                <a:sym typeface="Instrument Sans"/>
              </a:rPr>
              <a:t>Gather raw data from sensors, databases, APIs, and external datasets. Clean, normalize, and label data — this is often the most time-consuming phase. Data quality directly determines model quality.</a:t>
            </a:r>
            <a:endParaRPr sz="1100">
              <a:solidFill>
                <a:schemeClr val="dk1"/>
              </a:solidFill>
              <a:latin typeface="Calibri"/>
              <a:ea typeface="Calibri"/>
              <a:cs typeface="Calibri"/>
              <a:sym typeface="Calibri"/>
            </a:endParaRPr>
          </a:p>
        </p:txBody>
      </p:sp>
      <p:sp>
        <p:nvSpPr>
          <p:cNvPr id="189" name="Google Shape;189;p5"/>
          <p:cNvSpPr/>
          <p:nvPr/>
        </p:nvSpPr>
        <p:spPr>
          <a:xfrm>
            <a:off x="3709399" y="3677741"/>
            <a:ext cx="281080" cy="1757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D3D3D"/>
              </a:buClr>
              <a:buSzPts val="1100"/>
              <a:buFont typeface="Instrument Sans"/>
              <a:buNone/>
            </a:pPr>
            <a:r>
              <a:rPr lang="en-US" sz="1100">
                <a:solidFill>
                  <a:srgbClr val="3D3D3D"/>
                </a:solidFill>
                <a:latin typeface="Instrument Sans"/>
                <a:ea typeface="Instrument Sans"/>
                <a:cs typeface="Instrument Sans"/>
                <a:sym typeface="Instrument Sans"/>
              </a:rPr>
              <a:t>03</a:t>
            </a:r>
            <a:endParaRPr sz="1100">
              <a:solidFill>
                <a:schemeClr val="dk1"/>
              </a:solidFill>
              <a:latin typeface="Calibri"/>
              <a:ea typeface="Calibri"/>
              <a:cs typeface="Calibri"/>
              <a:sym typeface="Calibri"/>
            </a:endParaRPr>
          </a:p>
        </p:txBody>
      </p:sp>
      <p:sp>
        <p:nvSpPr>
          <p:cNvPr id="190" name="Google Shape;190;p5"/>
          <p:cNvSpPr/>
          <p:nvPr/>
        </p:nvSpPr>
        <p:spPr>
          <a:xfrm>
            <a:off x="3709399" y="3897610"/>
            <a:ext cx="3850683" cy="19050"/>
          </a:xfrm>
          <a:prstGeom prst="rect">
            <a:avLst/>
          </a:prstGeom>
          <a:solidFill>
            <a:srgbClr val="0F52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5"/>
          <p:cNvSpPr/>
          <p:nvPr/>
        </p:nvSpPr>
        <p:spPr>
          <a:xfrm>
            <a:off x="3709399" y="4005957"/>
            <a:ext cx="3850683" cy="219571"/>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50"/>
              <a:buFont typeface="Instrument Sans SemiBold"/>
              <a:buNone/>
            </a:pPr>
            <a:r>
              <a:rPr lang="en-US" sz="1350">
                <a:solidFill>
                  <a:srgbClr val="3D3D3D"/>
                </a:solidFill>
                <a:latin typeface="Instrument Sans SemiBold"/>
                <a:ea typeface="Instrument Sans SemiBold"/>
                <a:cs typeface="Instrument Sans SemiBold"/>
                <a:sym typeface="Instrument Sans SemiBold"/>
              </a:rPr>
              <a:t>Select &amp; Build the Model</a:t>
            </a:r>
            <a:endParaRPr sz="1350">
              <a:solidFill>
                <a:schemeClr val="dk1"/>
              </a:solidFill>
              <a:latin typeface="Calibri"/>
              <a:ea typeface="Calibri"/>
              <a:cs typeface="Calibri"/>
              <a:sym typeface="Calibri"/>
            </a:endParaRPr>
          </a:p>
        </p:txBody>
      </p:sp>
      <p:sp>
        <p:nvSpPr>
          <p:cNvPr id="192" name="Google Shape;192;p5"/>
          <p:cNvSpPr/>
          <p:nvPr/>
        </p:nvSpPr>
        <p:spPr>
          <a:xfrm>
            <a:off x="3709399" y="4297164"/>
            <a:ext cx="3850683" cy="624185"/>
          </a:xfrm>
          <a:prstGeom prst="rect">
            <a:avLst/>
          </a:prstGeom>
          <a:noFill/>
          <a:ln>
            <a:noFill/>
          </a:ln>
        </p:spPr>
        <p:txBody>
          <a:bodyPr anchorCtr="0" anchor="t" bIns="0" lIns="0" spcFirstLastPara="1" rIns="0" wrap="square" tIns="0">
            <a:normAutofit/>
          </a:bodyPr>
          <a:lstStyle/>
          <a:p>
            <a:pPr indent="0" lvl="0" marL="0" marR="0" rtl="0" algn="l">
              <a:lnSpc>
                <a:spcPct val="123000"/>
              </a:lnSpc>
              <a:spcBef>
                <a:spcPts val="0"/>
              </a:spcBef>
              <a:spcAft>
                <a:spcPts val="0"/>
              </a:spcAft>
              <a:buClr>
                <a:srgbClr val="3D3D3D"/>
              </a:buClr>
              <a:buSzPts val="1100"/>
              <a:buFont typeface="Instrument Sans"/>
              <a:buNone/>
            </a:pPr>
            <a:r>
              <a:rPr lang="en-US" sz="1100">
                <a:solidFill>
                  <a:srgbClr val="3D3D3D"/>
                </a:solidFill>
                <a:latin typeface="Instrument Sans"/>
                <a:ea typeface="Instrument Sans"/>
                <a:cs typeface="Instrument Sans"/>
                <a:sym typeface="Instrument Sans"/>
              </a:rPr>
              <a:t>Choose algorithms suited to the problem (e.g., regression, decision trees, neural networks). Design the architecture and configure hyperparameters for training.</a:t>
            </a:r>
            <a:endParaRPr sz="1100">
              <a:solidFill>
                <a:schemeClr val="dk1"/>
              </a:solidFill>
              <a:latin typeface="Calibri"/>
              <a:ea typeface="Calibri"/>
              <a:cs typeface="Calibri"/>
              <a:sym typeface="Calibri"/>
            </a:endParaRPr>
          </a:p>
        </p:txBody>
      </p:sp>
      <p:sp>
        <p:nvSpPr>
          <p:cNvPr id="193" name="Google Shape;193;p5"/>
          <p:cNvSpPr/>
          <p:nvPr/>
        </p:nvSpPr>
        <p:spPr>
          <a:xfrm>
            <a:off x="7679538" y="3677741"/>
            <a:ext cx="281080" cy="1757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D3D3D"/>
              </a:buClr>
              <a:buSzPts val="1100"/>
              <a:buFont typeface="Instrument Sans"/>
              <a:buNone/>
            </a:pPr>
            <a:r>
              <a:rPr lang="en-US" sz="1100">
                <a:solidFill>
                  <a:srgbClr val="3D3D3D"/>
                </a:solidFill>
                <a:latin typeface="Instrument Sans"/>
                <a:ea typeface="Instrument Sans"/>
                <a:cs typeface="Instrument Sans"/>
                <a:sym typeface="Instrument Sans"/>
              </a:rPr>
              <a:t>04</a:t>
            </a:r>
            <a:endParaRPr sz="1100">
              <a:solidFill>
                <a:schemeClr val="dk1"/>
              </a:solidFill>
              <a:latin typeface="Calibri"/>
              <a:ea typeface="Calibri"/>
              <a:cs typeface="Calibri"/>
              <a:sym typeface="Calibri"/>
            </a:endParaRPr>
          </a:p>
        </p:txBody>
      </p:sp>
      <p:sp>
        <p:nvSpPr>
          <p:cNvPr id="194" name="Google Shape;194;p5"/>
          <p:cNvSpPr/>
          <p:nvPr/>
        </p:nvSpPr>
        <p:spPr>
          <a:xfrm>
            <a:off x="7679538" y="3897610"/>
            <a:ext cx="3850683" cy="19050"/>
          </a:xfrm>
          <a:prstGeom prst="rect">
            <a:avLst/>
          </a:prstGeom>
          <a:solidFill>
            <a:srgbClr val="0F52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5"/>
          <p:cNvSpPr/>
          <p:nvPr/>
        </p:nvSpPr>
        <p:spPr>
          <a:xfrm>
            <a:off x="7679538" y="4005957"/>
            <a:ext cx="3850683" cy="219571"/>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50"/>
              <a:buFont typeface="Instrument Sans SemiBold"/>
              <a:buNone/>
            </a:pPr>
            <a:r>
              <a:rPr lang="en-US" sz="1350">
                <a:solidFill>
                  <a:srgbClr val="3D3D3D"/>
                </a:solidFill>
                <a:latin typeface="Instrument Sans SemiBold"/>
                <a:ea typeface="Instrument Sans SemiBold"/>
                <a:cs typeface="Instrument Sans SemiBold"/>
                <a:sym typeface="Instrument Sans SemiBold"/>
              </a:rPr>
              <a:t>Train &amp; Evaluate</a:t>
            </a:r>
            <a:endParaRPr sz="1350">
              <a:solidFill>
                <a:schemeClr val="dk1"/>
              </a:solidFill>
              <a:latin typeface="Calibri"/>
              <a:ea typeface="Calibri"/>
              <a:cs typeface="Calibri"/>
              <a:sym typeface="Calibri"/>
            </a:endParaRPr>
          </a:p>
        </p:txBody>
      </p:sp>
      <p:sp>
        <p:nvSpPr>
          <p:cNvPr id="196" name="Google Shape;196;p5"/>
          <p:cNvSpPr/>
          <p:nvPr/>
        </p:nvSpPr>
        <p:spPr>
          <a:xfrm>
            <a:off x="7679538" y="4297164"/>
            <a:ext cx="3850683" cy="624185"/>
          </a:xfrm>
          <a:prstGeom prst="rect">
            <a:avLst/>
          </a:prstGeom>
          <a:noFill/>
          <a:ln>
            <a:noFill/>
          </a:ln>
        </p:spPr>
        <p:txBody>
          <a:bodyPr anchorCtr="0" anchor="t" bIns="0" lIns="0" spcFirstLastPara="1" rIns="0" wrap="square" tIns="0">
            <a:normAutofit/>
          </a:bodyPr>
          <a:lstStyle/>
          <a:p>
            <a:pPr indent="0" lvl="0" marL="0" marR="0" rtl="0" algn="l">
              <a:lnSpc>
                <a:spcPct val="123000"/>
              </a:lnSpc>
              <a:spcBef>
                <a:spcPts val="0"/>
              </a:spcBef>
              <a:spcAft>
                <a:spcPts val="0"/>
              </a:spcAft>
              <a:buClr>
                <a:srgbClr val="3D3D3D"/>
              </a:buClr>
              <a:buSzPts val="1100"/>
              <a:buFont typeface="Instrument Sans"/>
              <a:buNone/>
            </a:pPr>
            <a:r>
              <a:rPr lang="en-US" sz="1100">
                <a:solidFill>
                  <a:srgbClr val="3D3D3D"/>
                </a:solidFill>
                <a:latin typeface="Instrument Sans"/>
                <a:ea typeface="Instrument Sans"/>
                <a:cs typeface="Instrument Sans"/>
                <a:sym typeface="Instrument Sans"/>
              </a:rPr>
              <a:t>Feed prepared data into the model and adjust parameters until performance meets targets. Evaluate using metrics like accuracy, precision, recall, and AUC-ROC.</a:t>
            </a:r>
            <a:endParaRPr sz="1100">
              <a:solidFill>
                <a:schemeClr val="dk1"/>
              </a:solidFill>
              <a:latin typeface="Calibri"/>
              <a:ea typeface="Calibri"/>
              <a:cs typeface="Calibri"/>
              <a:sym typeface="Calibri"/>
            </a:endParaRPr>
          </a:p>
        </p:txBody>
      </p:sp>
      <p:sp>
        <p:nvSpPr>
          <p:cNvPr id="197" name="Google Shape;197;p5"/>
          <p:cNvSpPr/>
          <p:nvPr/>
        </p:nvSpPr>
        <p:spPr>
          <a:xfrm>
            <a:off x="3709399" y="5146179"/>
            <a:ext cx="281080" cy="175716"/>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3D3D3D"/>
              </a:buClr>
              <a:buSzPts val="1100"/>
              <a:buFont typeface="Instrument Sans"/>
              <a:buNone/>
            </a:pPr>
            <a:r>
              <a:rPr lang="en-US" sz="1100">
                <a:solidFill>
                  <a:srgbClr val="3D3D3D"/>
                </a:solidFill>
                <a:latin typeface="Instrument Sans"/>
                <a:ea typeface="Instrument Sans"/>
                <a:cs typeface="Instrument Sans"/>
                <a:sym typeface="Instrument Sans"/>
              </a:rPr>
              <a:t>05</a:t>
            </a:r>
            <a:endParaRPr sz="1100">
              <a:solidFill>
                <a:schemeClr val="dk1"/>
              </a:solidFill>
              <a:latin typeface="Calibri"/>
              <a:ea typeface="Calibri"/>
              <a:cs typeface="Calibri"/>
              <a:sym typeface="Calibri"/>
            </a:endParaRPr>
          </a:p>
        </p:txBody>
      </p:sp>
      <p:sp>
        <p:nvSpPr>
          <p:cNvPr id="198" name="Google Shape;198;p5"/>
          <p:cNvSpPr/>
          <p:nvPr/>
        </p:nvSpPr>
        <p:spPr>
          <a:xfrm>
            <a:off x="3709399" y="5366048"/>
            <a:ext cx="7820822" cy="19050"/>
          </a:xfrm>
          <a:prstGeom prst="rect">
            <a:avLst/>
          </a:prstGeom>
          <a:solidFill>
            <a:srgbClr val="0F52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5"/>
          <p:cNvSpPr/>
          <p:nvPr/>
        </p:nvSpPr>
        <p:spPr>
          <a:xfrm>
            <a:off x="3709399" y="5474395"/>
            <a:ext cx="7820822" cy="219571"/>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350"/>
              <a:buFont typeface="Instrument Sans SemiBold"/>
              <a:buNone/>
            </a:pPr>
            <a:r>
              <a:rPr lang="en-US" sz="1350">
                <a:solidFill>
                  <a:srgbClr val="3D3D3D"/>
                </a:solidFill>
                <a:latin typeface="Instrument Sans SemiBold"/>
                <a:ea typeface="Instrument Sans SemiBold"/>
                <a:cs typeface="Instrument Sans SemiBold"/>
                <a:sym typeface="Instrument Sans SemiBold"/>
              </a:rPr>
              <a:t>Deploy &amp; Monitor</a:t>
            </a:r>
            <a:endParaRPr sz="1350">
              <a:solidFill>
                <a:schemeClr val="dk1"/>
              </a:solidFill>
              <a:latin typeface="Calibri"/>
              <a:ea typeface="Calibri"/>
              <a:cs typeface="Calibri"/>
              <a:sym typeface="Calibri"/>
            </a:endParaRPr>
          </a:p>
        </p:txBody>
      </p:sp>
      <p:sp>
        <p:nvSpPr>
          <p:cNvPr id="200" name="Google Shape;200;p5"/>
          <p:cNvSpPr/>
          <p:nvPr/>
        </p:nvSpPr>
        <p:spPr>
          <a:xfrm>
            <a:off x="3709399" y="5765602"/>
            <a:ext cx="7820822" cy="416123"/>
          </a:xfrm>
          <a:prstGeom prst="rect">
            <a:avLst/>
          </a:prstGeom>
          <a:noFill/>
          <a:ln>
            <a:noFill/>
          </a:ln>
        </p:spPr>
        <p:txBody>
          <a:bodyPr anchorCtr="0" anchor="t" bIns="0" lIns="0" spcFirstLastPara="1" rIns="0" wrap="square" tIns="0">
            <a:normAutofit/>
          </a:bodyPr>
          <a:lstStyle/>
          <a:p>
            <a:pPr indent="0" lvl="0" marL="0" marR="0" rtl="0" algn="l">
              <a:lnSpc>
                <a:spcPct val="123000"/>
              </a:lnSpc>
              <a:spcBef>
                <a:spcPts val="0"/>
              </a:spcBef>
              <a:spcAft>
                <a:spcPts val="0"/>
              </a:spcAft>
              <a:buClr>
                <a:srgbClr val="3D3D3D"/>
              </a:buClr>
              <a:buSzPts val="1100"/>
              <a:buFont typeface="Instrument Sans"/>
              <a:buNone/>
            </a:pPr>
            <a:r>
              <a:rPr lang="en-US" sz="1100">
                <a:solidFill>
                  <a:srgbClr val="3D3D3D"/>
                </a:solidFill>
                <a:latin typeface="Instrument Sans"/>
                <a:ea typeface="Instrument Sans"/>
                <a:cs typeface="Instrument Sans"/>
                <a:sym typeface="Instrument Sans"/>
              </a:rPr>
              <a:t>Integrate the model into production via APIs or cloud services. Continuously monitor for performance drift, update with new data, and maintain ethical compliance.</a:t>
            </a:r>
            <a:endParaRPr sz="1100">
              <a:solidFill>
                <a:schemeClr val="dk1"/>
              </a:solidFill>
              <a:latin typeface="Calibri"/>
              <a:ea typeface="Calibri"/>
              <a:cs typeface="Calibri"/>
              <a:sym typeface="Calibri"/>
            </a:endParaRPr>
          </a:p>
        </p:txBody>
      </p:sp>
      <p:sp>
        <p:nvSpPr>
          <p:cNvPr id="201" name="Google Shape;201;p5"/>
          <p:cNvSpPr txBox="1"/>
          <p:nvPr/>
        </p:nvSpPr>
        <p:spPr>
          <a:xfrm>
            <a:off x="11031522" y="6446059"/>
            <a:ext cx="1160477" cy="369332"/>
          </a:xfrm>
          <a:prstGeom prst="rect">
            <a:avLst/>
          </a:prstGeom>
          <a:solidFill>
            <a:srgbClr val="AEABA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ngsanaUPC"/>
                <a:ea typeface="AngsanaUPC"/>
                <a:cs typeface="AngsanaUPC"/>
                <a:sym typeface="AngsanaUPC"/>
              </a:rPr>
              <a:t>Munzurul Islam</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6"/>
          <p:cNvSpPr/>
          <p:nvPr/>
        </p:nvSpPr>
        <p:spPr>
          <a:xfrm>
            <a:off x="661475" y="488255"/>
            <a:ext cx="538744" cy="176014"/>
          </a:xfrm>
          <a:prstGeom prst="roundRect">
            <a:avLst>
              <a:gd fmla="val 4329" name="adj"/>
            </a:avLst>
          </a:prstGeom>
          <a:solidFill>
            <a:srgbClr val="F0EA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6"/>
          <p:cNvSpPr/>
          <p:nvPr/>
        </p:nvSpPr>
        <p:spPr>
          <a:xfrm>
            <a:off x="730926" y="522982"/>
            <a:ext cx="1009426" cy="106561"/>
          </a:xfrm>
          <a:prstGeom prst="rect">
            <a:avLst/>
          </a:prstGeom>
          <a:noFill/>
          <a:ln>
            <a:noFill/>
          </a:ln>
        </p:spPr>
        <p:txBody>
          <a:bodyPr anchorCtr="0" anchor="t" bIns="0" lIns="0" spcFirstLastPara="1" rIns="0" wrap="square" tIns="0">
            <a:noAutofit/>
          </a:bodyPr>
          <a:lstStyle/>
          <a:p>
            <a:pPr indent="0" lvl="0" marL="0" marR="0" rtl="0" algn="l">
              <a:lnSpc>
                <a:spcPct val="96000"/>
              </a:lnSpc>
              <a:spcBef>
                <a:spcPts val="0"/>
              </a:spcBef>
              <a:spcAft>
                <a:spcPts val="0"/>
              </a:spcAft>
              <a:buClr>
                <a:srgbClr val="000000"/>
              </a:buClr>
              <a:buSzPts val="700"/>
              <a:buFont typeface="Instrument Sans"/>
              <a:buNone/>
            </a:pPr>
            <a:r>
              <a:rPr lang="en-US" sz="700">
                <a:solidFill>
                  <a:srgbClr val="000000"/>
                </a:solidFill>
                <a:latin typeface="Instrument Sans"/>
                <a:ea typeface="Instrument Sans"/>
                <a:cs typeface="Instrument Sans"/>
                <a:sym typeface="Instrument Sans"/>
              </a:rPr>
              <a:t>HOUR 05</a:t>
            </a:r>
            <a:endParaRPr sz="700">
              <a:solidFill>
                <a:schemeClr val="dk1"/>
              </a:solidFill>
              <a:latin typeface="Calibri"/>
              <a:ea typeface="Calibri"/>
              <a:cs typeface="Calibri"/>
              <a:sym typeface="Calibri"/>
            </a:endParaRPr>
          </a:p>
        </p:txBody>
      </p:sp>
      <p:sp>
        <p:nvSpPr>
          <p:cNvPr id="209" name="Google Shape;209;p6"/>
          <p:cNvSpPr/>
          <p:nvPr/>
        </p:nvSpPr>
        <p:spPr>
          <a:xfrm>
            <a:off x="661475" y="696615"/>
            <a:ext cx="10868745" cy="361752"/>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2250"/>
              <a:buFont typeface="Instrument Sans SemiBold"/>
              <a:buNone/>
            </a:pPr>
            <a:r>
              <a:rPr lang="en-US" sz="2250">
                <a:solidFill>
                  <a:srgbClr val="2B2B2B"/>
                </a:solidFill>
                <a:latin typeface="Instrument Sans SemiBold"/>
                <a:ea typeface="Instrument Sans SemiBold"/>
                <a:cs typeface="Instrument Sans SemiBold"/>
                <a:sym typeface="Instrument Sans SemiBold"/>
              </a:rPr>
              <a:t>Computer Vision Basics</a:t>
            </a:r>
            <a:endParaRPr sz="2250">
              <a:solidFill>
                <a:schemeClr val="dk1"/>
              </a:solidFill>
              <a:latin typeface="Calibri"/>
              <a:ea typeface="Calibri"/>
              <a:cs typeface="Calibri"/>
              <a:sym typeface="Calibri"/>
            </a:endParaRPr>
          </a:p>
        </p:txBody>
      </p:sp>
      <p:sp>
        <p:nvSpPr>
          <p:cNvPr id="210" name="Google Shape;210;p6"/>
          <p:cNvSpPr/>
          <p:nvPr/>
        </p:nvSpPr>
        <p:spPr>
          <a:xfrm>
            <a:off x="661475" y="1179909"/>
            <a:ext cx="11478330" cy="15746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Computer vision is a field of AI that enables machines to interpret and understand the visual world — processing images and videos the same way humans use their eyes and brain.</a:t>
            </a:r>
            <a:endParaRPr sz="900">
              <a:solidFill>
                <a:schemeClr val="dk1"/>
              </a:solidFill>
              <a:latin typeface="Calibri"/>
              <a:ea typeface="Calibri"/>
              <a:cs typeface="Calibri"/>
              <a:sym typeface="Calibri"/>
            </a:endParaRPr>
          </a:p>
        </p:txBody>
      </p:sp>
      <p:sp>
        <p:nvSpPr>
          <p:cNvPr id="211" name="Google Shape;211;p6"/>
          <p:cNvSpPr/>
          <p:nvPr/>
        </p:nvSpPr>
        <p:spPr>
          <a:xfrm>
            <a:off x="661475" y="1509415"/>
            <a:ext cx="5293188"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1100"/>
              <a:buFont typeface="Instrument Sans SemiBold"/>
              <a:buNone/>
            </a:pPr>
            <a:r>
              <a:rPr lang="en-US" sz="1100">
                <a:solidFill>
                  <a:srgbClr val="2B2B2B"/>
                </a:solidFill>
                <a:latin typeface="Instrument Sans SemiBold"/>
                <a:ea typeface="Instrument Sans SemiBold"/>
                <a:cs typeface="Instrument Sans SemiBold"/>
                <a:sym typeface="Instrument Sans SemiBold"/>
              </a:rPr>
              <a:t>Core Computer Vision Tasks</a:t>
            </a:r>
            <a:endParaRPr sz="1100">
              <a:solidFill>
                <a:schemeClr val="dk1"/>
              </a:solidFill>
              <a:latin typeface="Calibri"/>
              <a:ea typeface="Calibri"/>
              <a:cs typeface="Calibri"/>
              <a:sym typeface="Calibri"/>
            </a:endParaRPr>
          </a:p>
        </p:txBody>
      </p:sp>
      <p:sp>
        <p:nvSpPr>
          <p:cNvPr id="212" name="Google Shape;212;p6"/>
          <p:cNvSpPr/>
          <p:nvPr/>
        </p:nvSpPr>
        <p:spPr>
          <a:xfrm>
            <a:off x="661475" y="1781373"/>
            <a:ext cx="2606114" cy="1142107"/>
          </a:xfrm>
          <a:prstGeom prst="roundRect">
            <a:avLst>
              <a:gd fmla="val 667" name="adj"/>
            </a:avLst>
          </a:prstGeom>
          <a:solidFill>
            <a:srgbClr val="E3ECFB"/>
          </a:solidFill>
          <a:ln cap="flat" cmpd="sng" w="9525">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6"/>
          <p:cNvSpPr/>
          <p:nvPr/>
        </p:nvSpPr>
        <p:spPr>
          <a:xfrm>
            <a:off x="783511" y="1903413"/>
            <a:ext cx="2362042" cy="18722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000000"/>
              </a:buClr>
              <a:buSzPts val="1100"/>
              <a:buFont typeface="Arial"/>
              <a:buNone/>
            </a:pPr>
            <a:r>
              <a:rPr lang="en-US" sz="1100">
                <a:solidFill>
                  <a:srgbClr val="000000"/>
                </a:solidFill>
                <a:latin typeface="Arial"/>
                <a:ea typeface="Arial"/>
                <a:cs typeface="Arial"/>
                <a:sym typeface="Arial"/>
              </a:rPr>
              <a:t>🖼️</a:t>
            </a:r>
            <a:r>
              <a:rPr lang="en-US" sz="1100">
                <a:solidFill>
                  <a:srgbClr val="3D3D3D"/>
                </a:solidFill>
                <a:latin typeface="Instrument Sans SemiBold"/>
                <a:ea typeface="Instrument Sans SemiBold"/>
                <a:cs typeface="Instrument Sans SemiBold"/>
                <a:sym typeface="Instrument Sans SemiBold"/>
              </a:rPr>
              <a:t> Image Classification</a:t>
            </a:r>
            <a:endParaRPr sz="1100">
              <a:solidFill>
                <a:schemeClr val="dk1"/>
              </a:solidFill>
              <a:latin typeface="Calibri"/>
              <a:ea typeface="Calibri"/>
              <a:cs typeface="Calibri"/>
              <a:sym typeface="Calibri"/>
            </a:endParaRPr>
          </a:p>
        </p:txBody>
      </p:sp>
      <p:sp>
        <p:nvSpPr>
          <p:cNvPr id="214" name="Google Shape;214;p6"/>
          <p:cNvSpPr/>
          <p:nvPr/>
        </p:nvSpPr>
        <p:spPr>
          <a:xfrm>
            <a:off x="783511" y="2171601"/>
            <a:ext cx="2362042" cy="629841"/>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Assigns a single label to an entire image — e.g., "this image contains a cat." Uses a classifier (deep neural network) to tag the whole image.</a:t>
            </a:r>
            <a:endParaRPr sz="900">
              <a:solidFill>
                <a:schemeClr val="dk1"/>
              </a:solidFill>
              <a:latin typeface="Calibri"/>
              <a:ea typeface="Calibri"/>
              <a:cs typeface="Calibri"/>
              <a:sym typeface="Calibri"/>
            </a:endParaRPr>
          </a:p>
        </p:txBody>
      </p:sp>
      <p:sp>
        <p:nvSpPr>
          <p:cNvPr id="215" name="Google Shape;215;p6"/>
          <p:cNvSpPr/>
          <p:nvPr/>
        </p:nvSpPr>
        <p:spPr>
          <a:xfrm>
            <a:off x="3348549" y="1781373"/>
            <a:ext cx="2606114" cy="1142107"/>
          </a:xfrm>
          <a:prstGeom prst="roundRect">
            <a:avLst>
              <a:gd fmla="val 667" name="adj"/>
            </a:avLst>
          </a:prstGeom>
          <a:solidFill>
            <a:srgbClr val="E3ECFB"/>
          </a:solidFill>
          <a:ln cap="flat" cmpd="sng" w="9525">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6"/>
          <p:cNvSpPr/>
          <p:nvPr/>
        </p:nvSpPr>
        <p:spPr>
          <a:xfrm>
            <a:off x="3470585" y="1903413"/>
            <a:ext cx="2362042" cy="18722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000000"/>
              </a:buClr>
              <a:buSzPts val="1100"/>
              <a:buFont typeface="Arial"/>
              <a:buNone/>
            </a:pPr>
            <a:r>
              <a:rPr lang="en-US" sz="1100">
                <a:solidFill>
                  <a:srgbClr val="000000"/>
                </a:solidFill>
                <a:latin typeface="Arial"/>
                <a:ea typeface="Arial"/>
                <a:cs typeface="Arial"/>
                <a:sym typeface="Arial"/>
              </a:rPr>
              <a:t>📦</a:t>
            </a:r>
            <a:r>
              <a:rPr lang="en-US" sz="1100">
                <a:solidFill>
                  <a:srgbClr val="3D3D3D"/>
                </a:solidFill>
                <a:latin typeface="Instrument Sans SemiBold"/>
                <a:ea typeface="Instrument Sans SemiBold"/>
                <a:cs typeface="Instrument Sans SemiBold"/>
                <a:sym typeface="Instrument Sans SemiBold"/>
              </a:rPr>
              <a:t> Object Detection</a:t>
            </a:r>
            <a:endParaRPr sz="1100">
              <a:solidFill>
                <a:schemeClr val="dk1"/>
              </a:solidFill>
              <a:latin typeface="Calibri"/>
              <a:ea typeface="Calibri"/>
              <a:cs typeface="Calibri"/>
              <a:sym typeface="Calibri"/>
            </a:endParaRPr>
          </a:p>
        </p:txBody>
      </p:sp>
      <p:sp>
        <p:nvSpPr>
          <p:cNvPr id="217" name="Google Shape;217;p6"/>
          <p:cNvSpPr/>
          <p:nvPr/>
        </p:nvSpPr>
        <p:spPr>
          <a:xfrm>
            <a:off x="3470585" y="2171601"/>
            <a:ext cx="2362042" cy="629841"/>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Locates and classifies multiple objects within an image by drawing bounding boxes around each. Answers "what is it?" and "where is it?"</a:t>
            </a:r>
            <a:endParaRPr sz="900">
              <a:solidFill>
                <a:schemeClr val="dk1"/>
              </a:solidFill>
              <a:latin typeface="Calibri"/>
              <a:ea typeface="Calibri"/>
              <a:cs typeface="Calibri"/>
              <a:sym typeface="Calibri"/>
            </a:endParaRPr>
          </a:p>
        </p:txBody>
      </p:sp>
      <p:sp>
        <p:nvSpPr>
          <p:cNvPr id="218" name="Google Shape;218;p6"/>
          <p:cNvSpPr/>
          <p:nvPr/>
        </p:nvSpPr>
        <p:spPr>
          <a:xfrm>
            <a:off x="661475" y="3004443"/>
            <a:ext cx="5293188" cy="827187"/>
          </a:xfrm>
          <a:prstGeom prst="roundRect">
            <a:avLst>
              <a:gd fmla="val 921" name="adj"/>
            </a:avLst>
          </a:prstGeom>
          <a:solidFill>
            <a:srgbClr val="E3ECFB"/>
          </a:solidFill>
          <a:ln cap="flat" cmpd="sng" w="9525">
            <a:solidFill>
              <a:srgbClr val="B6C7E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6"/>
          <p:cNvSpPr/>
          <p:nvPr/>
        </p:nvSpPr>
        <p:spPr>
          <a:xfrm>
            <a:off x="783511" y="3126482"/>
            <a:ext cx="5049116" cy="18722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000000"/>
              </a:buClr>
              <a:buSzPts val="1100"/>
              <a:buFont typeface="Arial"/>
              <a:buNone/>
            </a:pPr>
            <a:r>
              <a:rPr lang="en-US" sz="1100">
                <a:solidFill>
                  <a:srgbClr val="000000"/>
                </a:solidFill>
                <a:latin typeface="Arial"/>
                <a:ea typeface="Arial"/>
                <a:cs typeface="Arial"/>
                <a:sym typeface="Arial"/>
              </a:rPr>
              <a:t>🧩</a:t>
            </a:r>
            <a:r>
              <a:rPr lang="en-US" sz="1100">
                <a:solidFill>
                  <a:srgbClr val="3D3D3D"/>
                </a:solidFill>
                <a:latin typeface="Instrument Sans SemiBold"/>
                <a:ea typeface="Instrument Sans SemiBold"/>
                <a:cs typeface="Instrument Sans SemiBold"/>
                <a:sym typeface="Instrument Sans SemiBold"/>
              </a:rPr>
              <a:t> Image Segmentation</a:t>
            </a:r>
            <a:endParaRPr sz="1100">
              <a:solidFill>
                <a:schemeClr val="dk1"/>
              </a:solidFill>
              <a:latin typeface="Calibri"/>
              <a:ea typeface="Calibri"/>
              <a:cs typeface="Calibri"/>
              <a:sym typeface="Calibri"/>
            </a:endParaRPr>
          </a:p>
        </p:txBody>
      </p:sp>
      <p:sp>
        <p:nvSpPr>
          <p:cNvPr id="220" name="Google Shape;220;p6"/>
          <p:cNvSpPr/>
          <p:nvPr/>
        </p:nvSpPr>
        <p:spPr>
          <a:xfrm>
            <a:off x="783511" y="3394670"/>
            <a:ext cx="5049116" cy="314920"/>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Identifies which exact pixels belong to each object — more precise than detection. Used in medical imaging and autonomous driving.</a:t>
            </a:r>
            <a:endParaRPr sz="900">
              <a:solidFill>
                <a:schemeClr val="dk1"/>
              </a:solidFill>
              <a:latin typeface="Calibri"/>
              <a:ea typeface="Calibri"/>
              <a:cs typeface="Calibri"/>
              <a:sym typeface="Calibri"/>
            </a:endParaRPr>
          </a:p>
        </p:txBody>
      </p:sp>
      <p:sp>
        <p:nvSpPr>
          <p:cNvPr id="221" name="Google Shape;221;p6"/>
          <p:cNvSpPr/>
          <p:nvPr/>
        </p:nvSpPr>
        <p:spPr>
          <a:xfrm>
            <a:off x="661475" y="3922713"/>
            <a:ext cx="5293188"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1100"/>
              <a:buFont typeface="Instrument Sans SemiBold"/>
              <a:buNone/>
            </a:pPr>
            <a:r>
              <a:rPr lang="en-US" sz="1100">
                <a:solidFill>
                  <a:srgbClr val="2B2B2B"/>
                </a:solidFill>
                <a:latin typeface="Instrument Sans SemiBold"/>
                <a:ea typeface="Instrument Sans SemiBold"/>
                <a:cs typeface="Instrument Sans SemiBold"/>
                <a:sym typeface="Instrument Sans SemiBold"/>
              </a:rPr>
              <a:t>How It Works: The Pipeline</a:t>
            </a:r>
            <a:endParaRPr sz="1100">
              <a:solidFill>
                <a:schemeClr val="dk1"/>
              </a:solidFill>
              <a:latin typeface="Calibri"/>
              <a:ea typeface="Calibri"/>
              <a:cs typeface="Calibri"/>
              <a:sym typeface="Calibri"/>
            </a:endParaRPr>
          </a:p>
        </p:txBody>
      </p:sp>
      <p:pic>
        <p:nvPicPr>
          <p:cNvPr descr="preencoded.png" id="222" name="Google Shape;222;p6"/>
          <p:cNvPicPr preferRelativeResize="0"/>
          <p:nvPr/>
        </p:nvPicPr>
        <p:blipFill rotWithShape="1">
          <a:blip r:embed="rId3">
            <a:alphaModFix/>
          </a:blip>
          <a:srcRect b="0" l="0" r="0" t="0"/>
          <a:stretch/>
        </p:blipFill>
        <p:spPr>
          <a:xfrm>
            <a:off x="661475" y="4194671"/>
            <a:ext cx="578828" cy="694630"/>
          </a:xfrm>
          <a:prstGeom prst="rect">
            <a:avLst/>
          </a:prstGeom>
          <a:noFill/>
          <a:ln>
            <a:noFill/>
          </a:ln>
        </p:spPr>
      </p:pic>
      <p:sp>
        <p:nvSpPr>
          <p:cNvPr id="223" name="Google Shape;223;p6"/>
          <p:cNvSpPr/>
          <p:nvPr/>
        </p:nvSpPr>
        <p:spPr>
          <a:xfrm>
            <a:off x="1321263" y="4310360"/>
            <a:ext cx="4633400"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Image Input</a:t>
            </a:r>
            <a:endParaRPr sz="1100">
              <a:solidFill>
                <a:schemeClr val="dk1"/>
              </a:solidFill>
              <a:latin typeface="Calibri"/>
              <a:ea typeface="Calibri"/>
              <a:cs typeface="Calibri"/>
              <a:sym typeface="Calibri"/>
            </a:endParaRPr>
          </a:p>
        </p:txBody>
      </p:sp>
      <p:sp>
        <p:nvSpPr>
          <p:cNvPr id="224" name="Google Shape;224;p6"/>
          <p:cNvSpPr/>
          <p:nvPr/>
        </p:nvSpPr>
        <p:spPr>
          <a:xfrm>
            <a:off x="1321263" y="4572198"/>
            <a:ext cx="4633400" cy="15746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Camera / video / digital file</a:t>
            </a:r>
            <a:endParaRPr sz="900">
              <a:solidFill>
                <a:schemeClr val="dk1"/>
              </a:solidFill>
              <a:latin typeface="Calibri"/>
              <a:ea typeface="Calibri"/>
              <a:cs typeface="Calibri"/>
              <a:sym typeface="Calibri"/>
            </a:endParaRPr>
          </a:p>
        </p:txBody>
      </p:sp>
      <p:pic>
        <p:nvPicPr>
          <p:cNvPr descr="preencoded.png" id="225" name="Google Shape;225;p6"/>
          <p:cNvPicPr preferRelativeResize="0"/>
          <p:nvPr/>
        </p:nvPicPr>
        <p:blipFill rotWithShape="1">
          <a:blip r:embed="rId4">
            <a:alphaModFix/>
          </a:blip>
          <a:srcRect b="0" l="0" r="0" t="0"/>
          <a:stretch/>
        </p:blipFill>
        <p:spPr>
          <a:xfrm>
            <a:off x="661475" y="4889302"/>
            <a:ext cx="578828" cy="694630"/>
          </a:xfrm>
          <a:prstGeom prst="rect">
            <a:avLst/>
          </a:prstGeom>
          <a:noFill/>
          <a:ln>
            <a:noFill/>
          </a:ln>
        </p:spPr>
      </p:pic>
      <p:sp>
        <p:nvSpPr>
          <p:cNvPr id="226" name="Google Shape;226;p6"/>
          <p:cNvSpPr/>
          <p:nvPr/>
        </p:nvSpPr>
        <p:spPr>
          <a:xfrm>
            <a:off x="1321263" y="5004991"/>
            <a:ext cx="4633400"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Feature Extraction</a:t>
            </a:r>
            <a:endParaRPr sz="1100">
              <a:solidFill>
                <a:schemeClr val="dk1"/>
              </a:solidFill>
              <a:latin typeface="Calibri"/>
              <a:ea typeface="Calibri"/>
              <a:cs typeface="Calibri"/>
              <a:sym typeface="Calibri"/>
            </a:endParaRPr>
          </a:p>
        </p:txBody>
      </p:sp>
      <p:sp>
        <p:nvSpPr>
          <p:cNvPr id="227" name="Google Shape;227;p6"/>
          <p:cNvSpPr/>
          <p:nvPr/>
        </p:nvSpPr>
        <p:spPr>
          <a:xfrm>
            <a:off x="1321263" y="5266829"/>
            <a:ext cx="4633400" cy="15746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Detect edges, shapes, patterns using CNN layers</a:t>
            </a:r>
            <a:endParaRPr sz="900">
              <a:solidFill>
                <a:schemeClr val="dk1"/>
              </a:solidFill>
              <a:latin typeface="Calibri"/>
              <a:ea typeface="Calibri"/>
              <a:cs typeface="Calibri"/>
              <a:sym typeface="Calibri"/>
            </a:endParaRPr>
          </a:p>
        </p:txBody>
      </p:sp>
      <p:pic>
        <p:nvPicPr>
          <p:cNvPr descr="preencoded.png" id="228" name="Google Shape;228;p6"/>
          <p:cNvPicPr preferRelativeResize="0"/>
          <p:nvPr/>
        </p:nvPicPr>
        <p:blipFill rotWithShape="1">
          <a:blip r:embed="rId5">
            <a:alphaModFix/>
          </a:blip>
          <a:srcRect b="0" l="0" r="0" t="0"/>
          <a:stretch/>
        </p:blipFill>
        <p:spPr>
          <a:xfrm>
            <a:off x="661475" y="5583932"/>
            <a:ext cx="578828" cy="694630"/>
          </a:xfrm>
          <a:prstGeom prst="rect">
            <a:avLst/>
          </a:prstGeom>
          <a:noFill/>
          <a:ln>
            <a:noFill/>
          </a:ln>
        </p:spPr>
      </p:pic>
      <p:sp>
        <p:nvSpPr>
          <p:cNvPr id="229" name="Google Shape;229;p6"/>
          <p:cNvSpPr/>
          <p:nvPr/>
        </p:nvSpPr>
        <p:spPr>
          <a:xfrm>
            <a:off x="1321263" y="5699621"/>
            <a:ext cx="4633400"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Prediction</a:t>
            </a:r>
            <a:endParaRPr sz="1100">
              <a:solidFill>
                <a:schemeClr val="dk1"/>
              </a:solidFill>
              <a:latin typeface="Calibri"/>
              <a:ea typeface="Calibri"/>
              <a:cs typeface="Calibri"/>
              <a:sym typeface="Calibri"/>
            </a:endParaRPr>
          </a:p>
        </p:txBody>
      </p:sp>
      <p:sp>
        <p:nvSpPr>
          <p:cNvPr id="230" name="Google Shape;230;p6"/>
          <p:cNvSpPr/>
          <p:nvPr/>
        </p:nvSpPr>
        <p:spPr>
          <a:xfrm>
            <a:off x="1321263" y="5961459"/>
            <a:ext cx="4633400" cy="15746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Model outputs labels, bounding boxes, or pixel maps</a:t>
            </a:r>
            <a:endParaRPr sz="900">
              <a:solidFill>
                <a:schemeClr val="dk1"/>
              </a:solidFill>
              <a:latin typeface="Calibri"/>
              <a:ea typeface="Calibri"/>
              <a:cs typeface="Calibri"/>
              <a:sym typeface="Calibri"/>
            </a:endParaRPr>
          </a:p>
        </p:txBody>
      </p:sp>
      <p:sp>
        <p:nvSpPr>
          <p:cNvPr id="231" name="Google Shape;231;p6"/>
          <p:cNvSpPr/>
          <p:nvPr/>
        </p:nvSpPr>
        <p:spPr>
          <a:xfrm>
            <a:off x="6243382" y="1509415"/>
            <a:ext cx="5293188"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1100"/>
              <a:buFont typeface="Instrument Sans SemiBold"/>
              <a:buNone/>
            </a:pPr>
            <a:r>
              <a:rPr lang="en-US" sz="1100">
                <a:solidFill>
                  <a:srgbClr val="2B2B2B"/>
                </a:solidFill>
                <a:latin typeface="Instrument Sans SemiBold"/>
                <a:ea typeface="Instrument Sans SemiBold"/>
                <a:cs typeface="Instrument Sans SemiBold"/>
                <a:sym typeface="Instrument Sans SemiBold"/>
              </a:rPr>
              <a:t>Real-World Applications</a:t>
            </a:r>
            <a:endParaRPr sz="1100">
              <a:solidFill>
                <a:schemeClr val="dk1"/>
              </a:solidFill>
              <a:latin typeface="Calibri"/>
              <a:ea typeface="Calibri"/>
              <a:cs typeface="Calibri"/>
              <a:sym typeface="Calibri"/>
            </a:endParaRPr>
          </a:p>
        </p:txBody>
      </p:sp>
      <p:pic>
        <p:nvPicPr>
          <p:cNvPr descr="preencoded.png" id="232" name="Google Shape;232;p6"/>
          <p:cNvPicPr preferRelativeResize="0"/>
          <p:nvPr/>
        </p:nvPicPr>
        <p:blipFill rotWithShape="1">
          <a:blip r:embed="rId6">
            <a:alphaModFix/>
          </a:blip>
          <a:srcRect b="0" l="0" r="0" t="0"/>
          <a:stretch/>
        </p:blipFill>
        <p:spPr>
          <a:xfrm>
            <a:off x="6243382" y="1781373"/>
            <a:ext cx="289414" cy="289421"/>
          </a:xfrm>
          <a:prstGeom prst="rect">
            <a:avLst/>
          </a:prstGeom>
          <a:noFill/>
          <a:ln>
            <a:noFill/>
          </a:ln>
        </p:spPr>
      </p:pic>
      <p:sp>
        <p:nvSpPr>
          <p:cNvPr id="233" name="Google Shape;233;p6"/>
          <p:cNvSpPr/>
          <p:nvPr/>
        </p:nvSpPr>
        <p:spPr>
          <a:xfrm>
            <a:off x="6634096" y="1781373"/>
            <a:ext cx="4902474"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Autonomous Vehicles</a:t>
            </a:r>
            <a:endParaRPr sz="1100">
              <a:solidFill>
                <a:schemeClr val="dk1"/>
              </a:solidFill>
              <a:latin typeface="Calibri"/>
              <a:ea typeface="Calibri"/>
              <a:cs typeface="Calibri"/>
              <a:sym typeface="Calibri"/>
            </a:endParaRPr>
          </a:p>
        </p:txBody>
      </p:sp>
      <p:sp>
        <p:nvSpPr>
          <p:cNvPr id="234" name="Google Shape;234;p6"/>
          <p:cNvSpPr/>
          <p:nvPr/>
        </p:nvSpPr>
        <p:spPr>
          <a:xfrm>
            <a:off x="6634096" y="2043212"/>
            <a:ext cx="4902474" cy="15746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Detect pedestrians, road signs, lane markings, and obstacles in real time to navigate safely</a:t>
            </a:r>
            <a:endParaRPr sz="900">
              <a:solidFill>
                <a:schemeClr val="dk1"/>
              </a:solidFill>
              <a:latin typeface="Calibri"/>
              <a:ea typeface="Calibri"/>
              <a:cs typeface="Calibri"/>
              <a:sym typeface="Calibri"/>
            </a:endParaRPr>
          </a:p>
        </p:txBody>
      </p:sp>
      <p:pic>
        <p:nvPicPr>
          <p:cNvPr descr="preencoded.png" id="235" name="Google Shape;235;p6"/>
          <p:cNvPicPr preferRelativeResize="0"/>
          <p:nvPr/>
        </p:nvPicPr>
        <p:blipFill rotWithShape="1">
          <a:blip r:embed="rId7">
            <a:alphaModFix/>
          </a:blip>
          <a:srcRect b="0" l="0" r="0" t="0"/>
          <a:stretch/>
        </p:blipFill>
        <p:spPr>
          <a:xfrm>
            <a:off x="6243382" y="2362696"/>
            <a:ext cx="289414" cy="289421"/>
          </a:xfrm>
          <a:prstGeom prst="rect">
            <a:avLst/>
          </a:prstGeom>
          <a:noFill/>
          <a:ln>
            <a:noFill/>
          </a:ln>
        </p:spPr>
      </p:pic>
      <p:sp>
        <p:nvSpPr>
          <p:cNvPr id="236" name="Google Shape;236;p6"/>
          <p:cNvSpPr/>
          <p:nvPr/>
        </p:nvSpPr>
        <p:spPr>
          <a:xfrm>
            <a:off x="6634096" y="2362696"/>
            <a:ext cx="4902474"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Medical Imaging</a:t>
            </a:r>
            <a:endParaRPr sz="1100">
              <a:solidFill>
                <a:schemeClr val="dk1"/>
              </a:solidFill>
              <a:latin typeface="Calibri"/>
              <a:ea typeface="Calibri"/>
              <a:cs typeface="Calibri"/>
              <a:sym typeface="Calibri"/>
            </a:endParaRPr>
          </a:p>
        </p:txBody>
      </p:sp>
      <p:sp>
        <p:nvSpPr>
          <p:cNvPr id="237" name="Google Shape;237;p6"/>
          <p:cNvSpPr/>
          <p:nvPr/>
        </p:nvSpPr>
        <p:spPr>
          <a:xfrm>
            <a:off x="6634096" y="2624534"/>
            <a:ext cx="4902474" cy="15746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Analyze X-rays, MRIs, and CT scans to detect tumors, fractures, and abnormalities</a:t>
            </a:r>
            <a:endParaRPr sz="900">
              <a:solidFill>
                <a:schemeClr val="dk1"/>
              </a:solidFill>
              <a:latin typeface="Calibri"/>
              <a:ea typeface="Calibri"/>
              <a:cs typeface="Calibri"/>
              <a:sym typeface="Calibri"/>
            </a:endParaRPr>
          </a:p>
        </p:txBody>
      </p:sp>
      <p:pic>
        <p:nvPicPr>
          <p:cNvPr descr="preencoded.png" id="238" name="Google Shape;238;p6"/>
          <p:cNvPicPr preferRelativeResize="0"/>
          <p:nvPr/>
        </p:nvPicPr>
        <p:blipFill rotWithShape="1">
          <a:blip r:embed="rId8">
            <a:alphaModFix/>
          </a:blip>
          <a:srcRect b="0" l="0" r="0" t="0"/>
          <a:stretch/>
        </p:blipFill>
        <p:spPr>
          <a:xfrm>
            <a:off x="6243382" y="2944019"/>
            <a:ext cx="289414" cy="289421"/>
          </a:xfrm>
          <a:prstGeom prst="rect">
            <a:avLst/>
          </a:prstGeom>
          <a:noFill/>
          <a:ln>
            <a:noFill/>
          </a:ln>
        </p:spPr>
      </p:pic>
      <p:sp>
        <p:nvSpPr>
          <p:cNvPr id="239" name="Google Shape;239;p6"/>
          <p:cNvSpPr/>
          <p:nvPr/>
        </p:nvSpPr>
        <p:spPr>
          <a:xfrm>
            <a:off x="6634096" y="2944019"/>
            <a:ext cx="4902474"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Security &amp; Surveillance</a:t>
            </a:r>
            <a:endParaRPr sz="1100">
              <a:solidFill>
                <a:schemeClr val="dk1"/>
              </a:solidFill>
              <a:latin typeface="Calibri"/>
              <a:ea typeface="Calibri"/>
              <a:cs typeface="Calibri"/>
              <a:sym typeface="Calibri"/>
            </a:endParaRPr>
          </a:p>
        </p:txBody>
      </p:sp>
      <p:sp>
        <p:nvSpPr>
          <p:cNvPr id="240" name="Google Shape;240;p6"/>
          <p:cNvSpPr/>
          <p:nvPr/>
        </p:nvSpPr>
        <p:spPr>
          <a:xfrm>
            <a:off x="6634096" y="3205857"/>
            <a:ext cx="4902474" cy="15746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Face recognition, crowd analysis, and threat detection in real-time video feeds</a:t>
            </a:r>
            <a:endParaRPr sz="900">
              <a:solidFill>
                <a:schemeClr val="dk1"/>
              </a:solidFill>
              <a:latin typeface="Calibri"/>
              <a:ea typeface="Calibri"/>
              <a:cs typeface="Calibri"/>
              <a:sym typeface="Calibri"/>
            </a:endParaRPr>
          </a:p>
        </p:txBody>
      </p:sp>
      <p:pic>
        <p:nvPicPr>
          <p:cNvPr descr="preencoded.png" id="241" name="Google Shape;241;p6"/>
          <p:cNvPicPr preferRelativeResize="0"/>
          <p:nvPr/>
        </p:nvPicPr>
        <p:blipFill rotWithShape="1">
          <a:blip r:embed="rId9">
            <a:alphaModFix/>
          </a:blip>
          <a:srcRect b="0" l="0" r="0" t="0"/>
          <a:stretch/>
        </p:blipFill>
        <p:spPr>
          <a:xfrm>
            <a:off x="6243382" y="3525341"/>
            <a:ext cx="289414" cy="289421"/>
          </a:xfrm>
          <a:prstGeom prst="rect">
            <a:avLst/>
          </a:prstGeom>
          <a:noFill/>
          <a:ln>
            <a:noFill/>
          </a:ln>
        </p:spPr>
      </p:pic>
      <p:sp>
        <p:nvSpPr>
          <p:cNvPr id="242" name="Google Shape;242;p6"/>
          <p:cNvSpPr/>
          <p:nvPr/>
        </p:nvSpPr>
        <p:spPr>
          <a:xfrm>
            <a:off x="6634096" y="3525341"/>
            <a:ext cx="4902474"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Manufacturing &amp; QA</a:t>
            </a:r>
            <a:endParaRPr sz="1100">
              <a:solidFill>
                <a:schemeClr val="dk1"/>
              </a:solidFill>
              <a:latin typeface="Calibri"/>
              <a:ea typeface="Calibri"/>
              <a:cs typeface="Calibri"/>
              <a:sym typeface="Calibri"/>
            </a:endParaRPr>
          </a:p>
        </p:txBody>
      </p:sp>
      <p:sp>
        <p:nvSpPr>
          <p:cNvPr id="243" name="Google Shape;243;p6"/>
          <p:cNvSpPr/>
          <p:nvPr/>
        </p:nvSpPr>
        <p:spPr>
          <a:xfrm>
            <a:off x="6634096" y="3787180"/>
            <a:ext cx="4902474" cy="15746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Automated visual inspection on production lines — catching defects faster than humans</a:t>
            </a:r>
            <a:endParaRPr sz="900">
              <a:solidFill>
                <a:schemeClr val="dk1"/>
              </a:solidFill>
              <a:latin typeface="Calibri"/>
              <a:ea typeface="Calibri"/>
              <a:cs typeface="Calibri"/>
              <a:sym typeface="Calibri"/>
            </a:endParaRPr>
          </a:p>
        </p:txBody>
      </p:sp>
      <p:sp>
        <p:nvSpPr>
          <p:cNvPr id="244" name="Google Shape;244;p6"/>
          <p:cNvSpPr/>
          <p:nvPr/>
        </p:nvSpPr>
        <p:spPr>
          <a:xfrm>
            <a:off x="6243382" y="4035723"/>
            <a:ext cx="5293188"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1100"/>
              <a:buFont typeface="Instrument Sans SemiBold"/>
              <a:buNone/>
            </a:pPr>
            <a:r>
              <a:rPr lang="en-US" sz="1100">
                <a:solidFill>
                  <a:srgbClr val="2B2B2B"/>
                </a:solidFill>
                <a:latin typeface="Instrument Sans SemiBold"/>
                <a:ea typeface="Instrument Sans SemiBold"/>
                <a:cs typeface="Instrument Sans SemiBold"/>
                <a:sym typeface="Instrument Sans SemiBold"/>
              </a:rPr>
              <a:t>Key Algorithms to Know</a:t>
            </a:r>
            <a:endParaRPr sz="1100">
              <a:solidFill>
                <a:schemeClr val="dk1"/>
              </a:solidFill>
              <a:latin typeface="Calibri"/>
              <a:ea typeface="Calibri"/>
              <a:cs typeface="Calibri"/>
              <a:sym typeface="Calibri"/>
            </a:endParaRPr>
          </a:p>
        </p:txBody>
      </p:sp>
      <p:sp>
        <p:nvSpPr>
          <p:cNvPr id="245" name="Google Shape;245;p6"/>
          <p:cNvSpPr/>
          <p:nvPr/>
        </p:nvSpPr>
        <p:spPr>
          <a:xfrm>
            <a:off x="6243382" y="4297561"/>
            <a:ext cx="5293188" cy="528935"/>
          </a:xfrm>
          <a:prstGeom prst="rect">
            <a:avLst/>
          </a:prstGeom>
          <a:noFill/>
          <a:ln>
            <a:noFill/>
          </a:ln>
        </p:spPr>
        <p:txBody>
          <a:bodyPr anchorCtr="0" anchor="t" bIns="0" lIns="0" spcFirstLastPara="1" rIns="0" wrap="square" tIns="0">
            <a:normAutofit/>
          </a:bodyPr>
          <a:lstStyle/>
          <a:p>
            <a:pPr indent="-182880" lvl="0" marL="182880" marR="0" rtl="0" algn="l">
              <a:lnSpc>
                <a:spcPct val="113000"/>
              </a:lnSpc>
              <a:spcBef>
                <a:spcPts val="0"/>
              </a:spcBef>
              <a:spcAft>
                <a:spcPts val="0"/>
              </a:spcAft>
              <a:buClr>
                <a:srgbClr val="3D3D3D"/>
              </a:buClr>
              <a:buSzPts val="900"/>
              <a:buFont typeface="Instrument Sans"/>
              <a:buChar char="•"/>
            </a:pPr>
            <a:r>
              <a:rPr b="1" lang="en-US" sz="900">
                <a:solidFill>
                  <a:srgbClr val="3D3D3D"/>
                </a:solidFill>
                <a:latin typeface="Instrument Sans"/>
                <a:ea typeface="Instrument Sans"/>
                <a:cs typeface="Instrument Sans"/>
                <a:sym typeface="Instrument Sans"/>
              </a:rPr>
              <a:t>CNN (Convolutional Neural Network)</a:t>
            </a:r>
            <a:r>
              <a:rPr lang="en-US" sz="900">
                <a:solidFill>
                  <a:srgbClr val="3D3D3D"/>
                </a:solidFill>
                <a:latin typeface="Instrument Sans"/>
                <a:ea typeface="Instrument Sans"/>
                <a:cs typeface="Instrument Sans"/>
                <a:sym typeface="Instrument Sans"/>
              </a:rPr>
              <a:t> — the foundational architecture for image tasks</a:t>
            </a:r>
            <a:endParaRPr sz="900">
              <a:solidFill>
                <a:schemeClr val="dk1"/>
              </a:solidFill>
              <a:latin typeface="Calibri"/>
              <a:ea typeface="Calibri"/>
              <a:cs typeface="Calibri"/>
              <a:sym typeface="Calibri"/>
            </a:endParaRPr>
          </a:p>
          <a:p>
            <a:pPr indent="-182880" lvl="0" marL="182880" marR="0" rtl="0" algn="l">
              <a:lnSpc>
                <a:spcPct val="113000"/>
              </a:lnSpc>
              <a:spcBef>
                <a:spcPts val="0"/>
              </a:spcBef>
              <a:spcAft>
                <a:spcPts val="0"/>
              </a:spcAft>
              <a:buClr>
                <a:srgbClr val="3D3D3D"/>
              </a:buClr>
              <a:buSzPts val="900"/>
              <a:buFont typeface="Instrument Sans"/>
              <a:buChar char="•"/>
            </a:pPr>
            <a:r>
              <a:rPr b="1" lang="en-US" sz="900">
                <a:solidFill>
                  <a:srgbClr val="3D3D3D"/>
                </a:solidFill>
                <a:latin typeface="Instrument Sans"/>
                <a:ea typeface="Instrument Sans"/>
                <a:cs typeface="Instrument Sans"/>
                <a:sym typeface="Instrument Sans"/>
              </a:rPr>
              <a:t>YOLO (You Only Look Once)</a:t>
            </a:r>
            <a:r>
              <a:rPr lang="en-US" sz="900">
                <a:solidFill>
                  <a:srgbClr val="3D3D3D"/>
                </a:solidFill>
                <a:latin typeface="Instrument Sans"/>
                <a:ea typeface="Instrument Sans"/>
                <a:cs typeface="Instrument Sans"/>
                <a:sym typeface="Instrument Sans"/>
              </a:rPr>
              <a:t> — fast, real-time multi-object detection in a single pass</a:t>
            </a:r>
            <a:endParaRPr sz="900">
              <a:solidFill>
                <a:schemeClr val="dk1"/>
              </a:solidFill>
              <a:latin typeface="Calibri"/>
              <a:ea typeface="Calibri"/>
              <a:cs typeface="Calibri"/>
              <a:sym typeface="Calibri"/>
            </a:endParaRPr>
          </a:p>
          <a:p>
            <a:pPr indent="-182880" lvl="0" marL="182880" marR="0" rtl="0" algn="l">
              <a:lnSpc>
                <a:spcPct val="113000"/>
              </a:lnSpc>
              <a:spcBef>
                <a:spcPts val="0"/>
              </a:spcBef>
              <a:spcAft>
                <a:spcPts val="0"/>
              </a:spcAft>
              <a:buClr>
                <a:srgbClr val="3D3D3D"/>
              </a:buClr>
              <a:buSzPts val="900"/>
              <a:buFont typeface="Instrument Sans"/>
              <a:buChar char="•"/>
            </a:pPr>
            <a:r>
              <a:rPr b="1" lang="en-US" sz="900">
                <a:solidFill>
                  <a:srgbClr val="3D3D3D"/>
                </a:solidFill>
                <a:latin typeface="Instrument Sans"/>
                <a:ea typeface="Instrument Sans"/>
                <a:cs typeface="Instrument Sans"/>
                <a:sym typeface="Instrument Sans"/>
              </a:rPr>
              <a:t>Vision Transformers (ViT)</a:t>
            </a:r>
            <a:r>
              <a:rPr lang="en-US" sz="900">
                <a:solidFill>
                  <a:srgbClr val="3D3D3D"/>
                </a:solidFill>
                <a:latin typeface="Instrument Sans"/>
                <a:ea typeface="Instrument Sans"/>
                <a:cs typeface="Instrument Sans"/>
                <a:sym typeface="Instrument Sans"/>
              </a:rPr>
              <a:t> — applying transformer attention mechanisms to image patches</a:t>
            </a:r>
            <a:endParaRPr sz="900">
              <a:solidFill>
                <a:schemeClr val="dk1"/>
              </a:solidFill>
              <a:latin typeface="Calibri"/>
              <a:ea typeface="Calibri"/>
              <a:cs typeface="Calibri"/>
              <a:sym typeface="Calibri"/>
            </a:endParaRPr>
          </a:p>
        </p:txBody>
      </p:sp>
      <p:sp>
        <p:nvSpPr>
          <p:cNvPr id="246" name="Google Shape;246;p6"/>
          <p:cNvSpPr txBox="1"/>
          <p:nvPr/>
        </p:nvSpPr>
        <p:spPr>
          <a:xfrm>
            <a:off x="11031522" y="6454448"/>
            <a:ext cx="1160477" cy="369332"/>
          </a:xfrm>
          <a:prstGeom prst="rect">
            <a:avLst/>
          </a:prstGeom>
          <a:solidFill>
            <a:srgbClr val="AEABA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ngsanaUPC"/>
                <a:ea typeface="AngsanaUPC"/>
                <a:cs typeface="AngsanaUPC"/>
                <a:sym typeface="AngsanaUPC"/>
              </a:rPr>
              <a:t>Munzurul Islam</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7"/>
          <p:cNvSpPr/>
          <p:nvPr/>
        </p:nvSpPr>
        <p:spPr>
          <a:xfrm>
            <a:off x="661475" y="576560"/>
            <a:ext cx="542515" cy="176014"/>
          </a:xfrm>
          <a:prstGeom prst="roundRect">
            <a:avLst>
              <a:gd fmla="val 4329" name="adj"/>
            </a:avLst>
          </a:prstGeom>
          <a:solidFill>
            <a:srgbClr val="F0EA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7"/>
          <p:cNvSpPr/>
          <p:nvPr/>
        </p:nvSpPr>
        <p:spPr>
          <a:xfrm>
            <a:off x="730926" y="611287"/>
            <a:ext cx="1013197" cy="106561"/>
          </a:xfrm>
          <a:prstGeom prst="rect">
            <a:avLst/>
          </a:prstGeom>
          <a:noFill/>
          <a:ln>
            <a:noFill/>
          </a:ln>
        </p:spPr>
        <p:txBody>
          <a:bodyPr anchorCtr="0" anchor="t" bIns="0" lIns="0" spcFirstLastPara="1" rIns="0" wrap="square" tIns="0">
            <a:noAutofit/>
          </a:bodyPr>
          <a:lstStyle/>
          <a:p>
            <a:pPr indent="0" lvl="0" marL="0" marR="0" rtl="0" algn="l">
              <a:lnSpc>
                <a:spcPct val="96000"/>
              </a:lnSpc>
              <a:spcBef>
                <a:spcPts val="0"/>
              </a:spcBef>
              <a:spcAft>
                <a:spcPts val="0"/>
              </a:spcAft>
              <a:buClr>
                <a:srgbClr val="000000"/>
              </a:buClr>
              <a:buSzPts val="700"/>
              <a:buFont typeface="Instrument Sans"/>
              <a:buNone/>
            </a:pPr>
            <a:r>
              <a:rPr lang="en-US" sz="700">
                <a:solidFill>
                  <a:srgbClr val="000000"/>
                </a:solidFill>
                <a:latin typeface="Instrument Sans"/>
                <a:ea typeface="Instrument Sans"/>
                <a:cs typeface="Instrument Sans"/>
                <a:sym typeface="Instrument Sans"/>
              </a:rPr>
              <a:t>HOUR 06</a:t>
            </a:r>
            <a:endParaRPr sz="700">
              <a:solidFill>
                <a:schemeClr val="dk1"/>
              </a:solidFill>
              <a:latin typeface="Calibri"/>
              <a:ea typeface="Calibri"/>
              <a:cs typeface="Calibri"/>
              <a:sym typeface="Calibri"/>
            </a:endParaRPr>
          </a:p>
        </p:txBody>
      </p:sp>
      <p:sp>
        <p:nvSpPr>
          <p:cNvPr id="254" name="Google Shape;254;p7"/>
          <p:cNvSpPr/>
          <p:nvPr/>
        </p:nvSpPr>
        <p:spPr>
          <a:xfrm>
            <a:off x="661475" y="784920"/>
            <a:ext cx="10868745" cy="361752"/>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2250"/>
              <a:buFont typeface="Instrument Sans SemiBold"/>
              <a:buNone/>
            </a:pPr>
            <a:r>
              <a:rPr lang="en-US" sz="2250">
                <a:solidFill>
                  <a:srgbClr val="2B2B2B"/>
                </a:solidFill>
                <a:latin typeface="Instrument Sans SemiBold"/>
                <a:ea typeface="Instrument Sans SemiBold"/>
                <a:cs typeface="Instrument Sans SemiBold"/>
                <a:sym typeface="Instrument Sans SemiBold"/>
              </a:rPr>
              <a:t>Basic English for AI</a:t>
            </a:r>
            <a:endParaRPr sz="2250">
              <a:solidFill>
                <a:schemeClr val="dk1"/>
              </a:solidFill>
              <a:latin typeface="Calibri"/>
              <a:ea typeface="Calibri"/>
              <a:cs typeface="Calibri"/>
              <a:sym typeface="Calibri"/>
            </a:endParaRPr>
          </a:p>
        </p:txBody>
      </p:sp>
      <p:sp>
        <p:nvSpPr>
          <p:cNvPr id="255" name="Google Shape;255;p7"/>
          <p:cNvSpPr/>
          <p:nvPr/>
        </p:nvSpPr>
        <p:spPr>
          <a:xfrm>
            <a:off x="661475" y="1268214"/>
            <a:ext cx="11478330" cy="157460"/>
          </a:xfrm>
          <a:prstGeom prst="rect">
            <a:avLst/>
          </a:prstGeom>
          <a:noFill/>
          <a:ln>
            <a:noFill/>
          </a:ln>
        </p:spPr>
        <p:txBody>
          <a:bodyPr anchorCtr="0" anchor="t" bIns="0" lIns="0" spcFirstLastPara="1" rIns="0" wrap="square" tIns="0">
            <a:no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Understanding AI requires fluency in its vocabulary. Mastering these essential English terms will help you read research papers, documentation, and communicate clearly with international AI teams.</a:t>
            </a:r>
            <a:endParaRPr sz="900">
              <a:solidFill>
                <a:schemeClr val="dk1"/>
              </a:solidFill>
              <a:latin typeface="Calibri"/>
              <a:ea typeface="Calibri"/>
              <a:cs typeface="Calibri"/>
              <a:sym typeface="Calibri"/>
            </a:endParaRPr>
          </a:p>
        </p:txBody>
      </p:sp>
      <p:sp>
        <p:nvSpPr>
          <p:cNvPr id="256" name="Google Shape;256;p7"/>
          <p:cNvSpPr/>
          <p:nvPr/>
        </p:nvSpPr>
        <p:spPr>
          <a:xfrm>
            <a:off x="661475" y="1597720"/>
            <a:ext cx="5293188"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1100"/>
              <a:buFont typeface="Instrument Sans SemiBold"/>
              <a:buNone/>
            </a:pPr>
            <a:r>
              <a:rPr lang="en-US" sz="1100">
                <a:solidFill>
                  <a:srgbClr val="2B2B2B"/>
                </a:solidFill>
                <a:latin typeface="Instrument Sans SemiBold"/>
                <a:ea typeface="Instrument Sans SemiBold"/>
                <a:cs typeface="Instrument Sans SemiBold"/>
                <a:sym typeface="Instrument Sans SemiBold"/>
              </a:rPr>
              <a:t>Foundational AI Vocabulary</a:t>
            </a:r>
            <a:endParaRPr sz="1100">
              <a:solidFill>
                <a:schemeClr val="dk1"/>
              </a:solidFill>
              <a:latin typeface="Calibri"/>
              <a:ea typeface="Calibri"/>
              <a:cs typeface="Calibri"/>
              <a:sym typeface="Calibri"/>
            </a:endParaRPr>
          </a:p>
        </p:txBody>
      </p:sp>
      <p:pic>
        <p:nvPicPr>
          <p:cNvPr descr="preencoded.png" id="257" name="Google Shape;257;p7"/>
          <p:cNvPicPr preferRelativeResize="0"/>
          <p:nvPr/>
        </p:nvPicPr>
        <p:blipFill rotWithShape="1">
          <a:blip r:embed="rId3">
            <a:alphaModFix/>
          </a:blip>
          <a:srcRect b="0" l="0" r="0" t="0"/>
          <a:stretch/>
        </p:blipFill>
        <p:spPr>
          <a:xfrm>
            <a:off x="661475" y="1869678"/>
            <a:ext cx="2606114" cy="990997"/>
          </a:xfrm>
          <a:prstGeom prst="rect">
            <a:avLst/>
          </a:prstGeom>
          <a:noFill/>
          <a:ln>
            <a:noFill/>
          </a:ln>
        </p:spPr>
      </p:pic>
      <p:sp>
        <p:nvSpPr>
          <p:cNvPr id="258" name="Google Shape;258;p7"/>
          <p:cNvSpPr/>
          <p:nvPr/>
        </p:nvSpPr>
        <p:spPr>
          <a:xfrm>
            <a:off x="840659" y="1998067"/>
            <a:ext cx="2298543"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Algorithm</a:t>
            </a:r>
            <a:endParaRPr sz="1100">
              <a:solidFill>
                <a:schemeClr val="dk1"/>
              </a:solidFill>
              <a:latin typeface="Calibri"/>
              <a:ea typeface="Calibri"/>
              <a:cs typeface="Calibri"/>
              <a:sym typeface="Calibri"/>
            </a:endParaRPr>
          </a:p>
        </p:txBody>
      </p:sp>
      <p:sp>
        <p:nvSpPr>
          <p:cNvPr id="259" name="Google Shape;259;p7"/>
          <p:cNvSpPr/>
          <p:nvPr/>
        </p:nvSpPr>
        <p:spPr>
          <a:xfrm>
            <a:off x="840659" y="2259905"/>
            <a:ext cx="2298543" cy="472380"/>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A set of step-by-step mathematical instructions a computer follows to solve a problem or learn from data</a:t>
            </a:r>
            <a:endParaRPr sz="900">
              <a:solidFill>
                <a:schemeClr val="dk1"/>
              </a:solidFill>
              <a:latin typeface="Calibri"/>
              <a:ea typeface="Calibri"/>
              <a:cs typeface="Calibri"/>
              <a:sym typeface="Calibri"/>
            </a:endParaRPr>
          </a:p>
        </p:txBody>
      </p:sp>
      <p:pic>
        <p:nvPicPr>
          <p:cNvPr descr="preencoded.png" id="260" name="Google Shape;260;p7"/>
          <p:cNvPicPr preferRelativeResize="0"/>
          <p:nvPr/>
        </p:nvPicPr>
        <p:blipFill rotWithShape="1">
          <a:blip r:embed="rId3">
            <a:alphaModFix/>
          </a:blip>
          <a:srcRect b="0" l="0" r="0" t="0"/>
          <a:stretch/>
        </p:blipFill>
        <p:spPr>
          <a:xfrm>
            <a:off x="3348549" y="1869678"/>
            <a:ext cx="2606114" cy="990997"/>
          </a:xfrm>
          <a:prstGeom prst="rect">
            <a:avLst/>
          </a:prstGeom>
          <a:noFill/>
          <a:ln>
            <a:noFill/>
          </a:ln>
        </p:spPr>
      </p:pic>
      <p:sp>
        <p:nvSpPr>
          <p:cNvPr id="261" name="Google Shape;261;p7"/>
          <p:cNvSpPr/>
          <p:nvPr/>
        </p:nvSpPr>
        <p:spPr>
          <a:xfrm>
            <a:off x="3527734" y="1998067"/>
            <a:ext cx="2298543"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Model</a:t>
            </a:r>
            <a:endParaRPr sz="1100">
              <a:solidFill>
                <a:schemeClr val="dk1"/>
              </a:solidFill>
              <a:latin typeface="Calibri"/>
              <a:ea typeface="Calibri"/>
              <a:cs typeface="Calibri"/>
              <a:sym typeface="Calibri"/>
            </a:endParaRPr>
          </a:p>
        </p:txBody>
      </p:sp>
      <p:sp>
        <p:nvSpPr>
          <p:cNvPr id="262" name="Google Shape;262;p7"/>
          <p:cNvSpPr/>
          <p:nvPr/>
        </p:nvSpPr>
        <p:spPr>
          <a:xfrm>
            <a:off x="3527734" y="2259905"/>
            <a:ext cx="2298543" cy="472380"/>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The trained output of a machine learning process — used to make predictions or decisions on new inputs</a:t>
            </a:r>
            <a:endParaRPr sz="900">
              <a:solidFill>
                <a:schemeClr val="dk1"/>
              </a:solidFill>
              <a:latin typeface="Calibri"/>
              <a:ea typeface="Calibri"/>
              <a:cs typeface="Calibri"/>
              <a:sym typeface="Calibri"/>
            </a:endParaRPr>
          </a:p>
        </p:txBody>
      </p:sp>
      <p:pic>
        <p:nvPicPr>
          <p:cNvPr descr="preencoded.png" id="263" name="Google Shape;263;p7"/>
          <p:cNvPicPr preferRelativeResize="0"/>
          <p:nvPr/>
        </p:nvPicPr>
        <p:blipFill rotWithShape="1">
          <a:blip r:embed="rId3">
            <a:alphaModFix/>
          </a:blip>
          <a:srcRect b="0" l="0" r="0" t="0"/>
          <a:stretch/>
        </p:blipFill>
        <p:spPr>
          <a:xfrm>
            <a:off x="661475" y="2941638"/>
            <a:ext cx="2606114" cy="990997"/>
          </a:xfrm>
          <a:prstGeom prst="rect">
            <a:avLst/>
          </a:prstGeom>
          <a:noFill/>
          <a:ln>
            <a:noFill/>
          </a:ln>
        </p:spPr>
      </p:pic>
      <p:sp>
        <p:nvSpPr>
          <p:cNvPr id="264" name="Google Shape;264;p7"/>
          <p:cNvSpPr/>
          <p:nvPr/>
        </p:nvSpPr>
        <p:spPr>
          <a:xfrm>
            <a:off x="840659" y="3070027"/>
            <a:ext cx="2298543"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Dataset</a:t>
            </a:r>
            <a:endParaRPr sz="1100">
              <a:solidFill>
                <a:schemeClr val="dk1"/>
              </a:solidFill>
              <a:latin typeface="Calibri"/>
              <a:ea typeface="Calibri"/>
              <a:cs typeface="Calibri"/>
              <a:sym typeface="Calibri"/>
            </a:endParaRPr>
          </a:p>
        </p:txBody>
      </p:sp>
      <p:sp>
        <p:nvSpPr>
          <p:cNvPr id="265" name="Google Shape;265;p7"/>
          <p:cNvSpPr/>
          <p:nvPr/>
        </p:nvSpPr>
        <p:spPr>
          <a:xfrm>
            <a:off x="840659" y="3331865"/>
            <a:ext cx="2298543" cy="472380"/>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A structured collection of data (text, images, numbers) used to train, validate, or test an AI model</a:t>
            </a:r>
            <a:endParaRPr sz="900">
              <a:solidFill>
                <a:schemeClr val="dk1"/>
              </a:solidFill>
              <a:latin typeface="Calibri"/>
              <a:ea typeface="Calibri"/>
              <a:cs typeface="Calibri"/>
              <a:sym typeface="Calibri"/>
            </a:endParaRPr>
          </a:p>
        </p:txBody>
      </p:sp>
      <p:pic>
        <p:nvPicPr>
          <p:cNvPr descr="preencoded.png" id="266" name="Google Shape;266;p7"/>
          <p:cNvPicPr preferRelativeResize="0"/>
          <p:nvPr/>
        </p:nvPicPr>
        <p:blipFill rotWithShape="1">
          <a:blip r:embed="rId3">
            <a:alphaModFix/>
          </a:blip>
          <a:srcRect b="0" l="0" r="0" t="0"/>
          <a:stretch/>
        </p:blipFill>
        <p:spPr>
          <a:xfrm>
            <a:off x="3348549" y="2941638"/>
            <a:ext cx="2606114" cy="990997"/>
          </a:xfrm>
          <a:prstGeom prst="rect">
            <a:avLst/>
          </a:prstGeom>
          <a:noFill/>
          <a:ln>
            <a:noFill/>
          </a:ln>
        </p:spPr>
      </p:pic>
      <p:sp>
        <p:nvSpPr>
          <p:cNvPr id="267" name="Google Shape;267;p7"/>
          <p:cNvSpPr/>
          <p:nvPr/>
        </p:nvSpPr>
        <p:spPr>
          <a:xfrm>
            <a:off x="3527734" y="3070027"/>
            <a:ext cx="2298543"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Training</a:t>
            </a:r>
            <a:endParaRPr sz="1100">
              <a:solidFill>
                <a:schemeClr val="dk1"/>
              </a:solidFill>
              <a:latin typeface="Calibri"/>
              <a:ea typeface="Calibri"/>
              <a:cs typeface="Calibri"/>
              <a:sym typeface="Calibri"/>
            </a:endParaRPr>
          </a:p>
        </p:txBody>
      </p:sp>
      <p:sp>
        <p:nvSpPr>
          <p:cNvPr id="268" name="Google Shape;268;p7"/>
          <p:cNvSpPr/>
          <p:nvPr/>
        </p:nvSpPr>
        <p:spPr>
          <a:xfrm>
            <a:off x="3527734" y="3331865"/>
            <a:ext cx="2298543" cy="472380"/>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The process of feeding data into an algorithm so it learns patterns and adjusts its internal parameters</a:t>
            </a:r>
            <a:endParaRPr sz="900">
              <a:solidFill>
                <a:schemeClr val="dk1"/>
              </a:solidFill>
              <a:latin typeface="Calibri"/>
              <a:ea typeface="Calibri"/>
              <a:cs typeface="Calibri"/>
              <a:sym typeface="Calibri"/>
            </a:endParaRPr>
          </a:p>
        </p:txBody>
      </p:sp>
      <p:pic>
        <p:nvPicPr>
          <p:cNvPr descr="preencoded.png" id="269" name="Google Shape;269;p7"/>
          <p:cNvPicPr preferRelativeResize="0"/>
          <p:nvPr/>
        </p:nvPicPr>
        <p:blipFill rotWithShape="1">
          <a:blip r:embed="rId3">
            <a:alphaModFix/>
          </a:blip>
          <a:srcRect b="0" l="0" r="0" t="0"/>
          <a:stretch/>
        </p:blipFill>
        <p:spPr>
          <a:xfrm>
            <a:off x="661475" y="4013597"/>
            <a:ext cx="2606114" cy="990997"/>
          </a:xfrm>
          <a:prstGeom prst="rect">
            <a:avLst/>
          </a:prstGeom>
          <a:noFill/>
          <a:ln>
            <a:noFill/>
          </a:ln>
        </p:spPr>
      </p:pic>
      <p:sp>
        <p:nvSpPr>
          <p:cNvPr id="270" name="Google Shape;270;p7"/>
          <p:cNvSpPr/>
          <p:nvPr/>
        </p:nvSpPr>
        <p:spPr>
          <a:xfrm>
            <a:off x="840659" y="4141986"/>
            <a:ext cx="2298543"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Inference</a:t>
            </a:r>
            <a:endParaRPr sz="1100">
              <a:solidFill>
                <a:schemeClr val="dk1"/>
              </a:solidFill>
              <a:latin typeface="Calibri"/>
              <a:ea typeface="Calibri"/>
              <a:cs typeface="Calibri"/>
              <a:sym typeface="Calibri"/>
            </a:endParaRPr>
          </a:p>
        </p:txBody>
      </p:sp>
      <p:sp>
        <p:nvSpPr>
          <p:cNvPr id="271" name="Google Shape;271;p7"/>
          <p:cNvSpPr/>
          <p:nvPr/>
        </p:nvSpPr>
        <p:spPr>
          <a:xfrm>
            <a:off x="840659" y="4403824"/>
            <a:ext cx="2298543" cy="472380"/>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Using a trained model to make predictions on new, unseen data — the "live" usage phase of a model</a:t>
            </a:r>
            <a:endParaRPr sz="900">
              <a:solidFill>
                <a:schemeClr val="dk1"/>
              </a:solidFill>
              <a:latin typeface="Calibri"/>
              <a:ea typeface="Calibri"/>
              <a:cs typeface="Calibri"/>
              <a:sym typeface="Calibri"/>
            </a:endParaRPr>
          </a:p>
        </p:txBody>
      </p:sp>
      <p:pic>
        <p:nvPicPr>
          <p:cNvPr descr="preencoded.png" id="272" name="Google Shape;272;p7"/>
          <p:cNvPicPr preferRelativeResize="0"/>
          <p:nvPr/>
        </p:nvPicPr>
        <p:blipFill rotWithShape="1">
          <a:blip r:embed="rId3">
            <a:alphaModFix/>
          </a:blip>
          <a:srcRect b="0" l="0" r="0" t="0"/>
          <a:stretch/>
        </p:blipFill>
        <p:spPr>
          <a:xfrm>
            <a:off x="3348549" y="4013597"/>
            <a:ext cx="2606114" cy="990997"/>
          </a:xfrm>
          <a:prstGeom prst="rect">
            <a:avLst/>
          </a:prstGeom>
          <a:noFill/>
          <a:ln>
            <a:noFill/>
          </a:ln>
        </p:spPr>
      </p:pic>
      <p:sp>
        <p:nvSpPr>
          <p:cNvPr id="273" name="Google Shape;273;p7"/>
          <p:cNvSpPr/>
          <p:nvPr/>
        </p:nvSpPr>
        <p:spPr>
          <a:xfrm>
            <a:off x="3527734" y="4141986"/>
            <a:ext cx="2298543"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Deployment</a:t>
            </a:r>
            <a:endParaRPr sz="1100">
              <a:solidFill>
                <a:schemeClr val="dk1"/>
              </a:solidFill>
              <a:latin typeface="Calibri"/>
              <a:ea typeface="Calibri"/>
              <a:cs typeface="Calibri"/>
              <a:sym typeface="Calibri"/>
            </a:endParaRPr>
          </a:p>
        </p:txBody>
      </p:sp>
      <p:sp>
        <p:nvSpPr>
          <p:cNvPr id="274" name="Google Shape;274;p7"/>
          <p:cNvSpPr/>
          <p:nvPr/>
        </p:nvSpPr>
        <p:spPr>
          <a:xfrm>
            <a:off x="3527734" y="4403824"/>
            <a:ext cx="2298543" cy="472380"/>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Releasing a trained AI model into a real production environment where it serves actual users or systems</a:t>
            </a:r>
            <a:endParaRPr sz="900">
              <a:solidFill>
                <a:schemeClr val="dk1"/>
              </a:solidFill>
              <a:latin typeface="Calibri"/>
              <a:ea typeface="Calibri"/>
              <a:cs typeface="Calibri"/>
              <a:sym typeface="Calibri"/>
            </a:endParaRPr>
          </a:p>
        </p:txBody>
      </p:sp>
      <p:sp>
        <p:nvSpPr>
          <p:cNvPr id="275" name="Google Shape;275;p7"/>
          <p:cNvSpPr/>
          <p:nvPr/>
        </p:nvSpPr>
        <p:spPr>
          <a:xfrm>
            <a:off x="6243382" y="1597720"/>
            <a:ext cx="5293188"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1100"/>
              <a:buFont typeface="Instrument Sans SemiBold"/>
              <a:buNone/>
            </a:pPr>
            <a:r>
              <a:rPr lang="en-US" sz="1100">
                <a:solidFill>
                  <a:srgbClr val="2B2B2B"/>
                </a:solidFill>
                <a:latin typeface="Instrument Sans SemiBold"/>
                <a:ea typeface="Instrument Sans SemiBold"/>
                <a:cs typeface="Instrument Sans SemiBold"/>
                <a:sym typeface="Instrument Sans SemiBold"/>
              </a:rPr>
              <a:t>Technical Terms in Context</a:t>
            </a:r>
            <a:endParaRPr sz="1100">
              <a:solidFill>
                <a:schemeClr val="dk1"/>
              </a:solidFill>
              <a:latin typeface="Calibri"/>
              <a:ea typeface="Calibri"/>
              <a:cs typeface="Calibri"/>
              <a:sym typeface="Calibri"/>
            </a:endParaRPr>
          </a:p>
        </p:txBody>
      </p:sp>
      <p:pic>
        <p:nvPicPr>
          <p:cNvPr descr="preencoded.png" id="276" name="Google Shape;276;p7"/>
          <p:cNvPicPr preferRelativeResize="0"/>
          <p:nvPr/>
        </p:nvPicPr>
        <p:blipFill rotWithShape="1">
          <a:blip r:embed="rId3">
            <a:alphaModFix/>
          </a:blip>
          <a:srcRect b="0" l="0" r="0" t="0"/>
          <a:stretch/>
        </p:blipFill>
        <p:spPr>
          <a:xfrm>
            <a:off x="6243382" y="1869678"/>
            <a:ext cx="2606114" cy="990997"/>
          </a:xfrm>
          <a:prstGeom prst="rect">
            <a:avLst/>
          </a:prstGeom>
          <a:noFill/>
          <a:ln>
            <a:noFill/>
          </a:ln>
        </p:spPr>
      </p:pic>
      <p:sp>
        <p:nvSpPr>
          <p:cNvPr id="277" name="Google Shape;277;p7"/>
          <p:cNvSpPr/>
          <p:nvPr/>
        </p:nvSpPr>
        <p:spPr>
          <a:xfrm>
            <a:off x="6422567" y="1998067"/>
            <a:ext cx="2298543"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Feature</a:t>
            </a:r>
            <a:endParaRPr sz="1100">
              <a:solidFill>
                <a:schemeClr val="dk1"/>
              </a:solidFill>
              <a:latin typeface="Calibri"/>
              <a:ea typeface="Calibri"/>
              <a:cs typeface="Calibri"/>
              <a:sym typeface="Calibri"/>
            </a:endParaRPr>
          </a:p>
        </p:txBody>
      </p:sp>
      <p:sp>
        <p:nvSpPr>
          <p:cNvPr id="278" name="Google Shape;278;p7"/>
          <p:cNvSpPr/>
          <p:nvPr/>
        </p:nvSpPr>
        <p:spPr>
          <a:xfrm>
            <a:off x="6422567" y="2259905"/>
            <a:ext cx="2298543" cy="472380"/>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An individual measurable property of the data — e.g., age, pixel brightness, word frequency</a:t>
            </a:r>
            <a:endParaRPr sz="900">
              <a:solidFill>
                <a:schemeClr val="dk1"/>
              </a:solidFill>
              <a:latin typeface="Calibri"/>
              <a:ea typeface="Calibri"/>
              <a:cs typeface="Calibri"/>
              <a:sym typeface="Calibri"/>
            </a:endParaRPr>
          </a:p>
        </p:txBody>
      </p:sp>
      <p:pic>
        <p:nvPicPr>
          <p:cNvPr descr="preencoded.png" id="279" name="Google Shape;279;p7"/>
          <p:cNvPicPr preferRelativeResize="0"/>
          <p:nvPr/>
        </p:nvPicPr>
        <p:blipFill rotWithShape="1">
          <a:blip r:embed="rId3">
            <a:alphaModFix/>
          </a:blip>
          <a:srcRect b="0" l="0" r="0" t="0"/>
          <a:stretch/>
        </p:blipFill>
        <p:spPr>
          <a:xfrm>
            <a:off x="8930456" y="1869678"/>
            <a:ext cx="2606114" cy="990997"/>
          </a:xfrm>
          <a:prstGeom prst="rect">
            <a:avLst/>
          </a:prstGeom>
          <a:noFill/>
          <a:ln>
            <a:noFill/>
          </a:ln>
        </p:spPr>
      </p:pic>
      <p:sp>
        <p:nvSpPr>
          <p:cNvPr id="280" name="Google Shape;280;p7"/>
          <p:cNvSpPr/>
          <p:nvPr/>
        </p:nvSpPr>
        <p:spPr>
          <a:xfrm>
            <a:off x="9109641" y="1998067"/>
            <a:ext cx="2298543"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Label / Target</a:t>
            </a:r>
            <a:endParaRPr sz="1100">
              <a:solidFill>
                <a:schemeClr val="dk1"/>
              </a:solidFill>
              <a:latin typeface="Calibri"/>
              <a:ea typeface="Calibri"/>
              <a:cs typeface="Calibri"/>
              <a:sym typeface="Calibri"/>
            </a:endParaRPr>
          </a:p>
        </p:txBody>
      </p:sp>
      <p:sp>
        <p:nvSpPr>
          <p:cNvPr id="281" name="Google Shape;281;p7"/>
          <p:cNvSpPr/>
          <p:nvPr/>
        </p:nvSpPr>
        <p:spPr>
          <a:xfrm>
            <a:off x="9109641" y="2259905"/>
            <a:ext cx="2298543" cy="472380"/>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The correct answer or output value associated with a training data sample in supervised learning</a:t>
            </a:r>
            <a:endParaRPr sz="900">
              <a:solidFill>
                <a:schemeClr val="dk1"/>
              </a:solidFill>
              <a:latin typeface="Calibri"/>
              <a:ea typeface="Calibri"/>
              <a:cs typeface="Calibri"/>
              <a:sym typeface="Calibri"/>
            </a:endParaRPr>
          </a:p>
        </p:txBody>
      </p:sp>
      <p:pic>
        <p:nvPicPr>
          <p:cNvPr descr="preencoded.png" id="282" name="Google Shape;282;p7"/>
          <p:cNvPicPr preferRelativeResize="0"/>
          <p:nvPr/>
        </p:nvPicPr>
        <p:blipFill rotWithShape="1">
          <a:blip r:embed="rId3">
            <a:alphaModFix/>
          </a:blip>
          <a:srcRect b="0" l="0" r="0" t="0"/>
          <a:stretch/>
        </p:blipFill>
        <p:spPr>
          <a:xfrm>
            <a:off x="6243382" y="2941638"/>
            <a:ext cx="2606114" cy="990997"/>
          </a:xfrm>
          <a:prstGeom prst="rect">
            <a:avLst/>
          </a:prstGeom>
          <a:noFill/>
          <a:ln>
            <a:noFill/>
          </a:ln>
        </p:spPr>
      </p:pic>
      <p:sp>
        <p:nvSpPr>
          <p:cNvPr id="283" name="Google Shape;283;p7"/>
          <p:cNvSpPr/>
          <p:nvPr/>
        </p:nvSpPr>
        <p:spPr>
          <a:xfrm>
            <a:off x="6422567" y="3070027"/>
            <a:ext cx="2298543"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Accuracy</a:t>
            </a:r>
            <a:endParaRPr sz="1100">
              <a:solidFill>
                <a:schemeClr val="dk1"/>
              </a:solidFill>
              <a:latin typeface="Calibri"/>
              <a:ea typeface="Calibri"/>
              <a:cs typeface="Calibri"/>
              <a:sym typeface="Calibri"/>
            </a:endParaRPr>
          </a:p>
        </p:txBody>
      </p:sp>
      <p:sp>
        <p:nvSpPr>
          <p:cNvPr id="284" name="Google Shape;284;p7"/>
          <p:cNvSpPr/>
          <p:nvPr/>
        </p:nvSpPr>
        <p:spPr>
          <a:xfrm>
            <a:off x="6422567" y="3331865"/>
            <a:ext cx="2298543" cy="472380"/>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The percentage of correct predictions made by a model out of all predictions — a basic performance metric</a:t>
            </a:r>
            <a:endParaRPr sz="900">
              <a:solidFill>
                <a:schemeClr val="dk1"/>
              </a:solidFill>
              <a:latin typeface="Calibri"/>
              <a:ea typeface="Calibri"/>
              <a:cs typeface="Calibri"/>
              <a:sym typeface="Calibri"/>
            </a:endParaRPr>
          </a:p>
        </p:txBody>
      </p:sp>
      <p:pic>
        <p:nvPicPr>
          <p:cNvPr descr="preencoded.png" id="285" name="Google Shape;285;p7"/>
          <p:cNvPicPr preferRelativeResize="0"/>
          <p:nvPr/>
        </p:nvPicPr>
        <p:blipFill rotWithShape="1">
          <a:blip r:embed="rId3">
            <a:alphaModFix/>
          </a:blip>
          <a:srcRect b="0" l="0" r="0" t="0"/>
          <a:stretch/>
        </p:blipFill>
        <p:spPr>
          <a:xfrm>
            <a:off x="8930456" y="2941638"/>
            <a:ext cx="2606114" cy="990997"/>
          </a:xfrm>
          <a:prstGeom prst="rect">
            <a:avLst/>
          </a:prstGeom>
          <a:noFill/>
          <a:ln>
            <a:noFill/>
          </a:ln>
        </p:spPr>
      </p:pic>
      <p:sp>
        <p:nvSpPr>
          <p:cNvPr id="286" name="Google Shape;286;p7"/>
          <p:cNvSpPr/>
          <p:nvPr/>
        </p:nvSpPr>
        <p:spPr>
          <a:xfrm>
            <a:off x="9109641" y="3070027"/>
            <a:ext cx="2298543"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Epoch</a:t>
            </a:r>
            <a:endParaRPr sz="1100">
              <a:solidFill>
                <a:schemeClr val="dk1"/>
              </a:solidFill>
              <a:latin typeface="Calibri"/>
              <a:ea typeface="Calibri"/>
              <a:cs typeface="Calibri"/>
              <a:sym typeface="Calibri"/>
            </a:endParaRPr>
          </a:p>
        </p:txBody>
      </p:sp>
      <p:sp>
        <p:nvSpPr>
          <p:cNvPr id="287" name="Google Shape;287;p7"/>
          <p:cNvSpPr/>
          <p:nvPr/>
        </p:nvSpPr>
        <p:spPr>
          <a:xfrm>
            <a:off x="9109641" y="3331865"/>
            <a:ext cx="2298543" cy="472380"/>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One complete pass through the entire training dataset — models typically train for many epochs</a:t>
            </a:r>
            <a:endParaRPr sz="900">
              <a:solidFill>
                <a:schemeClr val="dk1"/>
              </a:solidFill>
              <a:latin typeface="Calibri"/>
              <a:ea typeface="Calibri"/>
              <a:cs typeface="Calibri"/>
              <a:sym typeface="Calibri"/>
            </a:endParaRPr>
          </a:p>
        </p:txBody>
      </p:sp>
      <p:pic>
        <p:nvPicPr>
          <p:cNvPr descr="preencoded.png" id="288" name="Google Shape;288;p7"/>
          <p:cNvPicPr preferRelativeResize="0"/>
          <p:nvPr/>
        </p:nvPicPr>
        <p:blipFill rotWithShape="1">
          <a:blip r:embed="rId4">
            <a:alphaModFix/>
          </a:blip>
          <a:srcRect b="0" l="0" r="0" t="0"/>
          <a:stretch/>
        </p:blipFill>
        <p:spPr>
          <a:xfrm>
            <a:off x="6243382" y="4013597"/>
            <a:ext cx="2606114" cy="1171873"/>
          </a:xfrm>
          <a:prstGeom prst="rect">
            <a:avLst/>
          </a:prstGeom>
          <a:noFill/>
          <a:ln>
            <a:noFill/>
          </a:ln>
        </p:spPr>
      </p:pic>
      <p:sp>
        <p:nvSpPr>
          <p:cNvPr id="289" name="Google Shape;289;p7"/>
          <p:cNvSpPr/>
          <p:nvPr/>
        </p:nvSpPr>
        <p:spPr>
          <a:xfrm>
            <a:off x="6422567" y="4141986"/>
            <a:ext cx="2298543"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Benchmark</a:t>
            </a:r>
            <a:endParaRPr sz="1100">
              <a:solidFill>
                <a:schemeClr val="dk1"/>
              </a:solidFill>
              <a:latin typeface="Calibri"/>
              <a:ea typeface="Calibri"/>
              <a:cs typeface="Calibri"/>
              <a:sym typeface="Calibri"/>
            </a:endParaRPr>
          </a:p>
        </p:txBody>
      </p:sp>
      <p:sp>
        <p:nvSpPr>
          <p:cNvPr id="290" name="Google Shape;290;p7"/>
          <p:cNvSpPr/>
          <p:nvPr/>
        </p:nvSpPr>
        <p:spPr>
          <a:xfrm>
            <a:off x="6422567" y="4403824"/>
            <a:ext cx="2298543" cy="472380"/>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A standard dataset or test used to compare and evaluate the performance of different AI models</a:t>
            </a:r>
            <a:endParaRPr sz="900">
              <a:solidFill>
                <a:schemeClr val="dk1"/>
              </a:solidFill>
              <a:latin typeface="Calibri"/>
              <a:ea typeface="Calibri"/>
              <a:cs typeface="Calibri"/>
              <a:sym typeface="Calibri"/>
            </a:endParaRPr>
          </a:p>
        </p:txBody>
      </p:sp>
      <p:pic>
        <p:nvPicPr>
          <p:cNvPr descr="preencoded.png" id="291" name="Google Shape;291;p7"/>
          <p:cNvPicPr preferRelativeResize="0"/>
          <p:nvPr/>
        </p:nvPicPr>
        <p:blipFill rotWithShape="1">
          <a:blip r:embed="rId4">
            <a:alphaModFix/>
          </a:blip>
          <a:srcRect b="0" l="0" r="0" t="0"/>
          <a:stretch/>
        </p:blipFill>
        <p:spPr>
          <a:xfrm>
            <a:off x="8930456" y="4013597"/>
            <a:ext cx="2606114" cy="1171873"/>
          </a:xfrm>
          <a:prstGeom prst="rect">
            <a:avLst/>
          </a:prstGeom>
          <a:noFill/>
          <a:ln>
            <a:noFill/>
          </a:ln>
        </p:spPr>
      </p:pic>
      <p:sp>
        <p:nvSpPr>
          <p:cNvPr id="292" name="Google Shape;292;p7"/>
          <p:cNvSpPr/>
          <p:nvPr/>
        </p:nvSpPr>
        <p:spPr>
          <a:xfrm>
            <a:off x="9109641" y="4141986"/>
            <a:ext cx="2298543" cy="361752"/>
          </a:xfrm>
          <a:prstGeom prst="rect">
            <a:avLst/>
          </a:prstGeom>
          <a:noFill/>
          <a:ln>
            <a:noFill/>
          </a:ln>
        </p:spPr>
        <p:txBody>
          <a:bodyPr anchorCtr="0" anchor="t" bIns="0" lIns="0" spcFirstLastPara="1" rIns="0" wrap="square" tIns="0">
            <a:normAutofit/>
          </a:bodyPr>
          <a:lstStyle/>
          <a:p>
            <a:pPr indent="0" lvl="0" marL="0" marR="0" rtl="0" algn="l">
              <a:lnSpc>
                <a:spcPct val="104000"/>
              </a:lnSpc>
              <a:spcBef>
                <a:spcPts val="0"/>
              </a:spcBef>
              <a:spcAft>
                <a:spcPts val="0"/>
              </a:spcAft>
              <a:buClr>
                <a:srgbClr val="3D3D3D"/>
              </a:buClr>
              <a:buSzPts val="1100"/>
              <a:buFont typeface="Instrument Sans SemiBold"/>
              <a:buNone/>
            </a:pPr>
            <a:r>
              <a:rPr lang="en-US" sz="1100">
                <a:solidFill>
                  <a:srgbClr val="3D3D3D"/>
                </a:solidFill>
                <a:latin typeface="Instrument Sans SemiBold"/>
                <a:ea typeface="Instrument Sans SemiBold"/>
                <a:cs typeface="Instrument Sans SemiBold"/>
                <a:sym typeface="Instrument Sans SemiBold"/>
              </a:rPr>
              <a:t>API (Application Programming Interface)</a:t>
            </a:r>
            <a:endParaRPr sz="1100">
              <a:solidFill>
                <a:schemeClr val="dk1"/>
              </a:solidFill>
              <a:latin typeface="Calibri"/>
              <a:ea typeface="Calibri"/>
              <a:cs typeface="Calibri"/>
              <a:sym typeface="Calibri"/>
            </a:endParaRPr>
          </a:p>
        </p:txBody>
      </p:sp>
      <p:sp>
        <p:nvSpPr>
          <p:cNvPr id="293" name="Google Shape;293;p7"/>
          <p:cNvSpPr/>
          <p:nvPr/>
        </p:nvSpPr>
        <p:spPr>
          <a:xfrm>
            <a:off x="9109641" y="4584700"/>
            <a:ext cx="2298543" cy="472380"/>
          </a:xfrm>
          <a:prstGeom prst="rect">
            <a:avLst/>
          </a:prstGeom>
          <a:noFill/>
          <a:ln>
            <a:noFill/>
          </a:ln>
        </p:spPr>
        <p:txBody>
          <a:bodyPr anchorCtr="0" anchor="t" bIns="0" lIns="0" spcFirstLastPara="1" rIns="0" wrap="square" tIns="0">
            <a:normAutofit/>
          </a:bodyPr>
          <a:lstStyle/>
          <a:p>
            <a:pPr indent="0" lvl="0" marL="0" marR="0" rtl="0" algn="l">
              <a:lnSpc>
                <a:spcPct val="113000"/>
              </a:lnSpc>
              <a:spcBef>
                <a:spcPts val="0"/>
              </a:spcBef>
              <a:spcAft>
                <a:spcPts val="0"/>
              </a:spcAft>
              <a:buClr>
                <a:srgbClr val="3D3D3D"/>
              </a:buClr>
              <a:buSzPts val="900"/>
              <a:buFont typeface="Instrument Sans"/>
              <a:buNone/>
            </a:pPr>
            <a:r>
              <a:rPr lang="en-US" sz="900">
                <a:solidFill>
                  <a:srgbClr val="3D3D3D"/>
                </a:solidFill>
                <a:latin typeface="Instrument Sans"/>
                <a:ea typeface="Instrument Sans"/>
                <a:cs typeface="Instrument Sans"/>
                <a:sym typeface="Instrument Sans"/>
              </a:rPr>
              <a:t>A way for software applications to communicate — AI models are often accessed and deployed via APIs</a:t>
            </a:r>
            <a:endParaRPr sz="900">
              <a:solidFill>
                <a:schemeClr val="dk1"/>
              </a:solidFill>
              <a:latin typeface="Calibri"/>
              <a:ea typeface="Calibri"/>
              <a:cs typeface="Calibri"/>
              <a:sym typeface="Calibri"/>
            </a:endParaRPr>
          </a:p>
        </p:txBody>
      </p:sp>
      <p:sp>
        <p:nvSpPr>
          <p:cNvPr id="294" name="Google Shape;294;p7"/>
          <p:cNvSpPr/>
          <p:nvPr/>
        </p:nvSpPr>
        <p:spPr>
          <a:xfrm>
            <a:off x="6243382" y="5276552"/>
            <a:ext cx="5293188" cy="180876"/>
          </a:xfrm>
          <a:prstGeom prst="rect">
            <a:avLst/>
          </a:prstGeom>
          <a:noFill/>
          <a:ln>
            <a:noFill/>
          </a:ln>
        </p:spPr>
        <p:txBody>
          <a:bodyPr anchorCtr="0" anchor="t" bIns="0" lIns="0" spcFirstLastPara="1" rIns="0" wrap="square" tIns="0">
            <a:noAutofit/>
          </a:bodyPr>
          <a:lstStyle/>
          <a:p>
            <a:pPr indent="0" lvl="0" marL="0" marR="0" rtl="0" algn="l">
              <a:lnSpc>
                <a:spcPct val="104000"/>
              </a:lnSpc>
              <a:spcBef>
                <a:spcPts val="0"/>
              </a:spcBef>
              <a:spcAft>
                <a:spcPts val="0"/>
              </a:spcAft>
              <a:buClr>
                <a:srgbClr val="2B2B2B"/>
              </a:buClr>
              <a:buSzPts val="1100"/>
              <a:buFont typeface="Instrument Sans SemiBold"/>
              <a:buNone/>
            </a:pPr>
            <a:r>
              <a:rPr lang="en-US" sz="1100">
                <a:solidFill>
                  <a:srgbClr val="2B2B2B"/>
                </a:solidFill>
                <a:latin typeface="Instrument Sans SemiBold"/>
                <a:ea typeface="Instrument Sans SemiBold"/>
                <a:cs typeface="Instrument Sans SemiBold"/>
                <a:sym typeface="Instrument Sans SemiBold"/>
              </a:rPr>
              <a:t>Tips for Reading AI Documentation in English</a:t>
            </a:r>
            <a:endParaRPr sz="1100">
              <a:solidFill>
                <a:schemeClr val="dk1"/>
              </a:solidFill>
              <a:latin typeface="Calibri"/>
              <a:ea typeface="Calibri"/>
              <a:cs typeface="Calibri"/>
              <a:sym typeface="Calibri"/>
            </a:endParaRPr>
          </a:p>
        </p:txBody>
      </p:sp>
      <p:sp>
        <p:nvSpPr>
          <p:cNvPr id="295" name="Google Shape;295;p7"/>
          <p:cNvSpPr/>
          <p:nvPr/>
        </p:nvSpPr>
        <p:spPr>
          <a:xfrm>
            <a:off x="6243382" y="5538391"/>
            <a:ext cx="5293188" cy="714673"/>
          </a:xfrm>
          <a:prstGeom prst="rect">
            <a:avLst/>
          </a:prstGeom>
          <a:noFill/>
          <a:ln>
            <a:noFill/>
          </a:ln>
        </p:spPr>
        <p:txBody>
          <a:bodyPr anchorCtr="0" anchor="t" bIns="0" lIns="0" spcFirstLastPara="1" rIns="0" wrap="square" tIns="0">
            <a:normAutofit/>
          </a:bodyPr>
          <a:lstStyle/>
          <a:p>
            <a:pPr indent="-182880" lvl="0" marL="182880" marR="0" rtl="0" algn="l">
              <a:lnSpc>
                <a:spcPct val="113000"/>
              </a:lnSpc>
              <a:spcBef>
                <a:spcPts val="0"/>
              </a:spcBef>
              <a:spcAft>
                <a:spcPts val="0"/>
              </a:spcAft>
              <a:buClr>
                <a:srgbClr val="3D3D3D"/>
              </a:buClr>
              <a:buSzPts val="900"/>
              <a:buFont typeface="Instrument Sans"/>
              <a:buChar char="•"/>
            </a:pPr>
            <a:r>
              <a:rPr lang="en-US" sz="900">
                <a:solidFill>
                  <a:srgbClr val="3D3D3D"/>
                </a:solidFill>
                <a:latin typeface="Instrument Sans"/>
                <a:ea typeface="Instrument Sans"/>
                <a:cs typeface="Instrument Sans"/>
                <a:sym typeface="Instrument Sans"/>
              </a:rPr>
              <a:t>Look up every unfamiliar acronym immediately (NLP, CNN, LLM, RAG, etc.)</a:t>
            </a:r>
            <a:endParaRPr sz="900">
              <a:solidFill>
                <a:schemeClr val="dk1"/>
              </a:solidFill>
              <a:latin typeface="Calibri"/>
              <a:ea typeface="Calibri"/>
              <a:cs typeface="Calibri"/>
              <a:sym typeface="Calibri"/>
            </a:endParaRPr>
          </a:p>
          <a:p>
            <a:pPr indent="-182880" lvl="0" marL="182880" marR="0" rtl="0" algn="l">
              <a:lnSpc>
                <a:spcPct val="113000"/>
              </a:lnSpc>
              <a:spcBef>
                <a:spcPts val="0"/>
              </a:spcBef>
              <a:spcAft>
                <a:spcPts val="0"/>
              </a:spcAft>
              <a:buClr>
                <a:srgbClr val="3D3D3D"/>
              </a:buClr>
              <a:buSzPts val="900"/>
              <a:buFont typeface="Instrument Sans"/>
              <a:buChar char="•"/>
            </a:pPr>
            <a:r>
              <a:rPr lang="en-US" sz="900">
                <a:solidFill>
                  <a:srgbClr val="3D3D3D"/>
                </a:solidFill>
                <a:latin typeface="Instrument Sans"/>
                <a:ea typeface="Instrument Sans"/>
                <a:cs typeface="Instrument Sans"/>
                <a:sym typeface="Instrument Sans"/>
              </a:rPr>
              <a:t>Read paper abstracts first — they summarize the entire contribution</a:t>
            </a:r>
            <a:endParaRPr sz="900">
              <a:solidFill>
                <a:schemeClr val="dk1"/>
              </a:solidFill>
              <a:latin typeface="Calibri"/>
              <a:ea typeface="Calibri"/>
              <a:cs typeface="Calibri"/>
              <a:sym typeface="Calibri"/>
            </a:endParaRPr>
          </a:p>
          <a:p>
            <a:pPr indent="-182880" lvl="0" marL="182880" marR="0" rtl="0" algn="l">
              <a:lnSpc>
                <a:spcPct val="113000"/>
              </a:lnSpc>
              <a:spcBef>
                <a:spcPts val="0"/>
              </a:spcBef>
              <a:spcAft>
                <a:spcPts val="0"/>
              </a:spcAft>
              <a:buClr>
                <a:srgbClr val="3D3D3D"/>
              </a:buClr>
              <a:buSzPts val="900"/>
              <a:buFont typeface="Instrument Sans"/>
              <a:buChar char="•"/>
            </a:pPr>
            <a:r>
              <a:rPr lang="en-US" sz="900">
                <a:solidFill>
                  <a:srgbClr val="3D3D3D"/>
                </a:solidFill>
                <a:latin typeface="Instrument Sans"/>
                <a:ea typeface="Instrument Sans"/>
                <a:cs typeface="Instrument Sans"/>
                <a:sym typeface="Instrument Sans"/>
              </a:rPr>
              <a:t>Use context clues: formulas and diagrams often explain the surrounding English text</a:t>
            </a:r>
            <a:endParaRPr sz="900">
              <a:solidFill>
                <a:schemeClr val="dk1"/>
              </a:solidFill>
              <a:latin typeface="Calibri"/>
              <a:ea typeface="Calibri"/>
              <a:cs typeface="Calibri"/>
              <a:sym typeface="Calibri"/>
            </a:endParaRPr>
          </a:p>
          <a:p>
            <a:pPr indent="-182880" lvl="0" marL="182880" marR="0" rtl="0" algn="l">
              <a:lnSpc>
                <a:spcPct val="113000"/>
              </a:lnSpc>
              <a:spcBef>
                <a:spcPts val="0"/>
              </a:spcBef>
              <a:spcAft>
                <a:spcPts val="0"/>
              </a:spcAft>
              <a:buClr>
                <a:srgbClr val="3D3D3D"/>
              </a:buClr>
              <a:buSzPts val="900"/>
              <a:buFont typeface="Instrument Sans"/>
              <a:buChar char="•"/>
            </a:pPr>
            <a:r>
              <a:rPr lang="en-US" sz="900">
                <a:solidFill>
                  <a:srgbClr val="3D3D3D"/>
                </a:solidFill>
                <a:latin typeface="Instrument Sans"/>
                <a:ea typeface="Instrument Sans"/>
                <a:cs typeface="Instrument Sans"/>
                <a:sym typeface="Instrument Sans"/>
              </a:rPr>
              <a:t>Practice writing short prompts and instructions — precision in English improves AI output quality</a:t>
            </a:r>
            <a:endParaRPr sz="900">
              <a:solidFill>
                <a:schemeClr val="dk1"/>
              </a:solidFill>
              <a:latin typeface="Calibri"/>
              <a:ea typeface="Calibri"/>
              <a:cs typeface="Calibri"/>
              <a:sym typeface="Calibri"/>
            </a:endParaRPr>
          </a:p>
        </p:txBody>
      </p:sp>
      <p:sp>
        <p:nvSpPr>
          <p:cNvPr id="296" name="Google Shape;296;p7"/>
          <p:cNvSpPr txBox="1"/>
          <p:nvPr/>
        </p:nvSpPr>
        <p:spPr>
          <a:xfrm>
            <a:off x="11031522" y="6454448"/>
            <a:ext cx="1160477" cy="369332"/>
          </a:xfrm>
          <a:prstGeom prst="rect">
            <a:avLst/>
          </a:prstGeom>
          <a:solidFill>
            <a:srgbClr val="AEABA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ngsanaUPC"/>
                <a:ea typeface="AngsanaUPC"/>
                <a:cs typeface="AngsanaUPC"/>
                <a:sym typeface="AngsanaUPC"/>
              </a:rPr>
              <a:t>Munzurul Islam</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2026-08-03T15:49:08Z</dcterms:created>
  <dc:creator>Stupio Mon</dc:creator>
</cp:coreProperties>
</file>