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12192000"/>
  <p:embeddedFontLst>
    <p:embeddedFont>
      <p:font typeface="Matura MT Script Capitals" panose="03020802060602070202" pitchFamily="66" charset="0"/>
      <p:regular r:id="rId12"/>
    </p:embeddedFont>
    <p:embeddedFont>
      <p:font typeface="Nunito Bold" panose="020B0604020202020204" charset="0"/>
      <p:regular r:id="rId13"/>
    </p:embeddedFont>
    <p:embeddedFont>
      <p:font typeface="Nunito SemiBold" pitchFamily="2" charset="0"/>
      <p:regular r:id="rId14"/>
    </p:embeddedFont>
    <p:embeddedFont>
      <p:font typeface="PT Sans" panose="020B0503020203020204" pitchFamily="34" charset="0"/>
      <p:regular r:id="rId15"/>
    </p:embeddedFont>
    <p:embeddedFont>
      <p:font typeface="PT Sans Bold" panose="020B0604020202020204" charset="0"/>
      <p:regular r:id="rId1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1" d="100"/>
          <a:sy n="91" d="100"/>
        </p:scale>
        <p:origin x="341"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273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hyperlink" Target="https://gamma.app/?utm_source=made-with-gamma" TargetMode="Externa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hyperlink" Target="https://gamma.app/?utm_source=made-with-gamma"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474A3F"/>
          </a:solidFill>
          <a:ln/>
        </p:spPr>
      </p:sp>
      <p:pic>
        <p:nvPicPr>
          <p:cNvPr id="4" name="Image 1" descr="preencoded.png"/>
          <p:cNvPicPr>
            <a:picLocks noChangeAspect="1"/>
          </p:cNvPicPr>
          <p:nvPr/>
        </p:nvPicPr>
        <p:blipFill>
          <a:blip r:embed="rId3"/>
          <a:stretch>
            <a:fillRect/>
          </a:stretch>
        </p:blipFill>
        <p:spPr>
          <a:xfrm>
            <a:off x="0" y="0"/>
            <a:ext cx="12191695" cy="6858000"/>
          </a:xfrm>
          <a:prstGeom prst="rect">
            <a:avLst/>
          </a:prstGeom>
        </p:spPr>
      </p:pic>
      <p:sp>
        <p:nvSpPr>
          <p:cNvPr id="5" name="Shape 1"/>
          <p:cNvSpPr/>
          <p:nvPr/>
        </p:nvSpPr>
        <p:spPr>
          <a:xfrm>
            <a:off x="0" y="0"/>
            <a:ext cx="12191695" cy="6858000"/>
          </a:xfrm>
          <a:prstGeom prst="rect">
            <a:avLst/>
          </a:prstGeom>
          <a:solidFill>
            <a:srgbClr val="474A3F">
              <a:alpha val="90000"/>
            </a:srgbClr>
          </a:solidFill>
          <a:ln/>
        </p:spPr>
      </p:sp>
      <p:pic>
        <p:nvPicPr>
          <p:cNvPr id="6" name="Image 2" descr="preencoded.png">
            <a:hlinkClick r:id="rId4"/>
          </p:cNvPr>
          <p:cNvPicPr>
            <a:picLocks noChangeAspect="1"/>
          </p:cNvPicPr>
          <p:nvPr/>
        </p:nvPicPr>
        <p:blipFill>
          <a:blip r:embed="rId5"/>
          <a:stretch>
            <a:fillRect/>
          </a:stretch>
        </p:blipFill>
        <p:spPr>
          <a:xfrm>
            <a:off x="11076875" y="6558991"/>
            <a:ext cx="1071843" cy="25603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master 2">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474A3F"/>
          </a:solidFill>
          <a:ln/>
        </p:spPr>
      </p:sp>
      <p:pic>
        <p:nvPicPr>
          <p:cNvPr id="4" name="Image 1" descr="preencoded.png">
            <a:hlinkClick r:id="rId3"/>
          </p:cNvPr>
          <p:cNvPicPr>
            <a:picLocks noChangeAspect="1"/>
          </p:cNvPicPr>
          <p:nvPr/>
        </p:nvPicPr>
        <p:blipFill>
          <a:blip r:embed="rId4"/>
          <a:stretch>
            <a:fillRect/>
          </a:stretch>
        </p:blipFill>
        <p:spPr>
          <a:xfrm>
            <a:off x="11076875" y="6558991"/>
            <a:ext cx="1071843" cy="25603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master 3">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474A3F"/>
          </a:solidFill>
          <a:ln/>
        </p:spPr>
      </p:sp>
      <p:pic>
        <p:nvPicPr>
          <p:cNvPr id="4" name="Image 1" descr="preencoded.png"/>
          <p:cNvPicPr>
            <a:picLocks noChangeAspect="1"/>
          </p:cNvPicPr>
          <p:nvPr/>
        </p:nvPicPr>
        <p:blipFill>
          <a:blip r:embed="rId3"/>
          <a:stretch>
            <a:fillRect/>
          </a:stretch>
        </p:blipFill>
        <p:spPr>
          <a:xfrm>
            <a:off x="0" y="0"/>
            <a:ext cx="12191695" cy="6858000"/>
          </a:xfrm>
          <a:prstGeom prst="rect">
            <a:avLst/>
          </a:prstGeom>
        </p:spPr>
      </p:pic>
      <p:sp>
        <p:nvSpPr>
          <p:cNvPr id="5" name="Shape 1"/>
          <p:cNvSpPr/>
          <p:nvPr/>
        </p:nvSpPr>
        <p:spPr>
          <a:xfrm>
            <a:off x="0" y="0"/>
            <a:ext cx="12191695" cy="6858000"/>
          </a:xfrm>
          <a:prstGeom prst="rect">
            <a:avLst/>
          </a:prstGeom>
          <a:solidFill>
            <a:srgbClr val="474A3F">
              <a:alpha val="85000"/>
            </a:srgbClr>
          </a:solidFill>
          <a:ln/>
        </p:spPr>
      </p:sp>
      <p:pic>
        <p:nvPicPr>
          <p:cNvPr id="6" name="Image 2" descr="preencoded.png">
            <a:hlinkClick r:id="rId4"/>
          </p:cNvPr>
          <p:cNvPicPr>
            <a:picLocks noChangeAspect="1"/>
          </p:cNvPicPr>
          <p:nvPr/>
        </p:nvPicPr>
        <p:blipFill>
          <a:blip r:embed="rId5"/>
          <a:stretch>
            <a:fillRect/>
          </a:stretch>
        </p:blipFill>
        <p:spPr>
          <a:xfrm>
            <a:off x="11076875" y="65589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sv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5.png"/><Relationship Id="rId3" Type="http://schemas.openxmlformats.org/officeDocument/2006/relationships/image" Target="../media/image5.jpeg"/><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sv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sv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61475" y="1917303"/>
            <a:ext cx="5119857" cy="1141214"/>
          </a:xfrm>
          <a:prstGeom prst="rect">
            <a:avLst/>
          </a:prstGeom>
          <a:noFill/>
          <a:ln/>
        </p:spPr>
        <p:txBody>
          <a:bodyPr wrap="square" lIns="0" tIns="0" rIns="0" bIns="0" rtlCol="0" anchor="t">
            <a:normAutofit lnSpcReduction="10000"/>
          </a:bodyPr>
          <a:lstStyle/>
          <a:p>
            <a:pPr marL="0" indent="0" algn="l">
              <a:lnSpc>
                <a:spcPct val="83000"/>
              </a:lnSpc>
              <a:buNone/>
            </a:pPr>
            <a:r>
              <a:rPr lang="en-US" sz="4450" dirty="0">
                <a:solidFill>
                  <a:srgbClr val="FFFFFF"/>
                </a:solidFill>
                <a:latin typeface="Nunito SemiBold" pitchFamily="34" charset="0"/>
                <a:ea typeface="Nunito SemiBold" pitchFamily="34" charset="-122"/>
                <a:cs typeface="Nunito SemiBold" pitchFamily="34" charset="-120"/>
              </a:rPr>
              <a:t>AI Training Workshop</a:t>
            </a:r>
            <a:endParaRPr lang="en-US" sz="4450" dirty="0"/>
          </a:p>
        </p:txBody>
      </p:sp>
      <p:sp>
        <p:nvSpPr>
          <p:cNvPr id="3" name="Text 1"/>
          <p:cNvSpPr/>
          <p:nvPr/>
        </p:nvSpPr>
        <p:spPr>
          <a:xfrm>
            <a:off x="661475" y="3223816"/>
            <a:ext cx="5119857" cy="661591"/>
          </a:xfrm>
          <a:prstGeom prst="rect">
            <a:avLst/>
          </a:prstGeom>
          <a:noFill/>
          <a:ln/>
        </p:spPr>
        <p:txBody>
          <a:bodyPr wrap="square" lIns="0" tIns="0" rIns="0" bIns="0" rtlCol="0" anchor="t">
            <a:normAutofit lnSpcReduction="10000"/>
          </a:bodyPr>
          <a:lstStyle/>
          <a:p>
            <a:pPr marL="0" indent="0" algn="l">
              <a:lnSpc>
                <a:spcPct val="83000"/>
              </a:lnSpc>
              <a:buNone/>
            </a:pPr>
            <a:r>
              <a:rPr lang="en-US" sz="2600" dirty="0">
                <a:solidFill>
                  <a:srgbClr val="FFFFFF"/>
                </a:solidFill>
                <a:latin typeface="Nunito SemiBold" pitchFamily="34" charset="0"/>
                <a:ea typeface="Nunito SemiBold" pitchFamily="34" charset="-122"/>
                <a:cs typeface="Nunito SemiBold" pitchFamily="34" charset="-120"/>
              </a:rPr>
              <a:t>Introduction to Artificial Intelligence </a:t>
            </a:r>
            <a:endParaRPr lang="en-US" sz="2600" dirty="0"/>
          </a:p>
        </p:txBody>
      </p:sp>
      <p:sp>
        <p:nvSpPr>
          <p:cNvPr id="4" name="Text 2"/>
          <p:cNvSpPr/>
          <p:nvPr/>
        </p:nvSpPr>
        <p:spPr>
          <a:xfrm>
            <a:off x="661475" y="4274840"/>
            <a:ext cx="5119857" cy="645021"/>
          </a:xfrm>
          <a:prstGeom prst="rect">
            <a:avLst/>
          </a:prstGeom>
          <a:noFill/>
          <a:ln/>
        </p:spPr>
        <p:txBody>
          <a:bodyPr wrap="square" lIns="0" tIns="0" rIns="0" bIns="0" rtlCol="0" anchor="t">
            <a:normAutofit/>
          </a:bodyPr>
          <a:lstStyle/>
          <a:p>
            <a:pPr marL="0" indent="0" algn="l">
              <a:lnSpc>
                <a:spcPct val="108000"/>
              </a:lnSpc>
              <a:buNone/>
            </a:pPr>
            <a:r>
              <a:rPr lang="en-US" sz="1300" dirty="0">
                <a:solidFill>
                  <a:srgbClr val="F9F6ED"/>
                </a:solidFill>
                <a:latin typeface="PT Sans" pitchFamily="34" charset="0"/>
                <a:ea typeface="PT Sans" pitchFamily="34" charset="-122"/>
                <a:cs typeface="PT Sans" pitchFamily="34" charset="-120"/>
              </a:rPr>
              <a:t>A comprehensive training journey covering AI fundamentals, history, milestones, key concepts, and practical prompt skills — designed for 25 trainees.</a:t>
            </a:r>
            <a:endParaRPr lang="en-US" sz="1300" dirty="0"/>
          </a:p>
        </p:txBody>
      </p:sp>
      <p:sp>
        <p:nvSpPr>
          <p:cNvPr id="5" name="Shape 3"/>
          <p:cNvSpPr/>
          <p:nvPr/>
        </p:nvSpPr>
        <p:spPr>
          <a:xfrm>
            <a:off x="642425" y="4071441"/>
            <a:ext cx="5157956" cy="38100"/>
          </a:xfrm>
          <a:prstGeom prst="rect">
            <a:avLst/>
          </a:prstGeom>
          <a:solidFill>
            <a:srgbClr val="DBD4C2"/>
          </a:solidFill>
          <a:ln/>
        </p:spPr>
      </p:sp>
      <p:sp>
        <p:nvSpPr>
          <p:cNvPr id="6" name="Text 4"/>
          <p:cNvSpPr/>
          <p:nvPr/>
        </p:nvSpPr>
        <p:spPr>
          <a:xfrm>
            <a:off x="6191095" y="1900833"/>
            <a:ext cx="5954960" cy="215007"/>
          </a:xfrm>
          <a:prstGeom prst="rect">
            <a:avLst/>
          </a:prstGeom>
          <a:noFill/>
          <a:ln/>
        </p:spPr>
        <p:txBody>
          <a:bodyPr wrap="none" lIns="0" tIns="0" rIns="0" bIns="0" rtlCol="0" anchor="t"/>
          <a:lstStyle/>
          <a:p>
            <a:pPr marL="0" indent="0" algn="l">
              <a:lnSpc>
                <a:spcPct val="108000"/>
              </a:lnSpc>
              <a:buNone/>
            </a:pPr>
            <a:endParaRPr lang="en-US" sz="1300" dirty="0"/>
          </a:p>
        </p:txBody>
      </p:sp>
      <p:sp>
        <p:nvSpPr>
          <p:cNvPr id="9" name="TextBox 8">
            <a:extLst>
              <a:ext uri="{FF2B5EF4-FFF2-40B4-BE49-F238E27FC236}">
                <a16:creationId xmlns:a16="http://schemas.microsoft.com/office/drawing/2014/main" id="{B920D13A-4EF6-E260-083D-0C6F0818AFAB}"/>
              </a:ext>
            </a:extLst>
          </p:cNvPr>
          <p:cNvSpPr txBox="1"/>
          <p:nvPr/>
        </p:nvSpPr>
        <p:spPr>
          <a:xfrm>
            <a:off x="10016455" y="6429945"/>
            <a:ext cx="21296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a:latin typeface="Matura MT Script Capitals" panose="03020802060602070202" pitchFamily="66" charset="0"/>
              </a:rPr>
              <a:t>Munzurul Islam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Shape 0"/>
          <p:cNvSpPr/>
          <p:nvPr/>
        </p:nvSpPr>
        <p:spPr>
          <a:xfrm>
            <a:off x="661475" y="556816"/>
            <a:ext cx="859511" cy="213717"/>
          </a:xfrm>
          <a:prstGeom prst="roundRect">
            <a:avLst>
              <a:gd name="adj" fmla="val 22102"/>
            </a:avLst>
          </a:prstGeom>
          <a:solidFill>
            <a:srgbClr val="302B1C"/>
          </a:solidFill>
          <a:ln/>
        </p:spPr>
      </p:sp>
      <p:pic>
        <p:nvPicPr>
          <p:cNvPr id="4" name="Image 1" descr="preencoded.png"/>
          <p:cNvPicPr>
            <a:picLocks noChangeAspect="1"/>
          </p:cNvPicPr>
          <p:nvPr/>
        </p:nvPicPr>
        <p:blipFill>
          <a:blip r:embed="rId4"/>
          <a:stretch>
            <a:fillRect/>
          </a:stretch>
        </p:blipFill>
        <p:spPr>
          <a:xfrm>
            <a:off x="745809" y="607417"/>
            <a:ext cx="112412" cy="112415"/>
          </a:xfrm>
          <a:prstGeom prst="rect">
            <a:avLst/>
          </a:prstGeom>
        </p:spPr>
      </p:pic>
      <p:sp>
        <p:nvSpPr>
          <p:cNvPr id="5" name="Text 1"/>
          <p:cNvSpPr/>
          <p:nvPr/>
        </p:nvSpPr>
        <p:spPr>
          <a:xfrm>
            <a:off x="914377" y="598984"/>
            <a:ext cx="1131859" cy="129381"/>
          </a:xfrm>
          <a:prstGeom prst="rect">
            <a:avLst/>
          </a:prstGeom>
          <a:noFill/>
          <a:ln/>
        </p:spPr>
        <p:txBody>
          <a:bodyPr wrap="none" lIns="0" tIns="0" rIns="0" bIns="0" rtlCol="0" anchor="t"/>
          <a:lstStyle/>
          <a:p>
            <a:pPr marL="0" indent="0" algn="l">
              <a:lnSpc>
                <a:spcPct val="96000"/>
              </a:lnSpc>
              <a:buNone/>
            </a:pPr>
            <a:r>
              <a:rPr lang="en-US" sz="850" dirty="0">
                <a:solidFill>
                  <a:srgbClr val="F9F6ED"/>
                </a:solidFill>
                <a:latin typeface="PT Sans" pitchFamily="34" charset="0"/>
                <a:ea typeface="PT Sans" pitchFamily="34" charset="-122"/>
                <a:cs typeface="PT Sans" pitchFamily="34" charset="-120"/>
              </a:rPr>
              <a:t>MODULE 1</a:t>
            </a:r>
            <a:endParaRPr lang="en-US" sz="850" dirty="0"/>
          </a:p>
        </p:txBody>
      </p:sp>
      <p:sp>
        <p:nvSpPr>
          <p:cNvPr id="6" name="Text 2"/>
          <p:cNvSpPr/>
          <p:nvPr/>
        </p:nvSpPr>
        <p:spPr>
          <a:xfrm>
            <a:off x="661475" y="818257"/>
            <a:ext cx="6296860" cy="351433"/>
          </a:xfrm>
          <a:prstGeom prst="rect">
            <a:avLst/>
          </a:prstGeom>
          <a:noFill/>
          <a:ln/>
        </p:spPr>
        <p:txBody>
          <a:bodyPr wrap="none" lIns="0" tIns="0" rIns="0" bIns="0" rtlCol="0" anchor="t"/>
          <a:lstStyle/>
          <a:p>
            <a:pPr marL="0" indent="0" algn="l">
              <a:lnSpc>
                <a:spcPct val="83000"/>
              </a:lnSpc>
              <a:buNone/>
            </a:pPr>
            <a:r>
              <a:rPr lang="en-US" sz="2750" dirty="0">
                <a:solidFill>
                  <a:srgbClr val="FFFFFF"/>
                </a:solidFill>
                <a:latin typeface="Nunito SemiBold" pitchFamily="34" charset="0"/>
                <a:ea typeface="Nunito SemiBold" pitchFamily="34" charset="-122"/>
                <a:cs typeface="Nunito SemiBold" pitchFamily="34" charset="-120"/>
              </a:rPr>
              <a:t>Definition of Artificial Intelligence</a:t>
            </a:r>
            <a:endParaRPr lang="en-US" sz="2750" dirty="0"/>
          </a:p>
        </p:txBody>
      </p:sp>
      <p:pic>
        <p:nvPicPr>
          <p:cNvPr id="7"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1475" y="1348879"/>
            <a:ext cx="351424" cy="351433"/>
          </a:xfrm>
          <a:prstGeom prst="rect">
            <a:avLst/>
          </a:prstGeom>
        </p:spPr>
      </p:pic>
      <p:sp>
        <p:nvSpPr>
          <p:cNvPr id="8" name="Text 3"/>
          <p:cNvSpPr/>
          <p:nvPr/>
        </p:nvSpPr>
        <p:spPr>
          <a:xfrm>
            <a:off x="661475" y="1849636"/>
            <a:ext cx="6296860" cy="506909"/>
          </a:xfrm>
          <a:prstGeom prst="rect">
            <a:avLst/>
          </a:prstGeom>
          <a:noFill/>
          <a:ln/>
        </p:spPr>
        <p:txBody>
          <a:bodyPr wrap="square" lIns="0" tIns="0" rIns="0" bIns="0" rtlCol="0" anchor="t">
            <a:normAutofit/>
          </a:bodyPr>
          <a:lstStyle/>
          <a:p>
            <a:pPr marL="0" indent="0" algn="l">
              <a:lnSpc>
                <a:spcPct val="100000"/>
              </a:lnSpc>
              <a:buNone/>
            </a:pPr>
            <a:r>
              <a:rPr lang="en-US" sz="1100" dirty="0">
                <a:solidFill>
                  <a:srgbClr val="F9F6ED"/>
                </a:solidFill>
                <a:latin typeface="PT Sans" pitchFamily="34" charset="0"/>
                <a:ea typeface="PT Sans" pitchFamily="34" charset="-122"/>
                <a:cs typeface="PT Sans" pitchFamily="34" charset="-120"/>
              </a:rPr>
              <a:t>Artificial Intelligence (AI) is the simulation of human intelligence processes by computer systems. These processes include learning (acquiring information and rules), reasoning (using rules to reach conclusions), and self-correction.</a:t>
            </a:r>
            <a:endParaRPr lang="en-US" sz="1100" dirty="0"/>
          </a:p>
        </p:txBody>
      </p:sp>
      <p:sp>
        <p:nvSpPr>
          <p:cNvPr id="9" name="Shape 4"/>
          <p:cNvSpPr/>
          <p:nvPr/>
        </p:nvSpPr>
        <p:spPr>
          <a:xfrm>
            <a:off x="661475" y="2526010"/>
            <a:ext cx="6296860" cy="19050"/>
          </a:xfrm>
          <a:prstGeom prst="roundRect">
            <a:avLst>
              <a:gd name="adj" fmla="val 59999"/>
            </a:avLst>
          </a:prstGeom>
          <a:solidFill>
            <a:srgbClr val="F9F6ED">
              <a:alpha val="50000"/>
            </a:srgbClr>
          </a:solidFill>
          <a:ln/>
        </p:spPr>
      </p:sp>
      <p:pic>
        <p:nvPicPr>
          <p:cNvPr id="10"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1475" y="2819102"/>
            <a:ext cx="351424" cy="351433"/>
          </a:xfrm>
          <a:prstGeom prst="rect">
            <a:avLst/>
          </a:prstGeom>
        </p:spPr>
      </p:pic>
      <p:sp>
        <p:nvSpPr>
          <p:cNvPr id="11" name="Text 5"/>
          <p:cNvSpPr/>
          <p:nvPr/>
        </p:nvSpPr>
        <p:spPr>
          <a:xfrm>
            <a:off x="661475" y="3319859"/>
            <a:ext cx="6296860" cy="337939"/>
          </a:xfrm>
          <a:prstGeom prst="rect">
            <a:avLst/>
          </a:prstGeom>
          <a:noFill/>
          <a:ln/>
        </p:spPr>
        <p:txBody>
          <a:bodyPr wrap="square" lIns="0" tIns="0" rIns="0" bIns="0" rtlCol="0" anchor="t">
            <a:normAutofit/>
          </a:bodyPr>
          <a:lstStyle/>
          <a:p>
            <a:pPr marL="0" indent="0" algn="l">
              <a:lnSpc>
                <a:spcPct val="100000"/>
              </a:lnSpc>
              <a:buNone/>
            </a:pPr>
            <a:r>
              <a:rPr lang="en-US" sz="1100" dirty="0">
                <a:solidFill>
                  <a:srgbClr val="F9F6ED"/>
                </a:solidFill>
                <a:latin typeface="PT Sans" pitchFamily="34" charset="0"/>
                <a:ea typeface="PT Sans" pitchFamily="34" charset="-122"/>
                <a:cs typeface="PT Sans" pitchFamily="34" charset="-120"/>
              </a:rPr>
              <a:t>AI enables machines to perform tasks that typically require human intelligence — such as recognizing speech, making decisions, translating languages, and identifying patterns in large amounts of data.</a:t>
            </a:r>
            <a:endParaRPr lang="en-US" sz="1100" dirty="0"/>
          </a:p>
        </p:txBody>
      </p:sp>
      <p:sp>
        <p:nvSpPr>
          <p:cNvPr id="12" name="Shape 6"/>
          <p:cNvSpPr/>
          <p:nvPr/>
        </p:nvSpPr>
        <p:spPr>
          <a:xfrm>
            <a:off x="661475" y="3827264"/>
            <a:ext cx="6296860" cy="19050"/>
          </a:xfrm>
          <a:prstGeom prst="roundRect">
            <a:avLst>
              <a:gd name="adj" fmla="val 59999"/>
            </a:avLst>
          </a:prstGeom>
          <a:solidFill>
            <a:srgbClr val="F9F6ED">
              <a:alpha val="50000"/>
            </a:srgbClr>
          </a:solidFill>
          <a:ln/>
        </p:spPr>
      </p:sp>
      <p:sp>
        <p:nvSpPr>
          <p:cNvPr id="13" name="Text 7"/>
          <p:cNvSpPr/>
          <p:nvPr/>
        </p:nvSpPr>
        <p:spPr>
          <a:xfrm>
            <a:off x="661475" y="4015780"/>
            <a:ext cx="6906444" cy="168970"/>
          </a:xfrm>
          <a:prstGeom prst="rect">
            <a:avLst/>
          </a:prstGeom>
          <a:noFill/>
          <a:ln/>
        </p:spPr>
        <p:txBody>
          <a:bodyPr wrap="none" lIns="0" tIns="0" rIns="0" bIns="0" rtlCol="0" anchor="t"/>
          <a:lstStyle/>
          <a:p>
            <a:pPr marL="0" indent="0" algn="l">
              <a:lnSpc>
                <a:spcPct val="100000"/>
              </a:lnSpc>
              <a:buNone/>
            </a:pPr>
            <a:r>
              <a:rPr lang="en-US" sz="1100" dirty="0">
                <a:solidFill>
                  <a:srgbClr val="000000"/>
                </a:solidFill>
                <a:highlight>
                  <a:srgbClr val="F9F6ED"/>
                </a:highlight>
                <a:latin typeface="PT Sans" pitchFamily="34" charset="0"/>
                <a:ea typeface="PT Sans" pitchFamily="34" charset="-122"/>
                <a:cs typeface="PT Sans" pitchFamily="34" charset="-120"/>
              </a:rPr>
              <a:t> Key Characteristics of AI </a:t>
            </a:r>
            <a:endParaRPr lang="en-US" sz="1100" dirty="0"/>
          </a:p>
        </p:txBody>
      </p:sp>
      <p:sp>
        <p:nvSpPr>
          <p:cNvPr id="14" name="Shape 8"/>
          <p:cNvSpPr/>
          <p:nvPr/>
        </p:nvSpPr>
        <p:spPr>
          <a:xfrm>
            <a:off x="661475" y="4319091"/>
            <a:ext cx="316301" cy="316309"/>
          </a:xfrm>
          <a:prstGeom prst="roundRect">
            <a:avLst>
              <a:gd name="adj" fmla="val 18667"/>
            </a:avLst>
          </a:prstGeom>
          <a:solidFill>
            <a:srgbClr val="383B30"/>
          </a:solidFill>
          <a:ln w="6350">
            <a:solidFill>
              <a:srgbClr val="515449"/>
            </a:solidFill>
            <a:prstDash val="solid"/>
          </a:ln>
        </p:spPr>
      </p:sp>
      <p:sp>
        <p:nvSpPr>
          <p:cNvPr id="15" name="Text 9"/>
          <p:cNvSpPr/>
          <p:nvPr/>
        </p:nvSpPr>
        <p:spPr>
          <a:xfrm>
            <a:off x="714208" y="4371826"/>
            <a:ext cx="210835" cy="210840"/>
          </a:xfrm>
          <a:prstGeom prst="rect">
            <a:avLst/>
          </a:prstGeom>
          <a:noFill/>
          <a:ln/>
        </p:spPr>
        <p:txBody>
          <a:bodyPr wrap="none" lIns="0" tIns="0" rIns="0" bIns="0" rtlCol="0" anchor="ctr"/>
          <a:lstStyle/>
          <a:p>
            <a:pPr marL="0" indent="0" algn="ctr">
              <a:lnSpc>
                <a:spcPct val="100000"/>
              </a:lnSpc>
              <a:buNone/>
            </a:pPr>
            <a:r>
              <a:rPr lang="en-US" sz="1650" dirty="0">
                <a:solidFill>
                  <a:srgbClr val="F9F6ED"/>
                </a:solidFill>
                <a:latin typeface="Nunito SemiBold" pitchFamily="34" charset="0"/>
                <a:ea typeface="Nunito SemiBold" pitchFamily="34" charset="-122"/>
                <a:cs typeface="Nunito SemiBold" pitchFamily="34" charset="-120"/>
              </a:rPr>
              <a:t>1</a:t>
            </a:r>
            <a:endParaRPr lang="en-US" sz="1650" dirty="0"/>
          </a:p>
        </p:txBody>
      </p:sp>
      <p:sp>
        <p:nvSpPr>
          <p:cNvPr id="16" name="Text 10"/>
          <p:cNvSpPr/>
          <p:nvPr/>
        </p:nvSpPr>
        <p:spPr>
          <a:xfrm>
            <a:off x="1097233" y="4389338"/>
            <a:ext cx="5861102" cy="175716"/>
          </a:xfrm>
          <a:prstGeom prst="rect">
            <a:avLst/>
          </a:prstGeom>
          <a:noFill/>
          <a:ln/>
        </p:spPr>
        <p:txBody>
          <a:bodyPr wrap="none" lIns="0" tIns="0" rIns="0" bIns="0" rtlCol="0" anchor="t"/>
          <a:lstStyle/>
          <a:p>
            <a:pPr marL="0" indent="0" algn="l">
              <a:lnSpc>
                <a:spcPct val="83000"/>
              </a:lnSpc>
              <a:buNone/>
            </a:pPr>
            <a:r>
              <a:rPr lang="en-US" sz="1350" dirty="0">
                <a:solidFill>
                  <a:srgbClr val="F9F6ED"/>
                </a:solidFill>
                <a:latin typeface="Nunito SemiBold" pitchFamily="34" charset="0"/>
                <a:ea typeface="Nunito SemiBold" pitchFamily="34" charset="-122"/>
                <a:cs typeface="Nunito SemiBold" pitchFamily="34" charset="-120"/>
              </a:rPr>
              <a:t>Learns from data and past experience</a:t>
            </a:r>
            <a:endParaRPr lang="en-US" sz="1350" dirty="0"/>
          </a:p>
        </p:txBody>
      </p:sp>
      <p:sp>
        <p:nvSpPr>
          <p:cNvPr id="17" name="Shape 11"/>
          <p:cNvSpPr/>
          <p:nvPr/>
        </p:nvSpPr>
        <p:spPr>
          <a:xfrm>
            <a:off x="661475" y="4874320"/>
            <a:ext cx="316301" cy="316309"/>
          </a:xfrm>
          <a:prstGeom prst="roundRect">
            <a:avLst>
              <a:gd name="adj" fmla="val 18667"/>
            </a:avLst>
          </a:prstGeom>
          <a:solidFill>
            <a:srgbClr val="383B30"/>
          </a:solidFill>
          <a:ln w="6350">
            <a:solidFill>
              <a:srgbClr val="515449"/>
            </a:solidFill>
            <a:prstDash val="solid"/>
          </a:ln>
        </p:spPr>
      </p:sp>
      <p:sp>
        <p:nvSpPr>
          <p:cNvPr id="18" name="Text 12"/>
          <p:cNvSpPr/>
          <p:nvPr/>
        </p:nvSpPr>
        <p:spPr>
          <a:xfrm>
            <a:off x="714208" y="4927054"/>
            <a:ext cx="210835" cy="210840"/>
          </a:xfrm>
          <a:prstGeom prst="rect">
            <a:avLst/>
          </a:prstGeom>
          <a:noFill/>
          <a:ln/>
        </p:spPr>
        <p:txBody>
          <a:bodyPr wrap="none" lIns="0" tIns="0" rIns="0" bIns="0" rtlCol="0" anchor="ctr"/>
          <a:lstStyle/>
          <a:p>
            <a:pPr marL="0" indent="0" algn="ctr">
              <a:lnSpc>
                <a:spcPct val="100000"/>
              </a:lnSpc>
              <a:buNone/>
            </a:pPr>
            <a:r>
              <a:rPr lang="en-US" sz="1650" dirty="0">
                <a:solidFill>
                  <a:srgbClr val="F9F6ED"/>
                </a:solidFill>
                <a:latin typeface="Nunito SemiBold" pitchFamily="34" charset="0"/>
                <a:ea typeface="Nunito SemiBold" pitchFamily="34" charset="-122"/>
                <a:cs typeface="Nunito SemiBold" pitchFamily="34" charset="-120"/>
              </a:rPr>
              <a:t>2</a:t>
            </a:r>
            <a:endParaRPr lang="en-US" sz="1650" dirty="0"/>
          </a:p>
        </p:txBody>
      </p:sp>
      <p:sp>
        <p:nvSpPr>
          <p:cNvPr id="19" name="Text 13"/>
          <p:cNvSpPr/>
          <p:nvPr/>
        </p:nvSpPr>
        <p:spPr>
          <a:xfrm>
            <a:off x="1097233" y="4944566"/>
            <a:ext cx="5861102" cy="175716"/>
          </a:xfrm>
          <a:prstGeom prst="rect">
            <a:avLst/>
          </a:prstGeom>
          <a:noFill/>
          <a:ln/>
        </p:spPr>
        <p:txBody>
          <a:bodyPr wrap="none" lIns="0" tIns="0" rIns="0" bIns="0" rtlCol="0" anchor="t"/>
          <a:lstStyle/>
          <a:p>
            <a:pPr marL="0" indent="0" algn="l">
              <a:lnSpc>
                <a:spcPct val="83000"/>
              </a:lnSpc>
              <a:buNone/>
            </a:pPr>
            <a:r>
              <a:rPr lang="en-US" sz="1350" dirty="0">
                <a:solidFill>
                  <a:srgbClr val="F9F6ED"/>
                </a:solidFill>
                <a:latin typeface="Nunito SemiBold" pitchFamily="34" charset="0"/>
                <a:ea typeface="Nunito SemiBold" pitchFamily="34" charset="-122"/>
                <a:cs typeface="Nunito SemiBold" pitchFamily="34" charset="-120"/>
              </a:rPr>
              <a:t>Adapts its behavior over time</a:t>
            </a:r>
            <a:endParaRPr lang="en-US" sz="1350" dirty="0"/>
          </a:p>
        </p:txBody>
      </p:sp>
      <p:sp>
        <p:nvSpPr>
          <p:cNvPr id="20" name="Shape 14"/>
          <p:cNvSpPr/>
          <p:nvPr/>
        </p:nvSpPr>
        <p:spPr>
          <a:xfrm>
            <a:off x="661475" y="5429548"/>
            <a:ext cx="316301" cy="316309"/>
          </a:xfrm>
          <a:prstGeom prst="roundRect">
            <a:avLst>
              <a:gd name="adj" fmla="val 18667"/>
            </a:avLst>
          </a:prstGeom>
          <a:solidFill>
            <a:srgbClr val="383B30"/>
          </a:solidFill>
          <a:ln w="6350">
            <a:solidFill>
              <a:srgbClr val="515449"/>
            </a:solidFill>
            <a:prstDash val="solid"/>
          </a:ln>
        </p:spPr>
      </p:sp>
      <p:sp>
        <p:nvSpPr>
          <p:cNvPr id="21" name="Text 15"/>
          <p:cNvSpPr/>
          <p:nvPr/>
        </p:nvSpPr>
        <p:spPr>
          <a:xfrm>
            <a:off x="714208" y="5482282"/>
            <a:ext cx="210835" cy="210840"/>
          </a:xfrm>
          <a:prstGeom prst="rect">
            <a:avLst/>
          </a:prstGeom>
          <a:noFill/>
          <a:ln/>
        </p:spPr>
        <p:txBody>
          <a:bodyPr wrap="none" lIns="0" tIns="0" rIns="0" bIns="0" rtlCol="0" anchor="ctr"/>
          <a:lstStyle/>
          <a:p>
            <a:pPr marL="0" indent="0" algn="ctr">
              <a:lnSpc>
                <a:spcPct val="100000"/>
              </a:lnSpc>
              <a:buNone/>
            </a:pPr>
            <a:r>
              <a:rPr lang="en-US" sz="1650" dirty="0">
                <a:solidFill>
                  <a:srgbClr val="F9F6ED"/>
                </a:solidFill>
                <a:latin typeface="Nunito SemiBold" pitchFamily="34" charset="0"/>
                <a:ea typeface="Nunito SemiBold" pitchFamily="34" charset="-122"/>
                <a:cs typeface="Nunito SemiBold" pitchFamily="34" charset="-120"/>
              </a:rPr>
              <a:t>3</a:t>
            </a:r>
            <a:endParaRPr lang="en-US" sz="1650" dirty="0"/>
          </a:p>
        </p:txBody>
      </p:sp>
      <p:sp>
        <p:nvSpPr>
          <p:cNvPr id="22" name="Text 16"/>
          <p:cNvSpPr/>
          <p:nvPr/>
        </p:nvSpPr>
        <p:spPr>
          <a:xfrm>
            <a:off x="1097233" y="5499795"/>
            <a:ext cx="5861102" cy="175716"/>
          </a:xfrm>
          <a:prstGeom prst="rect">
            <a:avLst/>
          </a:prstGeom>
          <a:noFill/>
          <a:ln/>
        </p:spPr>
        <p:txBody>
          <a:bodyPr wrap="none" lIns="0" tIns="0" rIns="0" bIns="0" rtlCol="0" anchor="t"/>
          <a:lstStyle/>
          <a:p>
            <a:pPr marL="0" indent="0" algn="l">
              <a:lnSpc>
                <a:spcPct val="83000"/>
              </a:lnSpc>
              <a:buNone/>
            </a:pPr>
            <a:r>
              <a:rPr lang="en-US" sz="1350" dirty="0">
                <a:solidFill>
                  <a:srgbClr val="F9F6ED"/>
                </a:solidFill>
                <a:latin typeface="Nunito SemiBold" pitchFamily="34" charset="0"/>
                <a:ea typeface="Nunito SemiBold" pitchFamily="34" charset="-122"/>
                <a:cs typeface="Nunito SemiBold" pitchFamily="34" charset="-120"/>
              </a:rPr>
              <a:t>Performs tasks without explicit step-by-step instructions</a:t>
            </a:r>
            <a:endParaRPr lang="en-US" sz="1350" dirty="0"/>
          </a:p>
        </p:txBody>
      </p:sp>
      <p:sp>
        <p:nvSpPr>
          <p:cNvPr id="23" name="Shape 17"/>
          <p:cNvSpPr/>
          <p:nvPr/>
        </p:nvSpPr>
        <p:spPr>
          <a:xfrm>
            <a:off x="661475" y="5984776"/>
            <a:ext cx="316301" cy="316309"/>
          </a:xfrm>
          <a:prstGeom prst="roundRect">
            <a:avLst>
              <a:gd name="adj" fmla="val 18667"/>
            </a:avLst>
          </a:prstGeom>
          <a:solidFill>
            <a:srgbClr val="383B30"/>
          </a:solidFill>
          <a:ln w="6350">
            <a:solidFill>
              <a:srgbClr val="515449"/>
            </a:solidFill>
            <a:prstDash val="solid"/>
          </a:ln>
        </p:spPr>
      </p:sp>
      <p:sp>
        <p:nvSpPr>
          <p:cNvPr id="24" name="Text 18"/>
          <p:cNvSpPr/>
          <p:nvPr/>
        </p:nvSpPr>
        <p:spPr>
          <a:xfrm>
            <a:off x="714208" y="6037511"/>
            <a:ext cx="210835" cy="210840"/>
          </a:xfrm>
          <a:prstGeom prst="rect">
            <a:avLst/>
          </a:prstGeom>
          <a:noFill/>
          <a:ln/>
        </p:spPr>
        <p:txBody>
          <a:bodyPr wrap="none" lIns="0" tIns="0" rIns="0" bIns="0" rtlCol="0" anchor="ctr"/>
          <a:lstStyle/>
          <a:p>
            <a:pPr marL="0" indent="0" algn="ctr">
              <a:lnSpc>
                <a:spcPct val="100000"/>
              </a:lnSpc>
              <a:buNone/>
            </a:pPr>
            <a:r>
              <a:rPr lang="en-US" sz="1650" dirty="0">
                <a:solidFill>
                  <a:srgbClr val="F9F6ED"/>
                </a:solidFill>
                <a:latin typeface="Nunito SemiBold" pitchFamily="34" charset="0"/>
                <a:ea typeface="Nunito SemiBold" pitchFamily="34" charset="-122"/>
                <a:cs typeface="Nunito SemiBold" pitchFamily="34" charset="-120"/>
              </a:rPr>
              <a:t>4</a:t>
            </a:r>
            <a:endParaRPr lang="en-US" sz="1650" dirty="0"/>
          </a:p>
        </p:txBody>
      </p:sp>
      <p:sp>
        <p:nvSpPr>
          <p:cNvPr id="25" name="Text 19"/>
          <p:cNvSpPr/>
          <p:nvPr/>
        </p:nvSpPr>
        <p:spPr>
          <a:xfrm>
            <a:off x="1097233" y="6055023"/>
            <a:ext cx="5861102" cy="175716"/>
          </a:xfrm>
          <a:prstGeom prst="rect">
            <a:avLst/>
          </a:prstGeom>
          <a:noFill/>
          <a:ln/>
        </p:spPr>
        <p:txBody>
          <a:bodyPr wrap="none" lIns="0" tIns="0" rIns="0" bIns="0" rtlCol="0" anchor="t"/>
          <a:lstStyle/>
          <a:p>
            <a:pPr marL="0" indent="0" algn="l">
              <a:lnSpc>
                <a:spcPct val="83000"/>
              </a:lnSpc>
              <a:buNone/>
            </a:pPr>
            <a:r>
              <a:rPr lang="en-US" sz="1350" dirty="0">
                <a:solidFill>
                  <a:srgbClr val="F9F6ED"/>
                </a:solidFill>
                <a:latin typeface="Nunito SemiBold" pitchFamily="34" charset="0"/>
                <a:ea typeface="Nunito SemiBold" pitchFamily="34" charset="-122"/>
                <a:cs typeface="Nunito SemiBold" pitchFamily="34" charset="-120"/>
              </a:rPr>
              <a:t>Mimics cognitive functions like problem-solving and learning</a:t>
            </a:r>
            <a:endParaRPr lang="en-US" sz="1350" dirty="0"/>
          </a:p>
        </p:txBody>
      </p:sp>
      <p:sp>
        <p:nvSpPr>
          <p:cNvPr id="26" name="TextBox 25">
            <a:extLst>
              <a:ext uri="{FF2B5EF4-FFF2-40B4-BE49-F238E27FC236}">
                <a16:creationId xmlns:a16="http://schemas.microsoft.com/office/drawing/2014/main" id="{9B598140-AF7D-F5BE-AFAB-F7AAF5ABB61B}"/>
              </a:ext>
            </a:extLst>
          </p:cNvPr>
          <p:cNvSpPr txBox="1"/>
          <p:nvPr/>
        </p:nvSpPr>
        <p:spPr>
          <a:xfrm>
            <a:off x="10016455" y="6421556"/>
            <a:ext cx="21296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a:latin typeface="Matura MT Script Capitals" panose="03020802060602070202" pitchFamily="66" charset="0"/>
              </a:rPr>
              <a:t>Munzurul Islam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61475" y="1229420"/>
            <a:ext cx="10868745" cy="413445"/>
          </a:xfrm>
          <a:prstGeom prst="rect">
            <a:avLst/>
          </a:prstGeom>
          <a:noFill/>
          <a:ln/>
        </p:spPr>
        <p:txBody>
          <a:bodyPr wrap="none" lIns="0" tIns="0" rIns="0" bIns="0" rtlCol="0" anchor="t"/>
          <a:lstStyle/>
          <a:p>
            <a:pPr marL="0" indent="0" algn="l">
              <a:lnSpc>
                <a:spcPct val="83000"/>
              </a:lnSpc>
              <a:buNone/>
            </a:pPr>
            <a:r>
              <a:rPr lang="en-US" sz="3250" dirty="0">
                <a:solidFill>
                  <a:srgbClr val="FFFFFF"/>
                </a:solidFill>
                <a:latin typeface="Nunito SemiBold" pitchFamily="34" charset="0"/>
                <a:ea typeface="Nunito SemiBold" pitchFamily="34" charset="-122"/>
                <a:cs typeface="Nunito SemiBold" pitchFamily="34" charset="-120"/>
              </a:rPr>
              <a:t>Brief History of AI Development</a:t>
            </a:r>
            <a:endParaRPr lang="en-US" sz="3250" dirty="0"/>
          </a:p>
        </p:txBody>
      </p:sp>
      <p:sp>
        <p:nvSpPr>
          <p:cNvPr id="3" name="Shape 1"/>
          <p:cNvSpPr/>
          <p:nvPr/>
        </p:nvSpPr>
        <p:spPr>
          <a:xfrm>
            <a:off x="661475" y="3801070"/>
            <a:ext cx="10868745" cy="19050"/>
          </a:xfrm>
          <a:prstGeom prst="roundRect">
            <a:avLst>
              <a:gd name="adj" fmla="val 364642"/>
            </a:avLst>
          </a:prstGeom>
          <a:solidFill>
            <a:srgbClr val="515449"/>
          </a:solidFill>
          <a:ln/>
        </p:spPr>
      </p:sp>
      <p:sp>
        <p:nvSpPr>
          <p:cNvPr id="4" name="Shape 2"/>
          <p:cNvSpPr/>
          <p:nvPr/>
        </p:nvSpPr>
        <p:spPr>
          <a:xfrm>
            <a:off x="2763669" y="3304977"/>
            <a:ext cx="19050" cy="496094"/>
          </a:xfrm>
          <a:prstGeom prst="roundRect">
            <a:avLst>
              <a:gd name="adj" fmla="val 364642"/>
            </a:avLst>
          </a:prstGeom>
          <a:solidFill>
            <a:srgbClr val="515449"/>
          </a:solidFill>
          <a:ln/>
        </p:spPr>
      </p:sp>
      <p:sp>
        <p:nvSpPr>
          <p:cNvPr id="5" name="Shape 3"/>
          <p:cNvSpPr/>
          <p:nvPr/>
        </p:nvSpPr>
        <p:spPr>
          <a:xfrm>
            <a:off x="2587163" y="3615035"/>
            <a:ext cx="372061" cy="372070"/>
          </a:xfrm>
          <a:prstGeom prst="roundRect">
            <a:avLst>
              <a:gd name="adj" fmla="val 18670"/>
            </a:avLst>
          </a:prstGeom>
          <a:solidFill>
            <a:srgbClr val="383B30"/>
          </a:solidFill>
          <a:ln w="6350">
            <a:solidFill>
              <a:srgbClr val="515449"/>
            </a:solidFill>
            <a:prstDash val="solid"/>
          </a:ln>
        </p:spPr>
      </p:sp>
      <p:sp>
        <p:nvSpPr>
          <p:cNvPr id="6" name="Text 4"/>
          <p:cNvSpPr/>
          <p:nvPr/>
        </p:nvSpPr>
        <p:spPr>
          <a:xfrm>
            <a:off x="2649174" y="3677047"/>
            <a:ext cx="248041" cy="248047"/>
          </a:xfrm>
          <a:prstGeom prst="rect">
            <a:avLst/>
          </a:prstGeom>
          <a:noFill/>
          <a:ln/>
        </p:spPr>
        <p:txBody>
          <a:bodyPr wrap="none" lIns="0" tIns="0" rIns="0" bIns="0" rtlCol="0" anchor="ctr"/>
          <a:lstStyle/>
          <a:p>
            <a:pPr marL="0" indent="0" algn="ctr">
              <a:lnSpc>
                <a:spcPct val="100000"/>
              </a:lnSpc>
              <a:buNone/>
            </a:pPr>
            <a:r>
              <a:rPr lang="en-US" sz="1950" dirty="0">
                <a:solidFill>
                  <a:srgbClr val="F9F6ED"/>
                </a:solidFill>
                <a:latin typeface="Nunito SemiBold" pitchFamily="34" charset="0"/>
                <a:ea typeface="Nunito SemiBold" pitchFamily="34" charset="-122"/>
                <a:cs typeface="Nunito SemiBold" pitchFamily="34" charset="-120"/>
              </a:rPr>
              <a:t>1</a:t>
            </a:r>
            <a:endParaRPr lang="en-US" sz="1950" dirty="0"/>
          </a:p>
        </p:txBody>
      </p:sp>
      <p:sp>
        <p:nvSpPr>
          <p:cNvPr id="7" name="Text 5"/>
          <p:cNvSpPr/>
          <p:nvPr/>
        </p:nvSpPr>
        <p:spPr>
          <a:xfrm>
            <a:off x="826769" y="1973560"/>
            <a:ext cx="3892849" cy="206772"/>
          </a:xfrm>
          <a:prstGeom prst="rect">
            <a:avLst/>
          </a:prstGeom>
          <a:noFill/>
          <a:ln/>
        </p:spPr>
        <p:txBody>
          <a:bodyPr wrap="none" lIns="0" tIns="0" rIns="0" bIns="0" rtlCol="0" anchor="t"/>
          <a:lstStyle/>
          <a:p>
            <a:pPr marL="0" indent="0" algn="ctr">
              <a:lnSpc>
                <a:spcPct val="83000"/>
              </a:lnSpc>
              <a:buNone/>
            </a:pPr>
            <a:r>
              <a:rPr lang="en-US" sz="1600" dirty="0">
                <a:solidFill>
                  <a:srgbClr val="000000"/>
                </a:solidFill>
                <a:highlight>
                  <a:srgbClr val="F9F6ED"/>
                </a:highlight>
                <a:latin typeface="Nunito SemiBold" pitchFamily="34" charset="0"/>
                <a:ea typeface="Nunito SemiBold" pitchFamily="34" charset="-122"/>
                <a:cs typeface="Nunito SemiBold" pitchFamily="34" charset="-120"/>
              </a:rPr>
              <a:t> 1950s </a:t>
            </a:r>
            <a:endParaRPr lang="en-US" sz="1600" dirty="0"/>
          </a:p>
        </p:txBody>
      </p:sp>
      <p:sp>
        <p:nvSpPr>
          <p:cNvPr id="8" name="Text 6"/>
          <p:cNvSpPr/>
          <p:nvPr/>
        </p:nvSpPr>
        <p:spPr>
          <a:xfrm>
            <a:off x="826769" y="2279551"/>
            <a:ext cx="3892849" cy="860028"/>
          </a:xfrm>
          <a:prstGeom prst="rect">
            <a:avLst/>
          </a:prstGeom>
          <a:noFill/>
          <a:ln/>
        </p:spPr>
        <p:txBody>
          <a:bodyPr wrap="square" lIns="0" tIns="0" rIns="0" bIns="0" rtlCol="0" anchor="t">
            <a:normAutofit/>
          </a:bodyPr>
          <a:lstStyle/>
          <a:p>
            <a:pPr marL="0" indent="0" algn="ctr">
              <a:lnSpc>
                <a:spcPct val="108000"/>
              </a:lnSpc>
              <a:buNone/>
            </a:pPr>
            <a:r>
              <a:rPr lang="en-US" sz="1300" b="1" dirty="0">
                <a:solidFill>
                  <a:srgbClr val="F9F6ED"/>
                </a:solidFill>
                <a:latin typeface="PT Sans Bold" pitchFamily="34" charset="0"/>
                <a:ea typeface="PT Sans Bold" pitchFamily="34" charset="-122"/>
                <a:cs typeface="PT Sans Bold" pitchFamily="34" charset="-120"/>
              </a:rPr>
              <a:t>The Birth of AI:</a:t>
            </a:r>
            <a:r>
              <a:rPr lang="en-US" sz="1300" dirty="0">
                <a:solidFill>
                  <a:srgbClr val="F9F6ED"/>
                </a:solidFill>
                <a:latin typeface="PT Sans" pitchFamily="34" charset="0"/>
                <a:ea typeface="PT Sans" pitchFamily="34" charset="-122"/>
                <a:cs typeface="PT Sans" pitchFamily="34" charset="-120"/>
              </a:rPr>
              <a:t> Alan Turing proposes the "Turing Test" in 1950. The term "Artificial Intelligence" is coined by John McCarthy at the Dartmouth Conference in 1956, marking the formal start of AI as a field.</a:t>
            </a:r>
            <a:endParaRPr lang="en-US" sz="1300" dirty="0"/>
          </a:p>
        </p:txBody>
      </p:sp>
      <p:sp>
        <p:nvSpPr>
          <p:cNvPr id="9" name="Shape 7"/>
          <p:cNvSpPr/>
          <p:nvPr/>
        </p:nvSpPr>
        <p:spPr>
          <a:xfrm>
            <a:off x="4978672" y="3801070"/>
            <a:ext cx="19050" cy="496094"/>
          </a:xfrm>
          <a:prstGeom prst="roundRect">
            <a:avLst>
              <a:gd name="adj" fmla="val 364642"/>
            </a:avLst>
          </a:prstGeom>
          <a:solidFill>
            <a:srgbClr val="515449"/>
          </a:solidFill>
          <a:ln/>
        </p:spPr>
      </p:sp>
      <p:sp>
        <p:nvSpPr>
          <p:cNvPr id="10" name="Shape 8"/>
          <p:cNvSpPr/>
          <p:nvPr/>
        </p:nvSpPr>
        <p:spPr>
          <a:xfrm>
            <a:off x="4802167" y="3615035"/>
            <a:ext cx="372061" cy="372070"/>
          </a:xfrm>
          <a:prstGeom prst="roundRect">
            <a:avLst>
              <a:gd name="adj" fmla="val 18670"/>
            </a:avLst>
          </a:prstGeom>
          <a:solidFill>
            <a:srgbClr val="383B30"/>
          </a:solidFill>
          <a:ln w="6350">
            <a:solidFill>
              <a:srgbClr val="515449"/>
            </a:solidFill>
            <a:prstDash val="solid"/>
          </a:ln>
        </p:spPr>
      </p:sp>
      <p:sp>
        <p:nvSpPr>
          <p:cNvPr id="11" name="Text 9"/>
          <p:cNvSpPr/>
          <p:nvPr/>
        </p:nvSpPr>
        <p:spPr>
          <a:xfrm>
            <a:off x="4864177" y="3677047"/>
            <a:ext cx="248041" cy="248047"/>
          </a:xfrm>
          <a:prstGeom prst="rect">
            <a:avLst/>
          </a:prstGeom>
          <a:noFill/>
          <a:ln/>
        </p:spPr>
        <p:txBody>
          <a:bodyPr wrap="none" lIns="0" tIns="0" rIns="0" bIns="0" rtlCol="0" anchor="ctr"/>
          <a:lstStyle/>
          <a:p>
            <a:pPr marL="0" indent="0" algn="ctr">
              <a:lnSpc>
                <a:spcPct val="100000"/>
              </a:lnSpc>
              <a:buNone/>
            </a:pPr>
            <a:r>
              <a:rPr lang="en-US" sz="1950" dirty="0">
                <a:solidFill>
                  <a:srgbClr val="F9F6ED"/>
                </a:solidFill>
                <a:latin typeface="Nunito SemiBold" pitchFamily="34" charset="0"/>
                <a:ea typeface="Nunito SemiBold" pitchFamily="34" charset="-122"/>
                <a:cs typeface="Nunito SemiBold" pitchFamily="34" charset="-120"/>
              </a:rPr>
              <a:t>2</a:t>
            </a:r>
            <a:endParaRPr lang="en-US" sz="1950" dirty="0"/>
          </a:p>
        </p:txBody>
      </p:sp>
      <p:sp>
        <p:nvSpPr>
          <p:cNvPr id="12" name="Text 10"/>
          <p:cNvSpPr/>
          <p:nvPr/>
        </p:nvSpPr>
        <p:spPr>
          <a:xfrm>
            <a:off x="3041772" y="4462562"/>
            <a:ext cx="3892949" cy="206772"/>
          </a:xfrm>
          <a:prstGeom prst="rect">
            <a:avLst/>
          </a:prstGeom>
          <a:noFill/>
          <a:ln/>
        </p:spPr>
        <p:txBody>
          <a:bodyPr wrap="none" lIns="0" tIns="0" rIns="0" bIns="0" rtlCol="0" anchor="t"/>
          <a:lstStyle/>
          <a:p>
            <a:pPr marL="0" indent="0" algn="ctr">
              <a:lnSpc>
                <a:spcPct val="83000"/>
              </a:lnSpc>
              <a:buNone/>
            </a:pPr>
            <a:r>
              <a:rPr lang="en-US" sz="1600" dirty="0">
                <a:solidFill>
                  <a:srgbClr val="000000"/>
                </a:solidFill>
                <a:highlight>
                  <a:srgbClr val="F9F6ED"/>
                </a:highlight>
                <a:latin typeface="Nunito SemiBold" pitchFamily="34" charset="0"/>
                <a:ea typeface="Nunito SemiBold" pitchFamily="34" charset="-122"/>
                <a:cs typeface="Nunito SemiBold" pitchFamily="34" charset="-120"/>
              </a:rPr>
              <a:t> 1960s–70s </a:t>
            </a:r>
            <a:endParaRPr lang="en-US" sz="1600" dirty="0"/>
          </a:p>
        </p:txBody>
      </p:sp>
      <p:sp>
        <p:nvSpPr>
          <p:cNvPr id="13" name="Text 11"/>
          <p:cNvSpPr/>
          <p:nvPr/>
        </p:nvSpPr>
        <p:spPr>
          <a:xfrm>
            <a:off x="3041772" y="4768552"/>
            <a:ext cx="3892949" cy="860028"/>
          </a:xfrm>
          <a:prstGeom prst="rect">
            <a:avLst/>
          </a:prstGeom>
          <a:noFill/>
          <a:ln/>
        </p:spPr>
        <p:txBody>
          <a:bodyPr wrap="square" lIns="0" tIns="0" rIns="0" bIns="0" rtlCol="0" anchor="t">
            <a:normAutofit/>
          </a:bodyPr>
          <a:lstStyle/>
          <a:p>
            <a:pPr marL="0" indent="0" algn="ctr">
              <a:lnSpc>
                <a:spcPct val="108000"/>
              </a:lnSpc>
              <a:buNone/>
            </a:pPr>
            <a:r>
              <a:rPr lang="en-US" sz="1300" b="1" dirty="0">
                <a:solidFill>
                  <a:srgbClr val="F9F6ED"/>
                </a:solidFill>
                <a:latin typeface="PT Sans Bold" pitchFamily="34" charset="0"/>
                <a:ea typeface="PT Sans Bold" pitchFamily="34" charset="-122"/>
                <a:cs typeface="PT Sans Bold" pitchFamily="34" charset="-120"/>
              </a:rPr>
              <a:t>Early Enthusiasm &amp; First Winter:</a:t>
            </a:r>
            <a:r>
              <a:rPr lang="en-US" sz="1300" dirty="0">
                <a:solidFill>
                  <a:srgbClr val="F9F6ED"/>
                </a:solidFill>
                <a:latin typeface="PT Sans" pitchFamily="34" charset="0"/>
                <a:ea typeface="PT Sans" pitchFamily="34" charset="-122"/>
                <a:cs typeface="PT Sans" pitchFamily="34" charset="-120"/>
              </a:rPr>
              <a:t> Early programs like ELIZA (1966) simulated conversation. Overpromising led to funding cuts and the first "AI Winter" — a period of reduced interest and investment.</a:t>
            </a:r>
            <a:endParaRPr lang="en-US" sz="1300" dirty="0"/>
          </a:p>
        </p:txBody>
      </p:sp>
      <p:sp>
        <p:nvSpPr>
          <p:cNvPr id="14" name="Shape 12"/>
          <p:cNvSpPr/>
          <p:nvPr/>
        </p:nvSpPr>
        <p:spPr>
          <a:xfrm>
            <a:off x="7193775" y="3304977"/>
            <a:ext cx="19050" cy="496094"/>
          </a:xfrm>
          <a:prstGeom prst="roundRect">
            <a:avLst>
              <a:gd name="adj" fmla="val 364642"/>
            </a:avLst>
          </a:prstGeom>
          <a:solidFill>
            <a:srgbClr val="515449"/>
          </a:solidFill>
          <a:ln/>
        </p:spPr>
      </p:sp>
      <p:sp>
        <p:nvSpPr>
          <p:cNvPr id="15" name="Shape 13"/>
          <p:cNvSpPr/>
          <p:nvPr/>
        </p:nvSpPr>
        <p:spPr>
          <a:xfrm>
            <a:off x="7017269" y="3615035"/>
            <a:ext cx="372061" cy="372070"/>
          </a:xfrm>
          <a:prstGeom prst="roundRect">
            <a:avLst>
              <a:gd name="adj" fmla="val 18670"/>
            </a:avLst>
          </a:prstGeom>
          <a:solidFill>
            <a:srgbClr val="383B30"/>
          </a:solidFill>
          <a:ln w="6350">
            <a:solidFill>
              <a:srgbClr val="515449"/>
            </a:solidFill>
            <a:prstDash val="solid"/>
          </a:ln>
        </p:spPr>
      </p:sp>
      <p:sp>
        <p:nvSpPr>
          <p:cNvPr id="16" name="Text 14"/>
          <p:cNvSpPr/>
          <p:nvPr/>
        </p:nvSpPr>
        <p:spPr>
          <a:xfrm>
            <a:off x="7079279" y="3677047"/>
            <a:ext cx="248041" cy="248047"/>
          </a:xfrm>
          <a:prstGeom prst="rect">
            <a:avLst/>
          </a:prstGeom>
          <a:noFill/>
          <a:ln/>
        </p:spPr>
        <p:txBody>
          <a:bodyPr wrap="none" lIns="0" tIns="0" rIns="0" bIns="0" rtlCol="0" anchor="ctr"/>
          <a:lstStyle/>
          <a:p>
            <a:pPr marL="0" indent="0" algn="ctr">
              <a:lnSpc>
                <a:spcPct val="100000"/>
              </a:lnSpc>
              <a:buNone/>
            </a:pPr>
            <a:r>
              <a:rPr lang="en-US" sz="1950" dirty="0">
                <a:solidFill>
                  <a:srgbClr val="F9F6ED"/>
                </a:solidFill>
                <a:latin typeface="Nunito SemiBold" pitchFamily="34" charset="0"/>
                <a:ea typeface="Nunito SemiBold" pitchFamily="34" charset="-122"/>
                <a:cs typeface="Nunito SemiBold" pitchFamily="34" charset="-120"/>
              </a:rPr>
              <a:t>3</a:t>
            </a:r>
            <a:endParaRPr lang="en-US" sz="1950" dirty="0"/>
          </a:p>
        </p:txBody>
      </p:sp>
      <p:sp>
        <p:nvSpPr>
          <p:cNvPr id="17" name="Text 15"/>
          <p:cNvSpPr/>
          <p:nvPr/>
        </p:nvSpPr>
        <p:spPr>
          <a:xfrm>
            <a:off x="5256875" y="1973560"/>
            <a:ext cx="3892949" cy="206772"/>
          </a:xfrm>
          <a:prstGeom prst="rect">
            <a:avLst/>
          </a:prstGeom>
          <a:noFill/>
          <a:ln/>
        </p:spPr>
        <p:txBody>
          <a:bodyPr wrap="none" lIns="0" tIns="0" rIns="0" bIns="0" rtlCol="0" anchor="t"/>
          <a:lstStyle/>
          <a:p>
            <a:pPr marL="0" indent="0" algn="ctr">
              <a:lnSpc>
                <a:spcPct val="83000"/>
              </a:lnSpc>
              <a:buNone/>
            </a:pPr>
            <a:r>
              <a:rPr lang="en-US" sz="1600" dirty="0">
                <a:solidFill>
                  <a:srgbClr val="000000"/>
                </a:solidFill>
                <a:highlight>
                  <a:srgbClr val="F9F6ED"/>
                </a:highlight>
                <a:latin typeface="Nunito SemiBold" pitchFamily="34" charset="0"/>
                <a:ea typeface="Nunito SemiBold" pitchFamily="34" charset="-122"/>
                <a:cs typeface="Nunito SemiBold" pitchFamily="34" charset="-120"/>
              </a:rPr>
              <a:t> 1980s–90s </a:t>
            </a:r>
            <a:endParaRPr lang="en-US" sz="1600" dirty="0"/>
          </a:p>
        </p:txBody>
      </p:sp>
      <p:sp>
        <p:nvSpPr>
          <p:cNvPr id="18" name="Text 16"/>
          <p:cNvSpPr/>
          <p:nvPr/>
        </p:nvSpPr>
        <p:spPr>
          <a:xfrm>
            <a:off x="5256875" y="2279551"/>
            <a:ext cx="3892949" cy="860028"/>
          </a:xfrm>
          <a:prstGeom prst="rect">
            <a:avLst/>
          </a:prstGeom>
          <a:noFill/>
          <a:ln/>
        </p:spPr>
        <p:txBody>
          <a:bodyPr wrap="square" lIns="0" tIns="0" rIns="0" bIns="0" rtlCol="0" anchor="t">
            <a:normAutofit/>
          </a:bodyPr>
          <a:lstStyle/>
          <a:p>
            <a:pPr marL="0" indent="0" algn="ctr">
              <a:lnSpc>
                <a:spcPct val="108000"/>
              </a:lnSpc>
              <a:buNone/>
            </a:pPr>
            <a:r>
              <a:rPr lang="en-US" sz="1300" b="1" dirty="0">
                <a:solidFill>
                  <a:srgbClr val="F9F6ED"/>
                </a:solidFill>
                <a:latin typeface="PT Sans Bold" pitchFamily="34" charset="0"/>
                <a:ea typeface="PT Sans Bold" pitchFamily="34" charset="-122"/>
                <a:cs typeface="PT Sans Bold" pitchFamily="34" charset="-120"/>
              </a:rPr>
              <a:t>Expert Systems &amp; Revival:</a:t>
            </a:r>
            <a:r>
              <a:rPr lang="en-US" sz="1300" dirty="0">
                <a:solidFill>
                  <a:srgbClr val="F9F6ED"/>
                </a:solidFill>
                <a:latin typeface="PT Sans" pitchFamily="34" charset="0"/>
                <a:ea typeface="PT Sans" pitchFamily="34" charset="-122"/>
                <a:cs typeface="PT Sans" pitchFamily="34" charset="-120"/>
              </a:rPr>
              <a:t> Rule-based expert systems gained traction in business. In 1997, IBM's Deep Blue defeated world chess champion Garry Kasparov, reigniting global interest in AI.</a:t>
            </a:r>
            <a:endParaRPr lang="en-US" sz="1300" dirty="0"/>
          </a:p>
        </p:txBody>
      </p:sp>
      <p:sp>
        <p:nvSpPr>
          <p:cNvPr id="19" name="Shape 17"/>
          <p:cNvSpPr/>
          <p:nvPr/>
        </p:nvSpPr>
        <p:spPr>
          <a:xfrm>
            <a:off x="9408877" y="3801070"/>
            <a:ext cx="19050" cy="496094"/>
          </a:xfrm>
          <a:prstGeom prst="roundRect">
            <a:avLst>
              <a:gd name="adj" fmla="val 364642"/>
            </a:avLst>
          </a:prstGeom>
          <a:solidFill>
            <a:srgbClr val="515449"/>
          </a:solidFill>
          <a:ln/>
        </p:spPr>
      </p:sp>
      <p:sp>
        <p:nvSpPr>
          <p:cNvPr id="20" name="Shape 18"/>
          <p:cNvSpPr/>
          <p:nvPr/>
        </p:nvSpPr>
        <p:spPr>
          <a:xfrm>
            <a:off x="9232371" y="3615035"/>
            <a:ext cx="372061" cy="372070"/>
          </a:xfrm>
          <a:prstGeom prst="roundRect">
            <a:avLst>
              <a:gd name="adj" fmla="val 18670"/>
            </a:avLst>
          </a:prstGeom>
          <a:solidFill>
            <a:srgbClr val="383B30"/>
          </a:solidFill>
          <a:ln w="6350">
            <a:solidFill>
              <a:srgbClr val="515449"/>
            </a:solidFill>
            <a:prstDash val="solid"/>
          </a:ln>
        </p:spPr>
      </p:sp>
      <p:sp>
        <p:nvSpPr>
          <p:cNvPr id="21" name="Text 19"/>
          <p:cNvSpPr/>
          <p:nvPr/>
        </p:nvSpPr>
        <p:spPr>
          <a:xfrm>
            <a:off x="9294382" y="3677047"/>
            <a:ext cx="248041" cy="248047"/>
          </a:xfrm>
          <a:prstGeom prst="rect">
            <a:avLst/>
          </a:prstGeom>
          <a:noFill/>
          <a:ln/>
        </p:spPr>
        <p:txBody>
          <a:bodyPr wrap="none" lIns="0" tIns="0" rIns="0" bIns="0" rtlCol="0" anchor="ctr"/>
          <a:lstStyle/>
          <a:p>
            <a:pPr marL="0" indent="0" algn="ctr">
              <a:lnSpc>
                <a:spcPct val="100000"/>
              </a:lnSpc>
              <a:buNone/>
            </a:pPr>
            <a:r>
              <a:rPr lang="en-US" sz="1950" dirty="0">
                <a:solidFill>
                  <a:srgbClr val="F9F6ED"/>
                </a:solidFill>
                <a:latin typeface="Nunito SemiBold" pitchFamily="34" charset="0"/>
                <a:ea typeface="Nunito SemiBold" pitchFamily="34" charset="-122"/>
                <a:cs typeface="Nunito SemiBold" pitchFamily="34" charset="-120"/>
              </a:rPr>
              <a:t>4</a:t>
            </a:r>
            <a:endParaRPr lang="en-US" sz="1950" dirty="0"/>
          </a:p>
        </p:txBody>
      </p:sp>
      <p:sp>
        <p:nvSpPr>
          <p:cNvPr id="22" name="Text 20"/>
          <p:cNvSpPr/>
          <p:nvPr/>
        </p:nvSpPr>
        <p:spPr>
          <a:xfrm>
            <a:off x="7471977" y="4462562"/>
            <a:ext cx="3892949" cy="206772"/>
          </a:xfrm>
          <a:prstGeom prst="rect">
            <a:avLst/>
          </a:prstGeom>
          <a:noFill/>
          <a:ln/>
        </p:spPr>
        <p:txBody>
          <a:bodyPr wrap="none" lIns="0" tIns="0" rIns="0" bIns="0" rtlCol="0" anchor="t"/>
          <a:lstStyle/>
          <a:p>
            <a:pPr marL="0" indent="0" algn="ctr">
              <a:lnSpc>
                <a:spcPct val="83000"/>
              </a:lnSpc>
              <a:buNone/>
            </a:pPr>
            <a:r>
              <a:rPr lang="en-US" sz="1600" dirty="0">
                <a:solidFill>
                  <a:srgbClr val="000000"/>
                </a:solidFill>
                <a:highlight>
                  <a:srgbClr val="F9F6ED"/>
                </a:highlight>
                <a:latin typeface="Nunito SemiBold" pitchFamily="34" charset="0"/>
                <a:ea typeface="Nunito SemiBold" pitchFamily="34" charset="-122"/>
                <a:cs typeface="Nunito SemiBold" pitchFamily="34" charset="-120"/>
              </a:rPr>
              <a:t> 2000s–Now </a:t>
            </a:r>
            <a:endParaRPr lang="en-US" sz="1600" dirty="0"/>
          </a:p>
        </p:txBody>
      </p:sp>
      <p:sp>
        <p:nvSpPr>
          <p:cNvPr id="23" name="Text 21"/>
          <p:cNvSpPr/>
          <p:nvPr/>
        </p:nvSpPr>
        <p:spPr>
          <a:xfrm>
            <a:off x="7471977" y="4768552"/>
            <a:ext cx="3892949" cy="860028"/>
          </a:xfrm>
          <a:prstGeom prst="rect">
            <a:avLst/>
          </a:prstGeom>
          <a:noFill/>
          <a:ln/>
        </p:spPr>
        <p:txBody>
          <a:bodyPr wrap="square" lIns="0" tIns="0" rIns="0" bIns="0" rtlCol="0" anchor="t">
            <a:normAutofit fontScale="92500"/>
          </a:bodyPr>
          <a:lstStyle/>
          <a:p>
            <a:pPr marL="0" indent="0" algn="ctr">
              <a:lnSpc>
                <a:spcPct val="108000"/>
              </a:lnSpc>
              <a:buNone/>
            </a:pPr>
            <a:r>
              <a:rPr lang="en-US" sz="1300" b="1" dirty="0">
                <a:solidFill>
                  <a:srgbClr val="F9F6ED"/>
                </a:solidFill>
                <a:latin typeface="PT Sans Bold" pitchFamily="34" charset="0"/>
                <a:ea typeface="PT Sans Bold" pitchFamily="34" charset="-122"/>
                <a:cs typeface="PT Sans Bold" pitchFamily="34" charset="-120"/>
              </a:rPr>
              <a:t>The Deep Learning Era:</a:t>
            </a:r>
            <a:r>
              <a:rPr lang="en-US" sz="1300" dirty="0">
                <a:solidFill>
                  <a:srgbClr val="F9F6ED"/>
                </a:solidFill>
                <a:latin typeface="PT Sans" pitchFamily="34" charset="0"/>
                <a:ea typeface="PT Sans" pitchFamily="34" charset="-122"/>
                <a:cs typeface="PT Sans" pitchFamily="34" charset="-120"/>
              </a:rPr>
              <a:t> Breakthroughs in deep learning, big data, and computing power led to AI powering search engines, voice assistants, autonomous vehicles, and generative tools like ChatGPT.</a:t>
            </a:r>
            <a:endParaRPr lang="en-US" sz="1300" dirty="0"/>
          </a:p>
        </p:txBody>
      </p:sp>
      <p:sp>
        <p:nvSpPr>
          <p:cNvPr id="24" name="TextBox 23">
            <a:extLst>
              <a:ext uri="{FF2B5EF4-FFF2-40B4-BE49-F238E27FC236}">
                <a16:creationId xmlns:a16="http://schemas.microsoft.com/office/drawing/2014/main" id="{FBAC3233-946F-906E-CC3A-404DDDA062CA}"/>
              </a:ext>
            </a:extLst>
          </p:cNvPr>
          <p:cNvSpPr txBox="1"/>
          <p:nvPr/>
        </p:nvSpPr>
        <p:spPr>
          <a:xfrm>
            <a:off x="10016455" y="6421556"/>
            <a:ext cx="21296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a:latin typeface="Matura MT Script Capitals" panose="03020802060602070202" pitchFamily="66" charset="0"/>
              </a:rPr>
              <a:t>Munzurul Islam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1475" y="662880"/>
            <a:ext cx="10868745" cy="392807"/>
          </a:xfrm>
          <a:prstGeom prst="rect">
            <a:avLst/>
          </a:prstGeom>
          <a:noFill/>
          <a:ln/>
        </p:spPr>
        <p:txBody>
          <a:bodyPr wrap="none" lIns="0" tIns="0" rIns="0" bIns="0" rtlCol="0" anchor="t"/>
          <a:lstStyle/>
          <a:p>
            <a:pPr marL="0" indent="0" algn="l">
              <a:lnSpc>
                <a:spcPct val="83000"/>
              </a:lnSpc>
              <a:buNone/>
            </a:pPr>
            <a:r>
              <a:rPr lang="en-US" sz="3050" dirty="0">
                <a:solidFill>
                  <a:srgbClr val="FFFFFF"/>
                </a:solidFill>
                <a:latin typeface="Nunito SemiBold" pitchFamily="34" charset="0"/>
                <a:ea typeface="Nunito SemiBold" pitchFamily="34" charset="-122"/>
                <a:cs typeface="Nunito SemiBold" pitchFamily="34" charset="-120"/>
              </a:rPr>
              <a:t>Key Milestones in AI</a:t>
            </a:r>
            <a:endParaRPr lang="en-US" sz="3050" dirty="0"/>
          </a:p>
        </p:txBody>
      </p:sp>
      <p:pic>
        <p:nvPicPr>
          <p:cNvPr id="3" name="Image 0" descr="preencoded.png"/>
          <p:cNvPicPr>
            <a:picLocks noChangeAspect="1"/>
          </p:cNvPicPr>
          <p:nvPr/>
        </p:nvPicPr>
        <p:blipFill>
          <a:blip r:embed="rId3"/>
          <a:stretch>
            <a:fillRect/>
          </a:stretch>
        </p:blipFill>
        <p:spPr>
          <a:xfrm>
            <a:off x="661475" y="1354138"/>
            <a:ext cx="2392997" cy="2393057"/>
          </a:xfrm>
          <a:prstGeom prst="rect">
            <a:avLst/>
          </a:prstGeom>
        </p:spPr>
      </p:pic>
      <p:sp>
        <p:nvSpPr>
          <p:cNvPr id="4" name="Text 1"/>
          <p:cNvSpPr/>
          <p:nvPr/>
        </p:nvSpPr>
        <p:spPr>
          <a:xfrm>
            <a:off x="661475" y="3933726"/>
            <a:ext cx="3498564" cy="196453"/>
          </a:xfrm>
          <a:prstGeom prst="rect">
            <a:avLst/>
          </a:prstGeom>
          <a:noFill/>
          <a:ln/>
        </p:spPr>
        <p:txBody>
          <a:bodyPr wrap="none" lIns="0" tIns="0" rIns="0" bIns="0" rtlCol="0" anchor="t"/>
          <a:lstStyle/>
          <a:p>
            <a:pPr marL="0" indent="0" algn="l">
              <a:lnSpc>
                <a:spcPct val="83000"/>
              </a:lnSpc>
              <a:buNone/>
            </a:pPr>
            <a:r>
              <a:rPr lang="en-US" sz="1500" dirty="0">
                <a:solidFill>
                  <a:srgbClr val="000000"/>
                </a:solidFill>
                <a:highlight>
                  <a:srgbClr val="F9F6ED"/>
                </a:highlight>
                <a:latin typeface="Nunito SemiBold" pitchFamily="34" charset="0"/>
                <a:ea typeface="Nunito SemiBold" pitchFamily="34" charset="-122"/>
                <a:cs typeface="Nunito SemiBold" pitchFamily="34" charset="-120"/>
              </a:rPr>
              <a:t> 1997 — Deep Blue </a:t>
            </a:r>
            <a:endParaRPr lang="en-US" sz="1500" dirty="0"/>
          </a:p>
        </p:txBody>
      </p:sp>
      <p:sp>
        <p:nvSpPr>
          <p:cNvPr id="5" name="Text 2"/>
          <p:cNvSpPr/>
          <p:nvPr/>
        </p:nvSpPr>
        <p:spPr>
          <a:xfrm>
            <a:off x="661475" y="4219674"/>
            <a:ext cx="3498564" cy="796528"/>
          </a:xfrm>
          <a:prstGeom prst="rect">
            <a:avLst/>
          </a:prstGeom>
          <a:noFill/>
          <a:ln/>
        </p:spPr>
        <p:txBody>
          <a:bodyPr wrap="square" lIns="0" tIns="0" rIns="0" bIns="0" rtlCol="0" anchor="t">
            <a:normAutofit/>
          </a:bodyPr>
          <a:lstStyle/>
          <a:p>
            <a:pPr marL="0" indent="0" algn="l">
              <a:lnSpc>
                <a:spcPct val="106000"/>
              </a:lnSpc>
              <a:buNone/>
            </a:pPr>
            <a:r>
              <a:rPr lang="en-US" sz="1200" dirty="0">
                <a:solidFill>
                  <a:srgbClr val="F9F6ED"/>
                </a:solidFill>
                <a:latin typeface="PT Sans" pitchFamily="34" charset="0"/>
                <a:ea typeface="PT Sans" pitchFamily="34" charset="-122"/>
                <a:cs typeface="PT Sans" pitchFamily="34" charset="-120"/>
              </a:rPr>
              <a:t>IBM's Deep Blue became the first computer to defeat a reigning world chess champion, Garry Kasparov, proving machines could outperform humans in complex strategic tasks.</a:t>
            </a:r>
            <a:endParaRPr lang="en-US" sz="1200" dirty="0"/>
          </a:p>
        </p:txBody>
      </p:sp>
      <p:pic>
        <p:nvPicPr>
          <p:cNvPr id="6" name="Image 1" descr="preencoded.png"/>
          <p:cNvPicPr>
            <a:picLocks noChangeAspect="1"/>
          </p:cNvPicPr>
          <p:nvPr/>
        </p:nvPicPr>
        <p:blipFill>
          <a:blip r:embed="rId4"/>
          <a:stretch>
            <a:fillRect/>
          </a:stretch>
        </p:blipFill>
        <p:spPr>
          <a:xfrm>
            <a:off x="4346565" y="1354138"/>
            <a:ext cx="2392997" cy="2393057"/>
          </a:xfrm>
          <a:prstGeom prst="rect">
            <a:avLst/>
          </a:prstGeom>
        </p:spPr>
      </p:pic>
      <p:sp>
        <p:nvSpPr>
          <p:cNvPr id="7" name="Text 3"/>
          <p:cNvSpPr/>
          <p:nvPr/>
        </p:nvSpPr>
        <p:spPr>
          <a:xfrm>
            <a:off x="4346565" y="3933726"/>
            <a:ext cx="3498564" cy="196453"/>
          </a:xfrm>
          <a:prstGeom prst="rect">
            <a:avLst/>
          </a:prstGeom>
          <a:noFill/>
          <a:ln/>
        </p:spPr>
        <p:txBody>
          <a:bodyPr wrap="none" lIns="0" tIns="0" rIns="0" bIns="0" rtlCol="0" anchor="t"/>
          <a:lstStyle/>
          <a:p>
            <a:pPr marL="0" indent="0" algn="l">
              <a:lnSpc>
                <a:spcPct val="83000"/>
              </a:lnSpc>
              <a:buNone/>
            </a:pPr>
            <a:r>
              <a:rPr lang="en-US" sz="1500" dirty="0">
                <a:solidFill>
                  <a:srgbClr val="000000"/>
                </a:solidFill>
                <a:highlight>
                  <a:srgbClr val="F9F6ED"/>
                </a:highlight>
                <a:latin typeface="Nunito SemiBold" pitchFamily="34" charset="0"/>
                <a:ea typeface="Nunito SemiBold" pitchFamily="34" charset="-122"/>
                <a:cs typeface="Nunito SemiBold" pitchFamily="34" charset="-120"/>
              </a:rPr>
              <a:t> 2011 — Siri &amp; Watson </a:t>
            </a:r>
            <a:endParaRPr lang="en-US" sz="1500" dirty="0"/>
          </a:p>
        </p:txBody>
      </p:sp>
      <p:sp>
        <p:nvSpPr>
          <p:cNvPr id="8" name="Text 4"/>
          <p:cNvSpPr/>
          <p:nvPr/>
        </p:nvSpPr>
        <p:spPr>
          <a:xfrm>
            <a:off x="4346565" y="4219674"/>
            <a:ext cx="3498564" cy="796528"/>
          </a:xfrm>
          <a:prstGeom prst="rect">
            <a:avLst/>
          </a:prstGeom>
          <a:noFill/>
          <a:ln/>
        </p:spPr>
        <p:txBody>
          <a:bodyPr wrap="square" lIns="0" tIns="0" rIns="0" bIns="0" rtlCol="0" anchor="t">
            <a:normAutofit/>
          </a:bodyPr>
          <a:lstStyle/>
          <a:p>
            <a:pPr marL="0" indent="0" algn="l">
              <a:lnSpc>
                <a:spcPct val="106000"/>
              </a:lnSpc>
              <a:buNone/>
            </a:pPr>
            <a:r>
              <a:rPr lang="en-US" sz="1200" dirty="0">
                <a:solidFill>
                  <a:srgbClr val="F9F6ED"/>
                </a:solidFill>
                <a:latin typeface="PT Sans" pitchFamily="34" charset="0"/>
                <a:ea typeface="PT Sans" pitchFamily="34" charset="-122"/>
                <a:cs typeface="PT Sans" pitchFamily="34" charset="-120"/>
              </a:rPr>
              <a:t>Apple introduced Siri, the first mainstream AI voice assistant. IBM's Watson won Jeopardy!, demonstrating natural language understanding and knowledge retrieval at a human-competitive level.</a:t>
            </a:r>
            <a:endParaRPr lang="en-US" sz="1200" dirty="0"/>
          </a:p>
        </p:txBody>
      </p:sp>
      <p:pic>
        <p:nvPicPr>
          <p:cNvPr id="9" name="Image 2" descr="preencoded.png"/>
          <p:cNvPicPr>
            <a:picLocks noChangeAspect="1"/>
          </p:cNvPicPr>
          <p:nvPr/>
        </p:nvPicPr>
        <p:blipFill>
          <a:blip r:embed="rId5"/>
          <a:stretch>
            <a:fillRect/>
          </a:stretch>
        </p:blipFill>
        <p:spPr>
          <a:xfrm>
            <a:off x="8031656" y="1354138"/>
            <a:ext cx="2392997" cy="2393057"/>
          </a:xfrm>
          <a:prstGeom prst="rect">
            <a:avLst/>
          </a:prstGeom>
        </p:spPr>
      </p:pic>
      <p:sp>
        <p:nvSpPr>
          <p:cNvPr id="10" name="Text 5"/>
          <p:cNvSpPr/>
          <p:nvPr/>
        </p:nvSpPr>
        <p:spPr>
          <a:xfrm>
            <a:off x="8031656" y="3933726"/>
            <a:ext cx="3498564" cy="196453"/>
          </a:xfrm>
          <a:prstGeom prst="rect">
            <a:avLst/>
          </a:prstGeom>
          <a:noFill/>
          <a:ln/>
        </p:spPr>
        <p:txBody>
          <a:bodyPr wrap="none" lIns="0" tIns="0" rIns="0" bIns="0" rtlCol="0" anchor="t"/>
          <a:lstStyle/>
          <a:p>
            <a:pPr marL="0" indent="0" algn="l">
              <a:lnSpc>
                <a:spcPct val="83000"/>
              </a:lnSpc>
              <a:buNone/>
            </a:pPr>
            <a:r>
              <a:rPr lang="en-US" sz="1500" dirty="0">
                <a:solidFill>
                  <a:srgbClr val="000000"/>
                </a:solidFill>
                <a:highlight>
                  <a:srgbClr val="F9F6ED"/>
                </a:highlight>
                <a:latin typeface="Nunito SemiBold" pitchFamily="34" charset="0"/>
                <a:ea typeface="Nunito SemiBold" pitchFamily="34" charset="-122"/>
                <a:cs typeface="Nunito SemiBold" pitchFamily="34" charset="-120"/>
              </a:rPr>
              <a:t> 2022 — Generative AI </a:t>
            </a:r>
            <a:endParaRPr lang="en-US" sz="1500" dirty="0"/>
          </a:p>
        </p:txBody>
      </p:sp>
      <p:sp>
        <p:nvSpPr>
          <p:cNvPr id="11" name="Text 6"/>
          <p:cNvSpPr/>
          <p:nvPr/>
        </p:nvSpPr>
        <p:spPr>
          <a:xfrm>
            <a:off x="8031656" y="4219674"/>
            <a:ext cx="3498564" cy="796528"/>
          </a:xfrm>
          <a:prstGeom prst="rect">
            <a:avLst/>
          </a:prstGeom>
          <a:noFill/>
          <a:ln/>
        </p:spPr>
        <p:txBody>
          <a:bodyPr wrap="square" lIns="0" tIns="0" rIns="0" bIns="0" rtlCol="0" anchor="t">
            <a:normAutofit/>
          </a:bodyPr>
          <a:lstStyle/>
          <a:p>
            <a:pPr marL="0" indent="0" algn="l">
              <a:lnSpc>
                <a:spcPct val="106000"/>
              </a:lnSpc>
              <a:buNone/>
            </a:pPr>
            <a:r>
              <a:rPr lang="en-US" sz="1200" dirty="0">
                <a:solidFill>
                  <a:srgbClr val="F9F6ED"/>
                </a:solidFill>
                <a:latin typeface="PT Sans" pitchFamily="34" charset="0"/>
                <a:ea typeface="PT Sans" pitchFamily="34" charset="-122"/>
                <a:cs typeface="PT Sans" pitchFamily="34" charset="-120"/>
              </a:rPr>
              <a:t>OpenAI's ChatGPT launched, reaching 100 million users in just two months. Generative AI tools for text, images, and code became widely accessible, transforming how people work and learn.</a:t>
            </a:r>
            <a:endParaRPr lang="en-US" sz="1200" dirty="0"/>
          </a:p>
        </p:txBody>
      </p:sp>
      <p:pic>
        <p:nvPicPr>
          <p:cNvPr id="12" name="Image 3"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1475" y="5184080"/>
            <a:ext cx="10868745" cy="1011039"/>
          </a:xfrm>
          <a:prstGeom prst="rect">
            <a:avLst/>
          </a:prstGeom>
        </p:spPr>
      </p:pic>
      <p:sp>
        <p:nvSpPr>
          <p:cNvPr id="13" name="Text 7"/>
          <p:cNvSpPr/>
          <p:nvPr/>
        </p:nvSpPr>
        <p:spPr>
          <a:xfrm>
            <a:off x="824884" y="5347494"/>
            <a:ext cx="10541927" cy="196453"/>
          </a:xfrm>
          <a:prstGeom prst="rect">
            <a:avLst/>
          </a:prstGeom>
          <a:noFill/>
          <a:ln/>
        </p:spPr>
        <p:txBody>
          <a:bodyPr wrap="none" lIns="0" tIns="0" rIns="0" bIns="0" rtlCol="0" anchor="t"/>
          <a:lstStyle/>
          <a:p>
            <a:pPr marL="0" indent="0" algn="l">
              <a:lnSpc>
                <a:spcPct val="83000"/>
              </a:lnSpc>
              <a:buNone/>
            </a:pPr>
            <a:r>
              <a:rPr lang="en-US" sz="1500" b="1" dirty="0">
                <a:solidFill>
                  <a:srgbClr val="FFFFFF"/>
                </a:solidFill>
                <a:latin typeface="Nunito Bold" pitchFamily="34" charset="0"/>
                <a:ea typeface="Nunito Bold" pitchFamily="34" charset="-122"/>
                <a:cs typeface="Nunito Bold" pitchFamily="34" charset="-120"/>
              </a:rPr>
              <a:t>Why Milestones Matter:</a:t>
            </a:r>
            <a:r>
              <a:rPr lang="en-US" sz="1500" dirty="0">
                <a:solidFill>
                  <a:srgbClr val="F9F6ED"/>
                </a:solidFill>
                <a:latin typeface="Nunito SemiBold" pitchFamily="34" charset="0"/>
                <a:ea typeface="Nunito SemiBold" pitchFamily="34" charset="-122"/>
                <a:cs typeface="Nunito SemiBold" pitchFamily="34" charset="-120"/>
              </a:rPr>
              <a:t> </a:t>
            </a:r>
            <a:endParaRPr lang="en-US" sz="1500" dirty="0"/>
          </a:p>
        </p:txBody>
      </p:sp>
      <p:sp>
        <p:nvSpPr>
          <p:cNvPr id="14" name="Text 8"/>
          <p:cNvSpPr/>
          <p:nvPr/>
        </p:nvSpPr>
        <p:spPr>
          <a:xfrm>
            <a:off x="824884" y="5633442"/>
            <a:ext cx="10541927" cy="398264"/>
          </a:xfrm>
          <a:prstGeom prst="rect">
            <a:avLst/>
          </a:prstGeom>
          <a:noFill/>
          <a:ln/>
        </p:spPr>
        <p:txBody>
          <a:bodyPr wrap="square" lIns="0" tIns="0" rIns="0" bIns="0" rtlCol="0" anchor="t">
            <a:normAutofit/>
          </a:bodyPr>
          <a:lstStyle/>
          <a:p>
            <a:pPr marL="0" indent="0" algn="l">
              <a:lnSpc>
                <a:spcPct val="106000"/>
              </a:lnSpc>
              <a:buNone/>
            </a:pPr>
            <a:r>
              <a:rPr lang="en-US" sz="1200" dirty="0">
                <a:solidFill>
                  <a:srgbClr val="F9F6ED"/>
                </a:solidFill>
                <a:latin typeface="PT Sans" pitchFamily="34" charset="0"/>
                <a:ea typeface="PT Sans" pitchFamily="34" charset="-122"/>
                <a:cs typeface="PT Sans" pitchFamily="34" charset="-120"/>
              </a:rPr>
              <a:t>Each milestone reflects a leap in what machines can learn, understand, and create. Understanding this history helps trainees recognize how rapidly AI is evolving — and why staying informed is essential for every professional today.</a:t>
            </a:r>
            <a:endParaRPr lang="en-US" sz="1200" dirty="0"/>
          </a:p>
        </p:txBody>
      </p:sp>
      <p:sp>
        <p:nvSpPr>
          <p:cNvPr id="15" name="TextBox 14">
            <a:extLst>
              <a:ext uri="{FF2B5EF4-FFF2-40B4-BE49-F238E27FC236}">
                <a16:creationId xmlns:a16="http://schemas.microsoft.com/office/drawing/2014/main" id="{9EE023DD-188F-387A-5DBE-7584BDD44B26}"/>
              </a:ext>
            </a:extLst>
          </p:cNvPr>
          <p:cNvSpPr txBox="1"/>
          <p:nvPr/>
        </p:nvSpPr>
        <p:spPr>
          <a:xfrm>
            <a:off x="10016455" y="6421556"/>
            <a:ext cx="21296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a:latin typeface="Matura MT Script Capitals" panose="03020802060602070202" pitchFamily="66" charset="0"/>
              </a:rPr>
              <a:t>Munzurul Islam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Shape 0"/>
          <p:cNvSpPr/>
          <p:nvPr/>
        </p:nvSpPr>
        <p:spPr>
          <a:xfrm>
            <a:off x="5233360" y="632619"/>
            <a:ext cx="1011311" cy="251420"/>
          </a:xfrm>
          <a:prstGeom prst="roundRect">
            <a:avLst>
              <a:gd name="adj" fmla="val 22103"/>
            </a:avLst>
          </a:prstGeom>
          <a:solidFill>
            <a:srgbClr val="302B1C"/>
          </a:solidFill>
          <a:ln/>
        </p:spPr>
      </p:sp>
      <p:pic>
        <p:nvPicPr>
          <p:cNvPr id="4" name="Image 1" descr="preencoded.png"/>
          <p:cNvPicPr>
            <a:picLocks noChangeAspect="1"/>
          </p:cNvPicPr>
          <p:nvPr/>
        </p:nvPicPr>
        <p:blipFill>
          <a:blip r:embed="rId4"/>
          <a:stretch>
            <a:fillRect/>
          </a:stretch>
        </p:blipFill>
        <p:spPr>
          <a:xfrm>
            <a:off x="5332577" y="692150"/>
            <a:ext cx="132255" cy="132259"/>
          </a:xfrm>
          <a:prstGeom prst="rect">
            <a:avLst/>
          </a:prstGeom>
        </p:spPr>
      </p:pic>
      <p:sp>
        <p:nvSpPr>
          <p:cNvPr id="5" name="Text 1"/>
          <p:cNvSpPr/>
          <p:nvPr/>
        </p:nvSpPr>
        <p:spPr>
          <a:xfrm>
            <a:off x="5530910" y="682228"/>
            <a:ext cx="1224130" cy="152202"/>
          </a:xfrm>
          <a:prstGeom prst="rect">
            <a:avLst/>
          </a:prstGeom>
          <a:noFill/>
          <a:ln/>
        </p:spPr>
        <p:txBody>
          <a:bodyPr wrap="none" lIns="0" tIns="0" rIns="0" bIns="0" rtlCol="0" anchor="t"/>
          <a:lstStyle/>
          <a:p>
            <a:pPr marL="0" indent="0" algn="l">
              <a:lnSpc>
                <a:spcPct val="96000"/>
              </a:lnSpc>
              <a:buNone/>
            </a:pPr>
            <a:r>
              <a:rPr lang="en-US" sz="1000" dirty="0">
                <a:solidFill>
                  <a:srgbClr val="F9F6ED"/>
                </a:solidFill>
                <a:latin typeface="PT Sans" pitchFamily="34" charset="0"/>
                <a:ea typeface="PT Sans" pitchFamily="34" charset="-122"/>
                <a:cs typeface="PT Sans" pitchFamily="34" charset="-120"/>
              </a:rPr>
              <a:t>MODULE 2</a:t>
            </a:r>
            <a:endParaRPr lang="en-US" sz="1000" dirty="0"/>
          </a:p>
        </p:txBody>
      </p:sp>
      <p:sp>
        <p:nvSpPr>
          <p:cNvPr id="6" name="Text 2"/>
          <p:cNvSpPr/>
          <p:nvPr/>
        </p:nvSpPr>
        <p:spPr>
          <a:xfrm>
            <a:off x="5233360" y="950119"/>
            <a:ext cx="6296860" cy="413445"/>
          </a:xfrm>
          <a:prstGeom prst="rect">
            <a:avLst/>
          </a:prstGeom>
          <a:noFill/>
          <a:ln/>
        </p:spPr>
        <p:txBody>
          <a:bodyPr wrap="none" lIns="0" tIns="0" rIns="0" bIns="0" rtlCol="0" anchor="t"/>
          <a:lstStyle/>
          <a:p>
            <a:pPr marL="0" indent="0" algn="l">
              <a:lnSpc>
                <a:spcPct val="83000"/>
              </a:lnSpc>
              <a:buNone/>
            </a:pPr>
            <a:r>
              <a:rPr lang="en-US" sz="3250" dirty="0">
                <a:solidFill>
                  <a:srgbClr val="FFFFFF"/>
                </a:solidFill>
                <a:latin typeface="Nunito SemiBold" pitchFamily="34" charset="0"/>
                <a:ea typeface="Nunito SemiBold" pitchFamily="34" charset="-122"/>
                <a:cs typeface="Nunito SemiBold" pitchFamily="34" charset="-120"/>
              </a:rPr>
              <a:t>Narrow AI vs. General AI</a:t>
            </a:r>
            <a:endParaRPr lang="en-US" sz="3250" dirty="0"/>
          </a:p>
        </p:txBody>
      </p:sp>
      <p:pic>
        <p:nvPicPr>
          <p:cNvPr id="7" name="Image 2" descr="preencoded.png"/>
          <p:cNvPicPr>
            <a:picLocks noChangeAspect="1"/>
          </p:cNvPicPr>
          <p:nvPr/>
        </p:nvPicPr>
        <p:blipFill>
          <a:blip r:embed="rId5"/>
          <a:stretch>
            <a:fillRect/>
          </a:stretch>
        </p:blipFill>
        <p:spPr>
          <a:xfrm>
            <a:off x="5233360" y="1611610"/>
            <a:ext cx="826868" cy="1537891"/>
          </a:xfrm>
          <a:prstGeom prst="rect">
            <a:avLst/>
          </a:prstGeom>
        </p:spPr>
      </p:pic>
      <p:sp>
        <p:nvSpPr>
          <p:cNvPr id="8" name="Text 3"/>
          <p:cNvSpPr/>
          <p:nvPr/>
        </p:nvSpPr>
        <p:spPr>
          <a:xfrm>
            <a:off x="6225523" y="1776909"/>
            <a:ext cx="5304697" cy="248047"/>
          </a:xfrm>
          <a:prstGeom prst="rect">
            <a:avLst/>
          </a:prstGeom>
          <a:noFill/>
          <a:ln/>
        </p:spPr>
        <p:txBody>
          <a:bodyPr wrap="none" lIns="0" tIns="0" rIns="0" bIns="0" rtlCol="0" anchor="t"/>
          <a:lstStyle/>
          <a:p>
            <a:pPr marL="0" indent="0" algn="l">
              <a:lnSpc>
                <a:spcPct val="83000"/>
              </a:lnSpc>
              <a:buNone/>
            </a:pPr>
            <a:r>
              <a:rPr lang="en-US" sz="1950" dirty="0">
                <a:solidFill>
                  <a:srgbClr val="FFFFFF"/>
                </a:solidFill>
                <a:latin typeface="Nunito SemiBold" pitchFamily="34" charset="0"/>
                <a:ea typeface="Nunito SemiBold" pitchFamily="34" charset="-122"/>
                <a:cs typeface="Nunito SemiBold" pitchFamily="34" charset="-120"/>
              </a:rPr>
              <a:t>Narrow AI (Weak AI)</a:t>
            </a:r>
            <a:endParaRPr lang="en-US" sz="1950" dirty="0"/>
          </a:p>
        </p:txBody>
      </p:sp>
      <p:sp>
        <p:nvSpPr>
          <p:cNvPr id="9" name="Text 4"/>
          <p:cNvSpPr/>
          <p:nvPr/>
        </p:nvSpPr>
        <p:spPr>
          <a:xfrm>
            <a:off x="6225523" y="2124174"/>
            <a:ext cx="5304697" cy="860028"/>
          </a:xfrm>
          <a:prstGeom prst="rect">
            <a:avLst/>
          </a:prstGeom>
          <a:noFill/>
          <a:ln/>
        </p:spPr>
        <p:txBody>
          <a:bodyPr wrap="square" lIns="0" tIns="0" rIns="0" bIns="0" rtlCol="0" anchor="t">
            <a:normAutofit fontScale="92500"/>
          </a:bodyPr>
          <a:lstStyle/>
          <a:p>
            <a:pPr marL="0" indent="0" algn="l">
              <a:lnSpc>
                <a:spcPct val="108000"/>
              </a:lnSpc>
              <a:buNone/>
            </a:pPr>
            <a:r>
              <a:rPr lang="en-US" sz="1300" dirty="0">
                <a:solidFill>
                  <a:srgbClr val="F9F6ED"/>
                </a:solidFill>
                <a:latin typeface="PT Sans" pitchFamily="34" charset="0"/>
                <a:ea typeface="PT Sans" pitchFamily="34" charset="-122"/>
                <a:cs typeface="PT Sans" pitchFamily="34" charset="-120"/>
              </a:rPr>
              <a:t>Designed to perform one specific task extremely well. Examples include facial recognition, spam filters, recommendation algorithms (Netflix, YouTube), and voice assistants like Siri. All AI tools widely used today are Narrow AI — they excel in their domain but cannot transfer skills outside it.</a:t>
            </a:r>
            <a:endParaRPr lang="en-US" sz="1300" dirty="0"/>
          </a:p>
        </p:txBody>
      </p:sp>
      <p:pic>
        <p:nvPicPr>
          <p:cNvPr id="10" name="Image 3" descr="preencoded.png"/>
          <p:cNvPicPr>
            <a:picLocks noChangeAspect="1"/>
          </p:cNvPicPr>
          <p:nvPr/>
        </p:nvPicPr>
        <p:blipFill>
          <a:blip r:embed="rId6"/>
          <a:stretch>
            <a:fillRect/>
          </a:stretch>
        </p:blipFill>
        <p:spPr>
          <a:xfrm>
            <a:off x="5233360" y="3149501"/>
            <a:ext cx="826868" cy="1537891"/>
          </a:xfrm>
          <a:prstGeom prst="rect">
            <a:avLst/>
          </a:prstGeom>
        </p:spPr>
      </p:pic>
      <p:sp>
        <p:nvSpPr>
          <p:cNvPr id="11" name="Text 5"/>
          <p:cNvSpPr/>
          <p:nvPr/>
        </p:nvSpPr>
        <p:spPr>
          <a:xfrm>
            <a:off x="6225523" y="3314799"/>
            <a:ext cx="5304697" cy="248047"/>
          </a:xfrm>
          <a:prstGeom prst="rect">
            <a:avLst/>
          </a:prstGeom>
          <a:noFill/>
          <a:ln/>
        </p:spPr>
        <p:txBody>
          <a:bodyPr wrap="none" lIns="0" tIns="0" rIns="0" bIns="0" rtlCol="0" anchor="t"/>
          <a:lstStyle/>
          <a:p>
            <a:pPr marL="0" indent="0" algn="l">
              <a:lnSpc>
                <a:spcPct val="83000"/>
              </a:lnSpc>
              <a:buNone/>
            </a:pPr>
            <a:r>
              <a:rPr lang="en-US" sz="1950" dirty="0">
                <a:solidFill>
                  <a:srgbClr val="FFFFFF"/>
                </a:solidFill>
                <a:latin typeface="Nunito SemiBold" pitchFamily="34" charset="0"/>
                <a:ea typeface="Nunito SemiBold" pitchFamily="34" charset="-122"/>
                <a:cs typeface="Nunito SemiBold" pitchFamily="34" charset="-120"/>
              </a:rPr>
              <a:t>General AI (Strong AI / AGI)</a:t>
            </a:r>
            <a:endParaRPr lang="en-US" sz="1950" dirty="0"/>
          </a:p>
        </p:txBody>
      </p:sp>
      <p:sp>
        <p:nvSpPr>
          <p:cNvPr id="12" name="Text 6"/>
          <p:cNvSpPr/>
          <p:nvPr/>
        </p:nvSpPr>
        <p:spPr>
          <a:xfrm>
            <a:off x="6225523" y="3662065"/>
            <a:ext cx="5304697" cy="860028"/>
          </a:xfrm>
          <a:prstGeom prst="rect">
            <a:avLst/>
          </a:prstGeom>
          <a:noFill/>
          <a:ln/>
        </p:spPr>
        <p:txBody>
          <a:bodyPr wrap="square" lIns="0" tIns="0" rIns="0" bIns="0" rtlCol="0" anchor="t">
            <a:normAutofit/>
          </a:bodyPr>
          <a:lstStyle/>
          <a:p>
            <a:pPr marL="0" indent="0" algn="l">
              <a:lnSpc>
                <a:spcPct val="108000"/>
              </a:lnSpc>
              <a:buNone/>
            </a:pPr>
            <a:r>
              <a:rPr lang="en-US" sz="1300" dirty="0">
                <a:solidFill>
                  <a:srgbClr val="F9F6ED"/>
                </a:solidFill>
                <a:latin typeface="PT Sans" pitchFamily="34" charset="0"/>
                <a:ea typeface="PT Sans" pitchFamily="34" charset="-122"/>
                <a:cs typeface="PT Sans" pitchFamily="34" charset="-120"/>
              </a:rPr>
              <a:t>A theoretical form of AI that can understand, learn, and apply intelligence across any task — just like a human. AGI does not yet exist. It remains the long-term goal of AI research, capable of reasoning across domains without retraining.</a:t>
            </a:r>
            <a:endParaRPr lang="en-US" sz="1300" dirty="0"/>
          </a:p>
        </p:txBody>
      </p:sp>
      <p:pic>
        <p:nvPicPr>
          <p:cNvPr id="13" name="Image 4" descr="preencoded.png"/>
          <p:cNvPicPr>
            <a:picLocks noChangeAspect="1"/>
          </p:cNvPicPr>
          <p:nvPr/>
        </p:nvPicPr>
        <p:blipFill>
          <a:blip r:embed="rId7"/>
          <a:stretch>
            <a:fillRect/>
          </a:stretch>
        </p:blipFill>
        <p:spPr>
          <a:xfrm>
            <a:off x="5233360" y="4687391"/>
            <a:ext cx="826868" cy="1537891"/>
          </a:xfrm>
          <a:prstGeom prst="rect">
            <a:avLst/>
          </a:prstGeom>
        </p:spPr>
      </p:pic>
      <p:sp>
        <p:nvSpPr>
          <p:cNvPr id="14" name="Text 7"/>
          <p:cNvSpPr/>
          <p:nvPr/>
        </p:nvSpPr>
        <p:spPr>
          <a:xfrm>
            <a:off x="6225523" y="4852690"/>
            <a:ext cx="5304697" cy="248047"/>
          </a:xfrm>
          <a:prstGeom prst="rect">
            <a:avLst/>
          </a:prstGeom>
          <a:noFill/>
          <a:ln/>
        </p:spPr>
        <p:txBody>
          <a:bodyPr wrap="none" lIns="0" tIns="0" rIns="0" bIns="0" rtlCol="0" anchor="t"/>
          <a:lstStyle/>
          <a:p>
            <a:pPr marL="0" indent="0" algn="l">
              <a:lnSpc>
                <a:spcPct val="83000"/>
              </a:lnSpc>
              <a:buNone/>
            </a:pPr>
            <a:r>
              <a:rPr lang="en-US" sz="1950" dirty="0">
                <a:solidFill>
                  <a:srgbClr val="FFFFFF"/>
                </a:solidFill>
                <a:latin typeface="Nunito SemiBold" pitchFamily="34" charset="0"/>
                <a:ea typeface="Nunito SemiBold" pitchFamily="34" charset="-122"/>
                <a:cs typeface="Nunito SemiBold" pitchFamily="34" charset="-120"/>
              </a:rPr>
              <a:t>Key Difference for Trainees</a:t>
            </a:r>
            <a:endParaRPr lang="en-US" sz="1950" dirty="0"/>
          </a:p>
        </p:txBody>
      </p:sp>
      <p:sp>
        <p:nvSpPr>
          <p:cNvPr id="15" name="Text 8"/>
          <p:cNvSpPr/>
          <p:nvPr/>
        </p:nvSpPr>
        <p:spPr>
          <a:xfrm>
            <a:off x="6225523" y="5199955"/>
            <a:ext cx="5304697" cy="860028"/>
          </a:xfrm>
          <a:prstGeom prst="rect">
            <a:avLst/>
          </a:prstGeom>
          <a:noFill/>
          <a:ln/>
        </p:spPr>
        <p:txBody>
          <a:bodyPr wrap="square" lIns="0" tIns="0" rIns="0" bIns="0" rtlCol="0" anchor="t">
            <a:normAutofit/>
          </a:bodyPr>
          <a:lstStyle/>
          <a:p>
            <a:pPr marL="0" indent="0" algn="l">
              <a:lnSpc>
                <a:spcPct val="108000"/>
              </a:lnSpc>
              <a:buNone/>
            </a:pPr>
            <a:r>
              <a:rPr lang="en-US" sz="1300" dirty="0">
                <a:solidFill>
                  <a:srgbClr val="F9F6ED"/>
                </a:solidFill>
                <a:latin typeface="PT Sans" pitchFamily="34" charset="0"/>
                <a:ea typeface="PT Sans" pitchFamily="34" charset="-122"/>
                <a:cs typeface="PT Sans" pitchFamily="34" charset="-120"/>
              </a:rPr>
              <a:t>When using AI tools at work or in training, you are always interacting with Narrow AI. Understanding this distinction helps set realistic expectations: today's AI is a powerful specialist, not an all-knowing mind. Always guide it with clear, specific instructions.</a:t>
            </a:r>
            <a:endParaRPr lang="en-US" sz="1300" dirty="0"/>
          </a:p>
        </p:txBody>
      </p:sp>
      <p:sp>
        <p:nvSpPr>
          <p:cNvPr id="16" name="TextBox 15">
            <a:extLst>
              <a:ext uri="{FF2B5EF4-FFF2-40B4-BE49-F238E27FC236}">
                <a16:creationId xmlns:a16="http://schemas.microsoft.com/office/drawing/2014/main" id="{2460AA3C-DD27-B6ED-AB96-9EB1EF0D8544}"/>
              </a:ext>
            </a:extLst>
          </p:cNvPr>
          <p:cNvSpPr txBox="1"/>
          <p:nvPr/>
        </p:nvSpPr>
        <p:spPr>
          <a:xfrm>
            <a:off x="10016455" y="6421556"/>
            <a:ext cx="21296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a:latin typeface="Matura MT Script Capitals" panose="03020802060602070202" pitchFamily="66" charset="0"/>
              </a:rPr>
              <a:t>Munzurul Islam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61475" y="1703288"/>
            <a:ext cx="5119857" cy="833338"/>
          </a:xfrm>
          <a:prstGeom prst="rect">
            <a:avLst/>
          </a:prstGeom>
          <a:noFill/>
          <a:ln/>
        </p:spPr>
        <p:txBody>
          <a:bodyPr wrap="none" lIns="0" tIns="0" rIns="0" bIns="0" rtlCol="0" anchor="t"/>
          <a:lstStyle/>
          <a:p>
            <a:pPr marL="0" indent="0" algn="l">
              <a:lnSpc>
                <a:spcPct val="83000"/>
              </a:lnSpc>
              <a:buNone/>
            </a:pPr>
            <a:r>
              <a:rPr lang="en-US" sz="6500" dirty="0">
                <a:solidFill>
                  <a:srgbClr val="000000"/>
                </a:solidFill>
                <a:latin typeface="Twemoji Mozilla" pitchFamily="34" charset="0"/>
                <a:ea typeface="Twemoji Mozilla" pitchFamily="34" charset="-122"/>
                <a:cs typeface="Twemoji Mozilla" pitchFamily="34" charset="-120"/>
              </a:rPr>
              <a:t>☕</a:t>
            </a:r>
            <a:endParaRPr lang="en-US" sz="6500" dirty="0"/>
          </a:p>
        </p:txBody>
      </p:sp>
      <p:sp>
        <p:nvSpPr>
          <p:cNvPr id="3" name="Text 1"/>
          <p:cNvSpPr/>
          <p:nvPr/>
        </p:nvSpPr>
        <p:spPr>
          <a:xfrm>
            <a:off x="661475" y="2701925"/>
            <a:ext cx="5119857" cy="570607"/>
          </a:xfrm>
          <a:prstGeom prst="rect">
            <a:avLst/>
          </a:prstGeom>
          <a:noFill/>
          <a:ln/>
        </p:spPr>
        <p:txBody>
          <a:bodyPr wrap="none" lIns="0" tIns="0" rIns="0" bIns="0" rtlCol="0" anchor="t"/>
          <a:lstStyle/>
          <a:p>
            <a:pPr marL="0" indent="0" algn="l">
              <a:lnSpc>
                <a:spcPct val="83000"/>
              </a:lnSpc>
              <a:buNone/>
            </a:pPr>
            <a:r>
              <a:rPr lang="en-US" sz="4450" dirty="0">
                <a:solidFill>
                  <a:srgbClr val="FFFFFF"/>
                </a:solidFill>
                <a:latin typeface="Nunito SemiBold" pitchFamily="34" charset="0"/>
                <a:ea typeface="Nunito SemiBold" pitchFamily="34" charset="-122"/>
                <a:cs typeface="Nunito SemiBold" pitchFamily="34" charset="-120"/>
              </a:rPr>
              <a:t>Lunch Time</a:t>
            </a:r>
            <a:endParaRPr lang="en-US" sz="4450" dirty="0"/>
          </a:p>
        </p:txBody>
      </p:sp>
      <p:sp>
        <p:nvSpPr>
          <p:cNvPr id="4" name="Text 2"/>
          <p:cNvSpPr/>
          <p:nvPr/>
        </p:nvSpPr>
        <p:spPr>
          <a:xfrm>
            <a:off x="661475" y="3437830"/>
            <a:ext cx="5119857" cy="661591"/>
          </a:xfrm>
          <a:prstGeom prst="rect">
            <a:avLst/>
          </a:prstGeom>
          <a:noFill/>
          <a:ln/>
        </p:spPr>
        <p:txBody>
          <a:bodyPr wrap="square" lIns="0" tIns="0" rIns="0" bIns="0" rtlCol="0" anchor="t">
            <a:normAutofit lnSpcReduction="10000"/>
          </a:bodyPr>
          <a:lstStyle/>
          <a:p>
            <a:pPr marL="0" indent="0" algn="l">
              <a:lnSpc>
                <a:spcPct val="83000"/>
              </a:lnSpc>
              <a:buNone/>
            </a:pPr>
            <a:r>
              <a:rPr lang="en-US" sz="2600" dirty="0">
                <a:solidFill>
                  <a:srgbClr val="FFFFFF"/>
                </a:solidFill>
                <a:latin typeface="Nunito SemiBold" pitchFamily="34" charset="0"/>
                <a:ea typeface="Nunito SemiBold" pitchFamily="34" charset="-122"/>
                <a:cs typeface="Nunito SemiBold" pitchFamily="34" charset="-120"/>
              </a:rPr>
              <a:t>Take a Break — Recharge &amp; Reflect</a:t>
            </a:r>
            <a:endParaRPr lang="en-US" sz="2600" dirty="0"/>
          </a:p>
        </p:txBody>
      </p:sp>
      <p:sp>
        <p:nvSpPr>
          <p:cNvPr id="5" name="Text 3"/>
          <p:cNvSpPr/>
          <p:nvPr/>
        </p:nvSpPr>
        <p:spPr>
          <a:xfrm>
            <a:off x="661475" y="4488855"/>
            <a:ext cx="5119857" cy="645021"/>
          </a:xfrm>
          <a:prstGeom prst="rect">
            <a:avLst/>
          </a:prstGeom>
          <a:noFill/>
          <a:ln/>
        </p:spPr>
        <p:txBody>
          <a:bodyPr wrap="square" lIns="0" tIns="0" rIns="0" bIns="0" rtlCol="0" anchor="t">
            <a:normAutofit/>
          </a:bodyPr>
          <a:lstStyle/>
          <a:p>
            <a:pPr marL="0" indent="0" algn="l">
              <a:lnSpc>
                <a:spcPct val="108000"/>
              </a:lnSpc>
              <a:buNone/>
            </a:pPr>
            <a:r>
              <a:rPr lang="en-US" sz="1300" dirty="0">
                <a:solidFill>
                  <a:srgbClr val="F9F6ED"/>
                </a:solidFill>
                <a:latin typeface="PT Sans" pitchFamily="34" charset="0"/>
                <a:ea typeface="PT Sans" pitchFamily="34" charset="-122"/>
                <a:cs typeface="PT Sans" pitchFamily="34" charset="-120"/>
              </a:rPr>
              <a:t>You have covered the foundations of AI — its definition, history, milestones, and types. Rest well. We resume shortly with real-world AI applications and hands-on prompt practice.</a:t>
            </a:r>
            <a:endParaRPr lang="en-US" sz="1300" dirty="0"/>
          </a:p>
        </p:txBody>
      </p:sp>
      <p:sp>
        <p:nvSpPr>
          <p:cNvPr id="6" name="Shape 4"/>
          <p:cNvSpPr/>
          <p:nvPr/>
        </p:nvSpPr>
        <p:spPr>
          <a:xfrm>
            <a:off x="642425" y="4285456"/>
            <a:ext cx="5157956" cy="38100"/>
          </a:xfrm>
          <a:prstGeom prst="rect">
            <a:avLst/>
          </a:prstGeom>
          <a:solidFill>
            <a:srgbClr val="DBD4C2"/>
          </a:solidFill>
          <a:ln/>
        </p:spPr>
      </p:sp>
      <p:sp>
        <p:nvSpPr>
          <p:cNvPr id="7" name="Shape 5"/>
          <p:cNvSpPr/>
          <p:nvPr/>
        </p:nvSpPr>
        <p:spPr>
          <a:xfrm>
            <a:off x="6191095" y="1724025"/>
            <a:ext cx="5345376" cy="1170781"/>
          </a:xfrm>
          <a:prstGeom prst="roundRect">
            <a:avLst>
              <a:gd name="adj" fmla="val 5933"/>
            </a:avLst>
          </a:prstGeom>
          <a:solidFill>
            <a:srgbClr val="474A3F"/>
          </a:solidFill>
          <a:ln w="19050">
            <a:solidFill>
              <a:srgbClr val="515449"/>
            </a:solidFill>
            <a:prstDash val="solid"/>
          </a:ln>
        </p:spPr>
      </p:sp>
      <p:sp>
        <p:nvSpPr>
          <p:cNvPr id="8" name="Text 6"/>
          <p:cNvSpPr/>
          <p:nvPr/>
        </p:nvSpPr>
        <p:spPr>
          <a:xfrm>
            <a:off x="6375439" y="1908373"/>
            <a:ext cx="4976688" cy="206772"/>
          </a:xfrm>
          <a:prstGeom prst="rect">
            <a:avLst/>
          </a:prstGeom>
          <a:noFill/>
          <a:ln/>
        </p:spPr>
        <p:txBody>
          <a:bodyPr wrap="none" lIns="0" tIns="0" rIns="0" bIns="0" rtlCol="0" anchor="t"/>
          <a:lstStyle/>
          <a:p>
            <a:pPr marL="0" indent="0" algn="l">
              <a:lnSpc>
                <a:spcPct val="83000"/>
              </a:lnSpc>
              <a:buNone/>
            </a:pPr>
            <a:r>
              <a:rPr lang="en-US" sz="1600" dirty="0">
                <a:solidFill>
                  <a:srgbClr val="000000"/>
                </a:solidFill>
                <a:latin typeface="Twemoji Mozilla" pitchFamily="34" charset="0"/>
                <a:ea typeface="Twemoji Mozilla" pitchFamily="34" charset="-122"/>
                <a:cs typeface="Twemoji Mozilla" pitchFamily="34" charset="-120"/>
              </a:rPr>
              <a:t>⏰</a:t>
            </a:r>
            <a:r>
              <a:rPr lang="en-US" sz="1600" dirty="0">
                <a:solidFill>
                  <a:srgbClr val="F9F6ED"/>
                </a:solidFill>
                <a:latin typeface="Nunito SemiBold" pitchFamily="34" charset="0"/>
                <a:ea typeface="Nunito SemiBold" pitchFamily="34" charset="-122"/>
                <a:cs typeface="Nunito SemiBold" pitchFamily="34" charset="-120"/>
              </a:rPr>
              <a:t> Resume Time</a:t>
            </a:r>
            <a:endParaRPr lang="en-US" sz="1600" dirty="0"/>
          </a:p>
        </p:txBody>
      </p:sp>
      <p:sp>
        <p:nvSpPr>
          <p:cNvPr id="9" name="Text 7"/>
          <p:cNvSpPr/>
          <p:nvPr/>
        </p:nvSpPr>
        <p:spPr>
          <a:xfrm>
            <a:off x="6375439" y="2280444"/>
            <a:ext cx="4976688" cy="430014"/>
          </a:xfrm>
          <a:prstGeom prst="rect">
            <a:avLst/>
          </a:prstGeom>
          <a:noFill/>
          <a:ln/>
        </p:spPr>
        <p:txBody>
          <a:bodyPr wrap="square" lIns="0" tIns="0" rIns="0" bIns="0" rtlCol="0" anchor="t">
            <a:normAutofit/>
          </a:bodyPr>
          <a:lstStyle/>
          <a:p>
            <a:pPr marL="0" indent="0" algn="l">
              <a:lnSpc>
                <a:spcPct val="108000"/>
              </a:lnSpc>
              <a:buNone/>
            </a:pPr>
            <a:r>
              <a:rPr lang="en-US" sz="1300" dirty="0">
                <a:solidFill>
                  <a:srgbClr val="F9F6ED"/>
                </a:solidFill>
                <a:latin typeface="PT Sans" pitchFamily="34" charset="0"/>
                <a:ea typeface="PT Sans" pitchFamily="34" charset="-122"/>
                <a:cs typeface="PT Sans" pitchFamily="34" charset="-120"/>
              </a:rPr>
              <a:t>We will reconvene after the lunch break. Please be back on time for the afternoon session.</a:t>
            </a:r>
            <a:endParaRPr lang="en-US" sz="1300" dirty="0"/>
          </a:p>
        </p:txBody>
      </p:sp>
      <p:sp>
        <p:nvSpPr>
          <p:cNvPr id="10" name="Shape 8"/>
          <p:cNvSpPr/>
          <p:nvPr/>
        </p:nvSpPr>
        <p:spPr>
          <a:xfrm>
            <a:off x="6191095" y="3060105"/>
            <a:ext cx="5345376" cy="1385788"/>
          </a:xfrm>
          <a:prstGeom prst="roundRect">
            <a:avLst>
              <a:gd name="adj" fmla="val 5013"/>
            </a:avLst>
          </a:prstGeom>
          <a:solidFill>
            <a:srgbClr val="474A3F"/>
          </a:solidFill>
          <a:ln w="19050">
            <a:solidFill>
              <a:srgbClr val="515449"/>
            </a:solidFill>
            <a:prstDash val="solid"/>
          </a:ln>
        </p:spPr>
      </p:sp>
      <p:sp>
        <p:nvSpPr>
          <p:cNvPr id="11" name="Text 9"/>
          <p:cNvSpPr/>
          <p:nvPr/>
        </p:nvSpPr>
        <p:spPr>
          <a:xfrm>
            <a:off x="6375439" y="3244453"/>
            <a:ext cx="4976688" cy="206772"/>
          </a:xfrm>
          <a:prstGeom prst="rect">
            <a:avLst/>
          </a:prstGeom>
          <a:noFill/>
          <a:ln/>
        </p:spPr>
        <p:txBody>
          <a:bodyPr wrap="none" lIns="0" tIns="0" rIns="0" bIns="0" rtlCol="0" anchor="t"/>
          <a:lstStyle/>
          <a:p>
            <a:pPr marL="0" indent="0" algn="l">
              <a:lnSpc>
                <a:spcPct val="83000"/>
              </a:lnSpc>
              <a:buNone/>
            </a:pPr>
            <a:r>
              <a:rPr lang="en-US" sz="1600" dirty="0">
                <a:solidFill>
                  <a:srgbClr val="000000"/>
                </a:solidFill>
                <a:latin typeface="Twemoji Mozilla" pitchFamily="34" charset="0"/>
                <a:ea typeface="Twemoji Mozilla" pitchFamily="34" charset="-122"/>
                <a:cs typeface="Twemoji Mozilla" pitchFamily="34" charset="-120"/>
              </a:rPr>
              <a:t>💡</a:t>
            </a:r>
            <a:r>
              <a:rPr lang="en-US" sz="1600" dirty="0">
                <a:solidFill>
                  <a:srgbClr val="F9F6ED"/>
                </a:solidFill>
                <a:latin typeface="Nunito SemiBold" pitchFamily="34" charset="0"/>
                <a:ea typeface="Nunito SemiBold" pitchFamily="34" charset="-122"/>
                <a:cs typeface="Nunito SemiBold" pitchFamily="34" charset="-120"/>
              </a:rPr>
              <a:t> Reflection Prompt</a:t>
            </a:r>
            <a:endParaRPr lang="en-US" sz="1600" dirty="0"/>
          </a:p>
        </p:txBody>
      </p:sp>
      <p:sp>
        <p:nvSpPr>
          <p:cNvPr id="12" name="Text 10"/>
          <p:cNvSpPr/>
          <p:nvPr/>
        </p:nvSpPr>
        <p:spPr>
          <a:xfrm>
            <a:off x="6375439" y="3616523"/>
            <a:ext cx="4976688" cy="645021"/>
          </a:xfrm>
          <a:prstGeom prst="rect">
            <a:avLst/>
          </a:prstGeom>
          <a:noFill/>
          <a:ln/>
        </p:spPr>
        <p:txBody>
          <a:bodyPr wrap="square" lIns="0" tIns="0" rIns="0" bIns="0" rtlCol="0" anchor="t">
            <a:normAutofit/>
          </a:bodyPr>
          <a:lstStyle/>
          <a:p>
            <a:pPr marL="0" indent="0" algn="l">
              <a:lnSpc>
                <a:spcPct val="108000"/>
              </a:lnSpc>
              <a:buNone/>
            </a:pPr>
            <a:r>
              <a:rPr lang="en-US" sz="1300" dirty="0">
                <a:solidFill>
                  <a:srgbClr val="F9F6ED"/>
                </a:solidFill>
                <a:latin typeface="PT Sans" pitchFamily="34" charset="0"/>
                <a:ea typeface="PT Sans" pitchFamily="34" charset="-122"/>
                <a:cs typeface="PT Sans" pitchFamily="34" charset="-120"/>
              </a:rPr>
              <a:t>Over lunch, think of one AI tool you have used before. How would you now describe it — Narrow AI or General AI? We will discuss when we return.</a:t>
            </a:r>
            <a:endParaRPr lang="en-US" sz="1300" dirty="0"/>
          </a:p>
        </p:txBody>
      </p:sp>
      <p:sp>
        <p:nvSpPr>
          <p:cNvPr id="13" name="TextBox 12">
            <a:extLst>
              <a:ext uri="{FF2B5EF4-FFF2-40B4-BE49-F238E27FC236}">
                <a16:creationId xmlns:a16="http://schemas.microsoft.com/office/drawing/2014/main" id="{E85EA847-7B25-6E67-B934-6B86908501A6}"/>
              </a:ext>
            </a:extLst>
          </p:cNvPr>
          <p:cNvSpPr txBox="1"/>
          <p:nvPr/>
        </p:nvSpPr>
        <p:spPr>
          <a:xfrm>
            <a:off x="10016455" y="6421556"/>
            <a:ext cx="21296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a:latin typeface="Matura MT Script Capitals" panose="03020802060602070202" pitchFamily="66" charset="0"/>
              </a:rPr>
              <a:t>Munzurul Islam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661475" y="490637"/>
            <a:ext cx="995338" cy="247352"/>
          </a:xfrm>
          <a:prstGeom prst="roundRect">
            <a:avLst>
              <a:gd name="adj" fmla="val 22116"/>
            </a:avLst>
          </a:prstGeom>
          <a:solidFill>
            <a:srgbClr val="302B1C"/>
          </a:solidFill>
          <a:ln/>
        </p:spPr>
      </p:sp>
      <p:pic>
        <p:nvPicPr>
          <p:cNvPr id="3" name="Image 0" descr="preencoded.png"/>
          <p:cNvPicPr>
            <a:picLocks noChangeAspect="1"/>
          </p:cNvPicPr>
          <p:nvPr/>
        </p:nvPicPr>
        <p:blipFill>
          <a:blip r:embed="rId3"/>
          <a:stretch>
            <a:fillRect/>
          </a:stretch>
        </p:blipFill>
        <p:spPr>
          <a:xfrm>
            <a:off x="759104" y="549176"/>
            <a:ext cx="130172" cy="130175"/>
          </a:xfrm>
          <a:prstGeom prst="rect">
            <a:avLst/>
          </a:prstGeom>
        </p:spPr>
      </p:pic>
      <p:sp>
        <p:nvSpPr>
          <p:cNvPr id="4" name="Text 1"/>
          <p:cNvSpPr/>
          <p:nvPr/>
        </p:nvSpPr>
        <p:spPr>
          <a:xfrm>
            <a:off x="954361" y="539452"/>
            <a:ext cx="1214407" cy="149721"/>
          </a:xfrm>
          <a:prstGeom prst="rect">
            <a:avLst/>
          </a:prstGeom>
          <a:noFill/>
          <a:ln/>
        </p:spPr>
        <p:txBody>
          <a:bodyPr wrap="none" lIns="0" tIns="0" rIns="0" bIns="0" rtlCol="0" anchor="t"/>
          <a:lstStyle/>
          <a:p>
            <a:pPr marL="0" indent="0" algn="l">
              <a:lnSpc>
                <a:spcPct val="96000"/>
              </a:lnSpc>
              <a:buNone/>
            </a:pPr>
            <a:r>
              <a:rPr lang="en-US" sz="1000" dirty="0">
                <a:solidFill>
                  <a:srgbClr val="F9F6ED"/>
                </a:solidFill>
                <a:latin typeface="PT Sans" pitchFamily="34" charset="0"/>
                <a:ea typeface="PT Sans" pitchFamily="34" charset="-122"/>
                <a:cs typeface="PT Sans" pitchFamily="34" charset="-120"/>
              </a:rPr>
              <a:t>MODULE 3</a:t>
            </a:r>
            <a:endParaRPr lang="en-US" sz="1000" dirty="0"/>
          </a:p>
        </p:txBody>
      </p:sp>
      <p:sp>
        <p:nvSpPr>
          <p:cNvPr id="5" name="Text 2"/>
          <p:cNvSpPr/>
          <p:nvPr/>
        </p:nvSpPr>
        <p:spPr>
          <a:xfrm>
            <a:off x="661475" y="802084"/>
            <a:ext cx="10868745" cy="406995"/>
          </a:xfrm>
          <a:prstGeom prst="rect">
            <a:avLst/>
          </a:prstGeom>
          <a:noFill/>
          <a:ln/>
        </p:spPr>
        <p:txBody>
          <a:bodyPr wrap="none" lIns="0" tIns="0" rIns="0" bIns="0" rtlCol="0" anchor="t"/>
          <a:lstStyle/>
          <a:p>
            <a:pPr marL="0" indent="0" algn="l">
              <a:lnSpc>
                <a:spcPct val="83000"/>
              </a:lnSpc>
              <a:buNone/>
            </a:pPr>
            <a:r>
              <a:rPr lang="en-US" sz="3200" dirty="0">
                <a:solidFill>
                  <a:srgbClr val="FFFFFF"/>
                </a:solidFill>
                <a:latin typeface="Nunito SemiBold" pitchFamily="34" charset="0"/>
                <a:ea typeface="Nunito SemiBold" pitchFamily="34" charset="-122"/>
                <a:cs typeface="Nunito SemiBold" pitchFamily="34" charset="-120"/>
              </a:rPr>
              <a:t>AI Understanding &amp; Applications</a:t>
            </a:r>
            <a:endParaRPr lang="en-US" sz="3200" dirty="0"/>
          </a:p>
        </p:txBody>
      </p:sp>
      <p:sp>
        <p:nvSpPr>
          <p:cNvPr id="6" name="Shape 3"/>
          <p:cNvSpPr/>
          <p:nvPr/>
        </p:nvSpPr>
        <p:spPr>
          <a:xfrm>
            <a:off x="661475" y="1629668"/>
            <a:ext cx="2537754" cy="2002234"/>
          </a:xfrm>
          <a:prstGeom prst="roundRect">
            <a:avLst>
              <a:gd name="adj" fmla="val 3415"/>
            </a:avLst>
          </a:prstGeom>
          <a:solidFill>
            <a:srgbClr val="383B30"/>
          </a:solidFill>
          <a:ln w="6350">
            <a:solidFill>
              <a:srgbClr val="515449"/>
            </a:solidFill>
            <a:prstDash val="solid"/>
          </a:ln>
        </p:spPr>
      </p:sp>
      <p:sp>
        <p:nvSpPr>
          <p:cNvPr id="7" name="Text 4"/>
          <p:cNvSpPr/>
          <p:nvPr/>
        </p:nvSpPr>
        <p:spPr>
          <a:xfrm>
            <a:off x="830539" y="1798737"/>
            <a:ext cx="2199625" cy="244177"/>
          </a:xfrm>
          <a:prstGeom prst="rect">
            <a:avLst/>
          </a:prstGeom>
          <a:noFill/>
          <a:ln/>
        </p:spPr>
        <p:txBody>
          <a:bodyPr wrap="none" lIns="0" tIns="0" rIns="0" bIns="0" rtlCol="0" anchor="t"/>
          <a:lstStyle/>
          <a:p>
            <a:pPr marL="0" indent="0" algn="l">
              <a:lnSpc>
                <a:spcPct val="83000"/>
              </a:lnSpc>
              <a:buNone/>
            </a:pPr>
            <a:r>
              <a:rPr lang="en-US" sz="1900" dirty="0">
                <a:solidFill>
                  <a:srgbClr val="FFFFFF"/>
                </a:solidFill>
                <a:latin typeface="Nunito SemiBold" pitchFamily="34" charset="0"/>
                <a:ea typeface="Nunito SemiBold" pitchFamily="34" charset="-122"/>
                <a:cs typeface="Nunito SemiBold" pitchFamily="34" charset="-120"/>
              </a:rPr>
              <a:t>Healthcare</a:t>
            </a:r>
            <a:endParaRPr lang="en-US" sz="1900" dirty="0"/>
          </a:p>
        </p:txBody>
      </p:sp>
      <p:sp>
        <p:nvSpPr>
          <p:cNvPr id="8" name="Text 5"/>
          <p:cNvSpPr/>
          <p:nvPr/>
        </p:nvSpPr>
        <p:spPr>
          <a:xfrm>
            <a:off x="830539" y="2203152"/>
            <a:ext cx="2199625" cy="1259681"/>
          </a:xfrm>
          <a:prstGeom prst="rect">
            <a:avLst/>
          </a:prstGeom>
          <a:noFill/>
          <a:ln/>
        </p:spPr>
        <p:txBody>
          <a:bodyPr wrap="square" lIns="0" tIns="0" rIns="0" bIns="0" rtlCol="0" anchor="t">
            <a:normAutofit/>
          </a:bodyPr>
          <a:lstStyle/>
          <a:p>
            <a:pPr marL="0" indent="0" algn="l">
              <a:lnSpc>
                <a:spcPct val="107000"/>
              </a:lnSpc>
              <a:buNone/>
            </a:pPr>
            <a:r>
              <a:rPr lang="en-US" sz="1250" dirty="0">
                <a:solidFill>
                  <a:srgbClr val="F9F6ED"/>
                </a:solidFill>
                <a:latin typeface="PT Sans" pitchFamily="34" charset="0"/>
                <a:ea typeface="PT Sans" pitchFamily="34" charset="-122"/>
                <a:cs typeface="PT Sans" pitchFamily="34" charset="-120"/>
              </a:rPr>
              <a:t>AI assists in diagnosing diseases, analyzing medical images, predicting patient outcomes, and accelerating drug discovery — saving lives at scale.</a:t>
            </a:r>
            <a:endParaRPr lang="en-US" sz="1250" dirty="0"/>
          </a:p>
        </p:txBody>
      </p:sp>
      <p:sp>
        <p:nvSpPr>
          <p:cNvPr id="9" name="Shape 6"/>
          <p:cNvSpPr/>
          <p:nvPr/>
        </p:nvSpPr>
        <p:spPr>
          <a:xfrm>
            <a:off x="3359463" y="1629668"/>
            <a:ext cx="2537853" cy="2002234"/>
          </a:xfrm>
          <a:prstGeom prst="roundRect">
            <a:avLst>
              <a:gd name="adj" fmla="val 3415"/>
            </a:avLst>
          </a:prstGeom>
          <a:solidFill>
            <a:srgbClr val="383B30"/>
          </a:solidFill>
          <a:ln w="6350">
            <a:solidFill>
              <a:srgbClr val="515449"/>
            </a:solidFill>
            <a:prstDash val="solid"/>
          </a:ln>
        </p:spPr>
      </p:sp>
      <p:sp>
        <p:nvSpPr>
          <p:cNvPr id="10" name="Text 7"/>
          <p:cNvSpPr/>
          <p:nvPr/>
        </p:nvSpPr>
        <p:spPr>
          <a:xfrm>
            <a:off x="3528527" y="1798737"/>
            <a:ext cx="2199724" cy="244177"/>
          </a:xfrm>
          <a:prstGeom prst="rect">
            <a:avLst/>
          </a:prstGeom>
          <a:noFill/>
          <a:ln/>
        </p:spPr>
        <p:txBody>
          <a:bodyPr wrap="none" lIns="0" tIns="0" rIns="0" bIns="0" rtlCol="0" anchor="t"/>
          <a:lstStyle/>
          <a:p>
            <a:pPr marL="0" indent="0" algn="l">
              <a:lnSpc>
                <a:spcPct val="83000"/>
              </a:lnSpc>
              <a:buNone/>
            </a:pPr>
            <a:r>
              <a:rPr lang="en-US" sz="1900" dirty="0">
                <a:solidFill>
                  <a:srgbClr val="FFFFFF"/>
                </a:solidFill>
                <a:latin typeface="Nunito SemiBold" pitchFamily="34" charset="0"/>
                <a:ea typeface="Nunito SemiBold" pitchFamily="34" charset="-122"/>
                <a:cs typeface="Nunito SemiBold" pitchFamily="34" charset="-120"/>
              </a:rPr>
              <a:t>Education</a:t>
            </a:r>
            <a:endParaRPr lang="en-US" sz="1900" dirty="0"/>
          </a:p>
        </p:txBody>
      </p:sp>
      <p:sp>
        <p:nvSpPr>
          <p:cNvPr id="11" name="Text 8"/>
          <p:cNvSpPr/>
          <p:nvPr/>
        </p:nvSpPr>
        <p:spPr>
          <a:xfrm>
            <a:off x="3528527" y="2203152"/>
            <a:ext cx="2199724" cy="1259681"/>
          </a:xfrm>
          <a:prstGeom prst="rect">
            <a:avLst/>
          </a:prstGeom>
          <a:noFill/>
          <a:ln/>
        </p:spPr>
        <p:txBody>
          <a:bodyPr wrap="square" lIns="0" tIns="0" rIns="0" bIns="0" rtlCol="0" anchor="t">
            <a:normAutofit/>
          </a:bodyPr>
          <a:lstStyle/>
          <a:p>
            <a:pPr marL="0" indent="0" algn="l">
              <a:lnSpc>
                <a:spcPct val="107000"/>
              </a:lnSpc>
              <a:buNone/>
            </a:pPr>
            <a:r>
              <a:rPr lang="en-US" sz="1250" dirty="0">
                <a:solidFill>
                  <a:srgbClr val="F9F6ED"/>
                </a:solidFill>
                <a:latin typeface="PT Sans" pitchFamily="34" charset="0"/>
                <a:ea typeface="PT Sans" pitchFamily="34" charset="-122"/>
                <a:cs typeface="PT Sans" pitchFamily="34" charset="-120"/>
              </a:rPr>
              <a:t>Personalized learning platforms, AI tutors, automated grading, and adaptive content delivery improve training outcomes for learners of every level.</a:t>
            </a:r>
            <a:endParaRPr lang="en-US" sz="1250" dirty="0"/>
          </a:p>
        </p:txBody>
      </p:sp>
      <p:sp>
        <p:nvSpPr>
          <p:cNvPr id="12" name="Shape 9"/>
          <p:cNvSpPr/>
          <p:nvPr/>
        </p:nvSpPr>
        <p:spPr>
          <a:xfrm>
            <a:off x="661475" y="3792141"/>
            <a:ext cx="2537754" cy="2002234"/>
          </a:xfrm>
          <a:prstGeom prst="roundRect">
            <a:avLst>
              <a:gd name="adj" fmla="val 3415"/>
            </a:avLst>
          </a:prstGeom>
          <a:solidFill>
            <a:srgbClr val="383B30"/>
          </a:solidFill>
          <a:ln w="6350">
            <a:solidFill>
              <a:srgbClr val="515449"/>
            </a:solidFill>
            <a:prstDash val="solid"/>
          </a:ln>
        </p:spPr>
      </p:sp>
      <p:sp>
        <p:nvSpPr>
          <p:cNvPr id="13" name="Text 10"/>
          <p:cNvSpPr/>
          <p:nvPr/>
        </p:nvSpPr>
        <p:spPr>
          <a:xfrm>
            <a:off x="830539" y="3961209"/>
            <a:ext cx="2199625" cy="244177"/>
          </a:xfrm>
          <a:prstGeom prst="rect">
            <a:avLst/>
          </a:prstGeom>
          <a:noFill/>
          <a:ln/>
        </p:spPr>
        <p:txBody>
          <a:bodyPr wrap="none" lIns="0" tIns="0" rIns="0" bIns="0" rtlCol="0" anchor="t"/>
          <a:lstStyle/>
          <a:p>
            <a:pPr marL="0" indent="0" algn="l">
              <a:lnSpc>
                <a:spcPct val="83000"/>
              </a:lnSpc>
              <a:buNone/>
            </a:pPr>
            <a:r>
              <a:rPr lang="en-US" sz="1900" dirty="0">
                <a:solidFill>
                  <a:srgbClr val="FFFFFF"/>
                </a:solidFill>
                <a:latin typeface="Nunito SemiBold" pitchFamily="34" charset="0"/>
                <a:ea typeface="Nunito SemiBold" pitchFamily="34" charset="-122"/>
                <a:cs typeface="Nunito SemiBold" pitchFamily="34" charset="-120"/>
              </a:rPr>
              <a:t>Business &amp; Finance</a:t>
            </a:r>
            <a:endParaRPr lang="en-US" sz="1900" dirty="0"/>
          </a:p>
        </p:txBody>
      </p:sp>
      <p:sp>
        <p:nvSpPr>
          <p:cNvPr id="14" name="Text 11"/>
          <p:cNvSpPr/>
          <p:nvPr/>
        </p:nvSpPr>
        <p:spPr>
          <a:xfrm>
            <a:off x="830539" y="4365625"/>
            <a:ext cx="2199625" cy="1259681"/>
          </a:xfrm>
          <a:prstGeom prst="rect">
            <a:avLst/>
          </a:prstGeom>
          <a:noFill/>
          <a:ln/>
        </p:spPr>
        <p:txBody>
          <a:bodyPr wrap="square" lIns="0" tIns="0" rIns="0" bIns="0" rtlCol="0" anchor="t">
            <a:normAutofit/>
          </a:bodyPr>
          <a:lstStyle/>
          <a:p>
            <a:pPr marL="0" indent="0" algn="l">
              <a:lnSpc>
                <a:spcPct val="107000"/>
              </a:lnSpc>
              <a:buNone/>
            </a:pPr>
            <a:r>
              <a:rPr lang="en-US" sz="1250" dirty="0">
                <a:solidFill>
                  <a:srgbClr val="F9F6ED"/>
                </a:solidFill>
                <a:latin typeface="PT Sans" pitchFamily="34" charset="0"/>
                <a:ea typeface="PT Sans" pitchFamily="34" charset="-122"/>
                <a:cs typeface="PT Sans" pitchFamily="34" charset="-120"/>
              </a:rPr>
              <a:t>AI powers fraud detection, customer service chatbots, market prediction models, and automated reporting — making organizations faster and smarter.</a:t>
            </a:r>
            <a:endParaRPr lang="en-US" sz="1250" dirty="0"/>
          </a:p>
        </p:txBody>
      </p:sp>
      <p:sp>
        <p:nvSpPr>
          <p:cNvPr id="15" name="Shape 12"/>
          <p:cNvSpPr/>
          <p:nvPr/>
        </p:nvSpPr>
        <p:spPr>
          <a:xfrm>
            <a:off x="3359463" y="3792141"/>
            <a:ext cx="2537853" cy="2002234"/>
          </a:xfrm>
          <a:prstGeom prst="roundRect">
            <a:avLst>
              <a:gd name="adj" fmla="val 3415"/>
            </a:avLst>
          </a:prstGeom>
          <a:solidFill>
            <a:srgbClr val="383B30"/>
          </a:solidFill>
          <a:ln w="6350">
            <a:solidFill>
              <a:srgbClr val="515449"/>
            </a:solidFill>
            <a:prstDash val="solid"/>
          </a:ln>
        </p:spPr>
      </p:sp>
      <p:sp>
        <p:nvSpPr>
          <p:cNvPr id="16" name="Text 13"/>
          <p:cNvSpPr/>
          <p:nvPr/>
        </p:nvSpPr>
        <p:spPr>
          <a:xfrm>
            <a:off x="3528527" y="3961209"/>
            <a:ext cx="2199724" cy="244177"/>
          </a:xfrm>
          <a:prstGeom prst="rect">
            <a:avLst/>
          </a:prstGeom>
          <a:noFill/>
          <a:ln/>
        </p:spPr>
        <p:txBody>
          <a:bodyPr wrap="none" lIns="0" tIns="0" rIns="0" bIns="0" rtlCol="0" anchor="t"/>
          <a:lstStyle/>
          <a:p>
            <a:pPr marL="0" indent="0" algn="l">
              <a:lnSpc>
                <a:spcPct val="83000"/>
              </a:lnSpc>
              <a:buNone/>
            </a:pPr>
            <a:r>
              <a:rPr lang="en-US" sz="1900" dirty="0">
                <a:solidFill>
                  <a:srgbClr val="FFFFFF"/>
                </a:solidFill>
                <a:latin typeface="Nunito SemiBold" pitchFamily="34" charset="0"/>
                <a:ea typeface="Nunito SemiBold" pitchFamily="34" charset="-122"/>
                <a:cs typeface="Nunito SemiBold" pitchFamily="34" charset="-120"/>
              </a:rPr>
              <a:t>Creative Work</a:t>
            </a:r>
            <a:endParaRPr lang="en-US" sz="1900" dirty="0"/>
          </a:p>
        </p:txBody>
      </p:sp>
      <p:sp>
        <p:nvSpPr>
          <p:cNvPr id="17" name="Text 14"/>
          <p:cNvSpPr/>
          <p:nvPr/>
        </p:nvSpPr>
        <p:spPr>
          <a:xfrm>
            <a:off x="3528527" y="4365625"/>
            <a:ext cx="2199724" cy="1259681"/>
          </a:xfrm>
          <a:prstGeom prst="rect">
            <a:avLst/>
          </a:prstGeom>
          <a:noFill/>
          <a:ln/>
        </p:spPr>
        <p:txBody>
          <a:bodyPr wrap="square" lIns="0" tIns="0" rIns="0" bIns="0" rtlCol="0" anchor="t">
            <a:normAutofit/>
          </a:bodyPr>
          <a:lstStyle/>
          <a:p>
            <a:pPr marL="0" indent="0" algn="l">
              <a:lnSpc>
                <a:spcPct val="107000"/>
              </a:lnSpc>
              <a:buNone/>
            </a:pPr>
            <a:r>
              <a:rPr lang="en-US" sz="1250" dirty="0">
                <a:solidFill>
                  <a:srgbClr val="F9F6ED"/>
                </a:solidFill>
                <a:latin typeface="PT Sans" pitchFamily="34" charset="0"/>
                <a:ea typeface="PT Sans" pitchFamily="34" charset="-122"/>
                <a:cs typeface="PT Sans" pitchFamily="34" charset="-120"/>
              </a:rPr>
              <a:t>AI generates text, images, music, and video. Tools like ChatGPT, DALL·E, and Midjourney are reshaping content creation, design, and communication.</a:t>
            </a:r>
            <a:endParaRPr lang="en-US" sz="1250" dirty="0"/>
          </a:p>
        </p:txBody>
      </p:sp>
      <p:pic>
        <p:nvPicPr>
          <p:cNvPr id="18" name="Image 1" descr="preencoded.png"/>
          <p:cNvPicPr>
            <a:picLocks noChangeAspect="1"/>
          </p:cNvPicPr>
          <p:nvPr/>
        </p:nvPicPr>
        <p:blipFill>
          <a:blip r:embed="rId4"/>
          <a:stretch>
            <a:fillRect/>
          </a:stretch>
        </p:blipFill>
        <p:spPr>
          <a:xfrm>
            <a:off x="6307079" y="1604665"/>
            <a:ext cx="5223141" cy="2238573"/>
          </a:xfrm>
          <a:prstGeom prst="rect">
            <a:avLst/>
          </a:prstGeom>
        </p:spPr>
      </p:pic>
      <p:pic>
        <p:nvPicPr>
          <p:cNvPr id="19" name="Image 2" descr="preencoded.png"/>
          <p:cNvPicPr>
            <a:picLocks noChangeAspect="1"/>
          </p:cNvPicPr>
          <p:nvPr/>
        </p:nvPicPr>
        <p:blipFill>
          <a:blip r:embed="rId5"/>
          <a:stretch>
            <a:fillRect/>
          </a:stretch>
        </p:blipFill>
        <p:spPr>
          <a:xfrm>
            <a:off x="6307079" y="3973413"/>
            <a:ext cx="5223141" cy="2238573"/>
          </a:xfrm>
          <a:prstGeom prst="rect">
            <a:avLst/>
          </a:prstGeom>
        </p:spPr>
      </p:pic>
      <p:sp>
        <p:nvSpPr>
          <p:cNvPr id="20" name="TextBox 19">
            <a:extLst>
              <a:ext uri="{FF2B5EF4-FFF2-40B4-BE49-F238E27FC236}">
                <a16:creationId xmlns:a16="http://schemas.microsoft.com/office/drawing/2014/main" id="{E3FFD8D5-7C0D-A159-9748-FA7731926CCB}"/>
              </a:ext>
            </a:extLst>
          </p:cNvPr>
          <p:cNvSpPr txBox="1"/>
          <p:nvPr/>
        </p:nvSpPr>
        <p:spPr>
          <a:xfrm>
            <a:off x="10016455" y="6421556"/>
            <a:ext cx="21296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a:latin typeface="Matura MT Script Capitals" panose="03020802060602070202" pitchFamily="66" charset="0"/>
              </a:rPr>
              <a:t>Munzurul Islam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661475" y="484088"/>
            <a:ext cx="995338" cy="247352"/>
          </a:xfrm>
          <a:prstGeom prst="roundRect">
            <a:avLst>
              <a:gd name="adj" fmla="val 22116"/>
            </a:avLst>
          </a:prstGeom>
          <a:solidFill>
            <a:srgbClr val="302B1C"/>
          </a:solidFill>
          <a:ln/>
        </p:spPr>
      </p:sp>
      <p:pic>
        <p:nvPicPr>
          <p:cNvPr id="3" name="Image 0" descr="preencoded.png"/>
          <p:cNvPicPr>
            <a:picLocks noChangeAspect="1"/>
          </p:cNvPicPr>
          <p:nvPr/>
        </p:nvPicPr>
        <p:blipFill>
          <a:blip r:embed="rId3"/>
          <a:stretch>
            <a:fillRect/>
          </a:stretch>
        </p:blipFill>
        <p:spPr>
          <a:xfrm>
            <a:off x="759104" y="542627"/>
            <a:ext cx="130172" cy="130175"/>
          </a:xfrm>
          <a:prstGeom prst="rect">
            <a:avLst/>
          </a:prstGeom>
        </p:spPr>
      </p:pic>
      <p:sp>
        <p:nvSpPr>
          <p:cNvPr id="4" name="Text 1"/>
          <p:cNvSpPr/>
          <p:nvPr/>
        </p:nvSpPr>
        <p:spPr>
          <a:xfrm>
            <a:off x="954361" y="532904"/>
            <a:ext cx="1214407" cy="149721"/>
          </a:xfrm>
          <a:prstGeom prst="rect">
            <a:avLst/>
          </a:prstGeom>
          <a:noFill/>
          <a:ln/>
        </p:spPr>
        <p:txBody>
          <a:bodyPr wrap="none" lIns="0" tIns="0" rIns="0" bIns="0" rtlCol="0" anchor="t"/>
          <a:lstStyle/>
          <a:p>
            <a:pPr marL="0" indent="0" algn="l">
              <a:lnSpc>
                <a:spcPct val="96000"/>
              </a:lnSpc>
              <a:buNone/>
            </a:pPr>
            <a:r>
              <a:rPr lang="en-US" sz="1000" dirty="0">
                <a:solidFill>
                  <a:srgbClr val="F9F6ED"/>
                </a:solidFill>
                <a:latin typeface="PT Sans" pitchFamily="34" charset="0"/>
                <a:ea typeface="PT Sans" pitchFamily="34" charset="-122"/>
                <a:cs typeface="PT Sans" pitchFamily="34" charset="-120"/>
              </a:rPr>
              <a:t>MODULE 4</a:t>
            </a:r>
            <a:endParaRPr lang="en-US" sz="1000" dirty="0"/>
          </a:p>
        </p:txBody>
      </p:sp>
      <p:sp>
        <p:nvSpPr>
          <p:cNvPr id="5" name="Text 2"/>
          <p:cNvSpPr/>
          <p:nvPr/>
        </p:nvSpPr>
        <p:spPr>
          <a:xfrm>
            <a:off x="661475" y="1071959"/>
            <a:ext cx="5235841" cy="813991"/>
          </a:xfrm>
          <a:prstGeom prst="rect">
            <a:avLst/>
          </a:prstGeom>
          <a:noFill/>
          <a:ln/>
        </p:spPr>
        <p:txBody>
          <a:bodyPr wrap="square" lIns="0" tIns="0" rIns="0" bIns="0" rtlCol="0" anchor="t">
            <a:normAutofit lnSpcReduction="10000"/>
          </a:bodyPr>
          <a:lstStyle/>
          <a:p>
            <a:pPr marL="0" indent="0" algn="l">
              <a:lnSpc>
                <a:spcPct val="83000"/>
              </a:lnSpc>
              <a:buNone/>
            </a:pPr>
            <a:r>
              <a:rPr lang="en-US" sz="3200" dirty="0">
                <a:solidFill>
                  <a:srgbClr val="FFFFFF"/>
                </a:solidFill>
                <a:latin typeface="Nunito SemiBold" pitchFamily="34" charset="0"/>
                <a:ea typeface="Nunito SemiBold" pitchFamily="34" charset="-122"/>
                <a:cs typeface="Nunito SemiBold" pitchFamily="34" charset="-120"/>
              </a:rPr>
              <a:t>Understanding the Use of Prompts in AI Tools</a:t>
            </a:r>
            <a:endParaRPr lang="en-US" sz="3200" dirty="0"/>
          </a:p>
        </p:txBody>
      </p:sp>
      <p:sp>
        <p:nvSpPr>
          <p:cNvPr id="6" name="Text 3"/>
          <p:cNvSpPr/>
          <p:nvPr/>
        </p:nvSpPr>
        <p:spPr>
          <a:xfrm>
            <a:off x="661475" y="2046188"/>
            <a:ext cx="5235841" cy="839788"/>
          </a:xfrm>
          <a:prstGeom prst="rect">
            <a:avLst/>
          </a:prstGeom>
          <a:noFill/>
          <a:ln/>
        </p:spPr>
        <p:txBody>
          <a:bodyPr wrap="square" lIns="0" tIns="0" rIns="0" bIns="0" rtlCol="0" anchor="t">
            <a:normAutofit/>
          </a:bodyPr>
          <a:lstStyle/>
          <a:p>
            <a:pPr marL="0" indent="0" algn="l">
              <a:lnSpc>
                <a:spcPct val="107000"/>
              </a:lnSpc>
              <a:buNone/>
            </a:pPr>
            <a:r>
              <a:rPr lang="en-US" sz="1250" dirty="0">
                <a:solidFill>
                  <a:srgbClr val="F9F6ED"/>
                </a:solidFill>
                <a:latin typeface="PT Sans" pitchFamily="34" charset="0"/>
                <a:ea typeface="PT Sans" pitchFamily="34" charset="-122"/>
                <a:cs typeface="PT Sans" pitchFamily="34" charset="-120"/>
              </a:rPr>
              <a:t>A </a:t>
            </a:r>
            <a:r>
              <a:rPr lang="en-US" sz="1250" b="1" dirty="0">
                <a:solidFill>
                  <a:srgbClr val="F9F6ED"/>
                </a:solidFill>
                <a:latin typeface="PT Sans Bold" pitchFamily="34" charset="0"/>
                <a:ea typeface="PT Sans Bold" pitchFamily="34" charset="-122"/>
                <a:cs typeface="PT Sans Bold" pitchFamily="34" charset="-120"/>
              </a:rPr>
              <a:t>prompt</a:t>
            </a:r>
            <a:r>
              <a:rPr lang="en-US" sz="1250" dirty="0">
                <a:solidFill>
                  <a:srgbClr val="F9F6ED"/>
                </a:solidFill>
                <a:latin typeface="PT Sans" pitchFamily="34" charset="0"/>
                <a:ea typeface="PT Sans" pitchFamily="34" charset="-122"/>
                <a:cs typeface="PT Sans" pitchFamily="34" charset="-120"/>
              </a:rPr>
              <a:t> is the instruction or question you give to an AI tool. The quality of the AI's output is directly determined by how well you craft your prompt. This skill — called </a:t>
            </a:r>
            <a:r>
              <a:rPr lang="en-US" sz="1250" b="1" dirty="0">
                <a:solidFill>
                  <a:srgbClr val="F9F6ED"/>
                </a:solidFill>
                <a:latin typeface="PT Sans Bold" pitchFamily="34" charset="0"/>
                <a:ea typeface="PT Sans Bold" pitchFamily="34" charset="-122"/>
                <a:cs typeface="PT Sans Bold" pitchFamily="34" charset="-120"/>
              </a:rPr>
              <a:t>prompt engineering</a:t>
            </a:r>
            <a:r>
              <a:rPr lang="en-US" sz="1250" dirty="0">
                <a:solidFill>
                  <a:srgbClr val="F9F6ED"/>
                </a:solidFill>
                <a:latin typeface="PT Sans" pitchFamily="34" charset="0"/>
                <a:ea typeface="PT Sans" pitchFamily="34" charset="-122"/>
                <a:cs typeface="PT Sans" pitchFamily="34" charset="-120"/>
              </a:rPr>
              <a:t> — is one of the most valuable competencies for any AI user today.</a:t>
            </a:r>
            <a:endParaRPr lang="en-US" sz="1250" dirty="0"/>
          </a:p>
        </p:txBody>
      </p:sp>
      <p:pic>
        <p:nvPicPr>
          <p:cNvPr id="7" name="Image 1" descr="preencoded.png"/>
          <p:cNvPicPr>
            <a:picLocks noChangeAspect="1"/>
          </p:cNvPicPr>
          <p:nvPr/>
        </p:nvPicPr>
        <p:blipFill>
          <a:blip r:embed="rId4"/>
          <a:stretch>
            <a:fillRect/>
          </a:stretch>
        </p:blipFill>
        <p:spPr>
          <a:xfrm>
            <a:off x="661475" y="3066256"/>
            <a:ext cx="5235841" cy="2773263"/>
          </a:xfrm>
          <a:prstGeom prst="rect">
            <a:avLst/>
          </a:prstGeom>
        </p:spPr>
      </p:pic>
      <p:sp>
        <p:nvSpPr>
          <p:cNvPr id="8" name="Text 4"/>
          <p:cNvSpPr/>
          <p:nvPr/>
        </p:nvSpPr>
        <p:spPr>
          <a:xfrm>
            <a:off x="1386421" y="5048301"/>
            <a:ext cx="1294540" cy="129457"/>
          </a:xfrm>
          <a:prstGeom prst="rect">
            <a:avLst/>
          </a:prstGeom>
          <a:noFill/>
          <a:ln/>
        </p:spPr>
        <p:txBody>
          <a:bodyPr wrap="none" lIns="0" tIns="0" rIns="0" bIns="0" rtlCol="0" anchor="t"/>
          <a:lstStyle/>
          <a:p>
            <a:pPr marL="0" indent="0" algn="r">
              <a:lnSpc>
                <a:spcPct val="83000"/>
              </a:lnSpc>
              <a:buNone/>
            </a:pPr>
            <a:r>
              <a:rPr lang="en-US" sz="1000" dirty="0">
                <a:solidFill>
                  <a:srgbClr val="FFFFFF"/>
                </a:solidFill>
                <a:latin typeface="Nunito SemiBold" pitchFamily="34" charset="0"/>
                <a:ea typeface="Nunito SemiBold" pitchFamily="34" charset="-122"/>
                <a:cs typeface="Nunito SemiBold" pitchFamily="34" charset="-120"/>
              </a:rPr>
              <a:t>Be Clear</a:t>
            </a:r>
            <a:endParaRPr lang="en-US" sz="1000" dirty="0"/>
          </a:p>
        </p:txBody>
      </p:sp>
      <p:sp>
        <p:nvSpPr>
          <p:cNvPr id="9" name="Text 5"/>
          <p:cNvSpPr/>
          <p:nvPr/>
        </p:nvSpPr>
        <p:spPr>
          <a:xfrm>
            <a:off x="1294365" y="5223787"/>
            <a:ext cx="1386596" cy="128379"/>
          </a:xfrm>
          <a:prstGeom prst="rect">
            <a:avLst/>
          </a:prstGeom>
          <a:noFill/>
          <a:ln/>
        </p:spPr>
        <p:txBody>
          <a:bodyPr wrap="none" lIns="0" tIns="0" rIns="0" bIns="0" rtlCol="0" anchor="t"/>
          <a:lstStyle/>
          <a:p>
            <a:pPr marL="0" indent="0" algn="r">
              <a:lnSpc>
                <a:spcPct val="103000"/>
              </a:lnSpc>
              <a:buNone/>
            </a:pPr>
            <a:r>
              <a:rPr lang="en-US" sz="800" dirty="0">
                <a:solidFill>
                  <a:srgbClr val="F9F6ED"/>
                </a:solidFill>
                <a:latin typeface="PT Sans" pitchFamily="34" charset="0"/>
                <a:ea typeface="PT Sans" pitchFamily="34" charset="-122"/>
                <a:cs typeface="PT Sans" pitchFamily="34" charset="-120"/>
              </a:rPr>
              <a:t>State exactly what you need.</a:t>
            </a:r>
            <a:endParaRPr lang="en-US" sz="800" dirty="0"/>
          </a:p>
        </p:txBody>
      </p:sp>
      <p:sp>
        <p:nvSpPr>
          <p:cNvPr id="10" name="Text 6"/>
          <p:cNvSpPr/>
          <p:nvPr/>
        </p:nvSpPr>
        <p:spPr>
          <a:xfrm>
            <a:off x="880112" y="3425051"/>
            <a:ext cx="1294540" cy="129457"/>
          </a:xfrm>
          <a:prstGeom prst="rect">
            <a:avLst/>
          </a:prstGeom>
          <a:noFill/>
          <a:ln/>
        </p:spPr>
        <p:txBody>
          <a:bodyPr wrap="none" lIns="0" tIns="0" rIns="0" bIns="0" rtlCol="0" anchor="t"/>
          <a:lstStyle/>
          <a:p>
            <a:pPr marL="0" indent="0" algn="r">
              <a:lnSpc>
                <a:spcPct val="83000"/>
              </a:lnSpc>
              <a:buNone/>
            </a:pPr>
            <a:r>
              <a:rPr lang="en-US" sz="1000" dirty="0">
                <a:solidFill>
                  <a:srgbClr val="FFFFFF"/>
                </a:solidFill>
                <a:latin typeface="Nunito SemiBold" pitchFamily="34" charset="0"/>
                <a:ea typeface="Nunito SemiBold" pitchFamily="34" charset="-122"/>
                <a:cs typeface="Nunito SemiBold" pitchFamily="34" charset="-120"/>
              </a:rPr>
              <a:t>Give Context</a:t>
            </a:r>
            <a:endParaRPr lang="en-US" sz="1000" dirty="0"/>
          </a:p>
        </p:txBody>
      </p:sp>
      <p:sp>
        <p:nvSpPr>
          <p:cNvPr id="11" name="Text 7"/>
          <p:cNvSpPr/>
          <p:nvPr/>
        </p:nvSpPr>
        <p:spPr>
          <a:xfrm>
            <a:off x="788056" y="3600537"/>
            <a:ext cx="1386596" cy="256757"/>
          </a:xfrm>
          <a:prstGeom prst="rect">
            <a:avLst/>
          </a:prstGeom>
          <a:noFill/>
          <a:ln/>
        </p:spPr>
        <p:txBody>
          <a:bodyPr wrap="square" lIns="0" tIns="0" rIns="0" bIns="0" rtlCol="0" anchor="t">
            <a:normAutofit/>
          </a:bodyPr>
          <a:lstStyle/>
          <a:p>
            <a:pPr marL="0" indent="0" algn="r">
              <a:lnSpc>
                <a:spcPct val="103000"/>
              </a:lnSpc>
              <a:buNone/>
            </a:pPr>
            <a:r>
              <a:rPr lang="en-US" sz="800" dirty="0">
                <a:solidFill>
                  <a:srgbClr val="F9F6ED"/>
                </a:solidFill>
                <a:latin typeface="PT Sans" pitchFamily="34" charset="0"/>
                <a:ea typeface="PT Sans" pitchFamily="34" charset="-122"/>
                <a:cs typeface="PT Sans" pitchFamily="34" charset="-120"/>
              </a:rPr>
              <a:t>Explain relevant background details.</a:t>
            </a:r>
            <a:endParaRPr lang="en-US" sz="800" dirty="0"/>
          </a:p>
        </p:txBody>
      </p:sp>
      <p:sp>
        <p:nvSpPr>
          <p:cNvPr id="12" name="Text 8"/>
          <p:cNvSpPr/>
          <p:nvPr/>
        </p:nvSpPr>
        <p:spPr>
          <a:xfrm>
            <a:off x="3894952" y="3425051"/>
            <a:ext cx="1294540" cy="129457"/>
          </a:xfrm>
          <a:prstGeom prst="rect">
            <a:avLst/>
          </a:prstGeom>
          <a:noFill/>
          <a:ln/>
        </p:spPr>
        <p:txBody>
          <a:bodyPr wrap="none" lIns="0" tIns="0" rIns="0" bIns="0" rtlCol="0" anchor="t"/>
          <a:lstStyle/>
          <a:p>
            <a:pPr marL="0" indent="0" algn="l">
              <a:lnSpc>
                <a:spcPct val="83000"/>
              </a:lnSpc>
              <a:buNone/>
            </a:pPr>
            <a:r>
              <a:rPr lang="en-US" sz="1000" dirty="0">
                <a:solidFill>
                  <a:srgbClr val="FFFFFF"/>
                </a:solidFill>
                <a:latin typeface="Nunito SemiBold" pitchFamily="34" charset="0"/>
                <a:ea typeface="Nunito SemiBold" pitchFamily="34" charset="-122"/>
                <a:cs typeface="Nunito SemiBold" pitchFamily="34" charset="-120"/>
              </a:rPr>
              <a:t>Set the Format</a:t>
            </a:r>
            <a:endParaRPr lang="en-US" sz="1000" dirty="0"/>
          </a:p>
        </p:txBody>
      </p:sp>
      <p:sp>
        <p:nvSpPr>
          <p:cNvPr id="13" name="Text 9"/>
          <p:cNvSpPr/>
          <p:nvPr/>
        </p:nvSpPr>
        <p:spPr>
          <a:xfrm>
            <a:off x="3894952" y="3600537"/>
            <a:ext cx="1386597" cy="256757"/>
          </a:xfrm>
          <a:prstGeom prst="rect">
            <a:avLst/>
          </a:prstGeom>
          <a:noFill/>
          <a:ln/>
        </p:spPr>
        <p:txBody>
          <a:bodyPr wrap="square" lIns="0" tIns="0" rIns="0" bIns="0" rtlCol="0" anchor="t">
            <a:normAutofit/>
          </a:bodyPr>
          <a:lstStyle/>
          <a:p>
            <a:pPr marL="0" indent="0" algn="l">
              <a:lnSpc>
                <a:spcPct val="103000"/>
              </a:lnSpc>
              <a:buNone/>
            </a:pPr>
            <a:r>
              <a:rPr lang="en-US" sz="800" dirty="0">
                <a:solidFill>
                  <a:srgbClr val="F9F6ED"/>
                </a:solidFill>
                <a:latin typeface="PT Sans" pitchFamily="34" charset="0"/>
                <a:ea typeface="PT Sans" pitchFamily="34" charset="-122"/>
                <a:cs typeface="PT Sans" pitchFamily="34" charset="-120"/>
              </a:rPr>
              <a:t>Specify desired output structure.</a:t>
            </a:r>
            <a:endParaRPr lang="en-US" sz="800" dirty="0"/>
          </a:p>
        </p:txBody>
      </p:sp>
      <p:sp>
        <p:nvSpPr>
          <p:cNvPr id="14" name="Text 10"/>
          <p:cNvSpPr/>
          <p:nvPr/>
        </p:nvSpPr>
        <p:spPr>
          <a:xfrm>
            <a:off x="4384001" y="5048391"/>
            <a:ext cx="1294540" cy="129457"/>
          </a:xfrm>
          <a:prstGeom prst="rect">
            <a:avLst/>
          </a:prstGeom>
          <a:noFill/>
          <a:ln/>
        </p:spPr>
        <p:txBody>
          <a:bodyPr wrap="none" lIns="0" tIns="0" rIns="0" bIns="0" rtlCol="0" anchor="t"/>
          <a:lstStyle/>
          <a:p>
            <a:pPr marL="0" indent="0" algn="l">
              <a:lnSpc>
                <a:spcPct val="83000"/>
              </a:lnSpc>
              <a:buNone/>
            </a:pPr>
            <a:r>
              <a:rPr lang="en-US" sz="1000" dirty="0">
                <a:solidFill>
                  <a:srgbClr val="FFFFFF"/>
                </a:solidFill>
                <a:latin typeface="Nunito SemiBold" pitchFamily="34" charset="0"/>
                <a:ea typeface="Nunito SemiBold" pitchFamily="34" charset="-122"/>
                <a:cs typeface="Nunito SemiBold" pitchFamily="34" charset="-120"/>
              </a:rPr>
              <a:t>Refine &amp; Iterate</a:t>
            </a:r>
            <a:endParaRPr lang="en-US" sz="1000" dirty="0"/>
          </a:p>
        </p:txBody>
      </p:sp>
      <p:sp>
        <p:nvSpPr>
          <p:cNvPr id="15" name="Text 11"/>
          <p:cNvSpPr/>
          <p:nvPr/>
        </p:nvSpPr>
        <p:spPr>
          <a:xfrm>
            <a:off x="4384001" y="5223877"/>
            <a:ext cx="1386597" cy="256757"/>
          </a:xfrm>
          <a:prstGeom prst="rect">
            <a:avLst/>
          </a:prstGeom>
          <a:noFill/>
          <a:ln/>
        </p:spPr>
        <p:txBody>
          <a:bodyPr wrap="square" lIns="0" tIns="0" rIns="0" bIns="0" rtlCol="0" anchor="t">
            <a:normAutofit/>
          </a:bodyPr>
          <a:lstStyle/>
          <a:p>
            <a:pPr marL="0" indent="0" algn="l">
              <a:lnSpc>
                <a:spcPct val="103000"/>
              </a:lnSpc>
              <a:buNone/>
            </a:pPr>
            <a:r>
              <a:rPr lang="en-US" sz="800" dirty="0">
                <a:solidFill>
                  <a:srgbClr val="F9F6ED"/>
                </a:solidFill>
                <a:latin typeface="PT Sans" pitchFamily="34" charset="0"/>
                <a:ea typeface="PT Sans" pitchFamily="34" charset="-122"/>
                <a:cs typeface="PT Sans" pitchFamily="34" charset="-120"/>
              </a:rPr>
              <a:t>Improve prompts based on results.</a:t>
            </a:r>
            <a:endParaRPr lang="en-US" sz="800" dirty="0"/>
          </a:p>
        </p:txBody>
      </p:sp>
      <p:sp>
        <p:nvSpPr>
          <p:cNvPr id="16" name="Text 12"/>
          <p:cNvSpPr/>
          <p:nvPr/>
        </p:nvSpPr>
        <p:spPr>
          <a:xfrm>
            <a:off x="661475" y="6019800"/>
            <a:ext cx="5845426" cy="209947"/>
          </a:xfrm>
          <a:prstGeom prst="rect">
            <a:avLst/>
          </a:prstGeom>
          <a:noFill/>
          <a:ln/>
        </p:spPr>
        <p:txBody>
          <a:bodyPr wrap="none" lIns="0" tIns="0" rIns="0" bIns="0" rtlCol="0" anchor="t"/>
          <a:lstStyle/>
          <a:p>
            <a:pPr marL="0" indent="0" algn="l">
              <a:lnSpc>
                <a:spcPct val="107000"/>
              </a:lnSpc>
              <a:buNone/>
            </a:pPr>
            <a:endParaRPr lang="en-US" sz="1250" dirty="0"/>
          </a:p>
        </p:txBody>
      </p:sp>
      <p:sp>
        <p:nvSpPr>
          <p:cNvPr id="17" name="Shape 13"/>
          <p:cNvSpPr/>
          <p:nvPr/>
        </p:nvSpPr>
        <p:spPr>
          <a:xfrm>
            <a:off x="6300729" y="1092002"/>
            <a:ext cx="5235841" cy="4894263"/>
          </a:xfrm>
          <a:prstGeom prst="roundRect">
            <a:avLst>
              <a:gd name="adj" fmla="val 1397"/>
            </a:avLst>
          </a:prstGeom>
          <a:solidFill>
            <a:srgbClr val="383B30"/>
          </a:solidFill>
          <a:ln w="6350">
            <a:solidFill>
              <a:srgbClr val="515449"/>
            </a:solidFill>
            <a:prstDash val="solid"/>
          </a:ln>
        </p:spPr>
      </p:sp>
      <p:sp>
        <p:nvSpPr>
          <p:cNvPr id="18" name="Shape 14"/>
          <p:cNvSpPr/>
          <p:nvPr/>
        </p:nvSpPr>
        <p:spPr>
          <a:xfrm>
            <a:off x="6307079" y="1098352"/>
            <a:ext cx="5223141" cy="905470"/>
          </a:xfrm>
          <a:prstGeom prst="rect">
            <a:avLst/>
          </a:prstGeom>
          <a:solidFill>
            <a:srgbClr val="383B30"/>
          </a:solidFill>
          <a:ln/>
        </p:spPr>
      </p:sp>
      <p:sp>
        <p:nvSpPr>
          <p:cNvPr id="19" name="Text 15"/>
          <p:cNvSpPr/>
          <p:nvPr/>
        </p:nvSpPr>
        <p:spPr>
          <a:xfrm>
            <a:off x="6469794" y="1261070"/>
            <a:ext cx="4897712" cy="209848"/>
          </a:xfrm>
          <a:prstGeom prst="rect">
            <a:avLst/>
          </a:prstGeom>
          <a:noFill/>
          <a:ln/>
        </p:spPr>
        <p:txBody>
          <a:bodyPr wrap="none" lIns="0" tIns="0" rIns="0" bIns="0" rtlCol="0" anchor="t"/>
          <a:lstStyle/>
          <a:p>
            <a:pPr marL="0" indent="0" algn="l">
              <a:lnSpc>
                <a:spcPct val="83000"/>
              </a:lnSpc>
              <a:buNone/>
            </a:pPr>
            <a:r>
              <a:rPr lang="en-US" sz="1600" dirty="0">
                <a:solidFill>
                  <a:srgbClr val="000000"/>
                </a:solidFill>
                <a:latin typeface="Twemoji Mozilla" pitchFamily="34" charset="0"/>
                <a:ea typeface="Twemoji Mozilla" pitchFamily="34" charset="-122"/>
                <a:cs typeface="Twemoji Mozilla" pitchFamily="34" charset="-120"/>
              </a:rPr>
              <a:t>❌</a:t>
            </a:r>
            <a:r>
              <a:rPr lang="en-US" sz="1600" dirty="0">
                <a:solidFill>
                  <a:srgbClr val="FFFFFF"/>
                </a:solidFill>
                <a:latin typeface="Nunito SemiBold" pitchFamily="34" charset="0"/>
                <a:ea typeface="Nunito SemiBold" pitchFamily="34" charset="-122"/>
                <a:cs typeface="Nunito SemiBold" pitchFamily="34" charset="-120"/>
              </a:rPr>
              <a:t> Weak Prompt</a:t>
            </a:r>
            <a:endParaRPr lang="en-US" sz="1600" dirty="0"/>
          </a:p>
        </p:txBody>
      </p:sp>
      <p:sp>
        <p:nvSpPr>
          <p:cNvPr id="20" name="Text 16"/>
          <p:cNvSpPr/>
          <p:nvPr/>
        </p:nvSpPr>
        <p:spPr>
          <a:xfrm>
            <a:off x="6469794" y="1631156"/>
            <a:ext cx="4897712" cy="209947"/>
          </a:xfrm>
          <a:prstGeom prst="rect">
            <a:avLst/>
          </a:prstGeom>
          <a:noFill/>
          <a:ln/>
        </p:spPr>
        <p:txBody>
          <a:bodyPr wrap="none" lIns="0" tIns="0" rIns="0" bIns="0" rtlCol="0" anchor="t"/>
          <a:lstStyle/>
          <a:p>
            <a:pPr marL="0" indent="0" algn="l">
              <a:lnSpc>
                <a:spcPct val="107000"/>
              </a:lnSpc>
              <a:buNone/>
            </a:pPr>
            <a:r>
              <a:rPr lang="en-US" sz="1250" dirty="0">
                <a:solidFill>
                  <a:srgbClr val="F9F6ED"/>
                </a:solidFill>
                <a:latin typeface="PT Sans" pitchFamily="34" charset="0"/>
                <a:ea typeface="PT Sans" pitchFamily="34" charset="-122"/>
                <a:cs typeface="PT Sans" pitchFamily="34" charset="-120"/>
              </a:rPr>
              <a:t>"Tell me about AI."</a:t>
            </a:r>
            <a:endParaRPr lang="en-US" sz="1250" dirty="0"/>
          </a:p>
        </p:txBody>
      </p:sp>
      <p:sp>
        <p:nvSpPr>
          <p:cNvPr id="21" name="Shape 17"/>
          <p:cNvSpPr/>
          <p:nvPr/>
        </p:nvSpPr>
        <p:spPr>
          <a:xfrm>
            <a:off x="6307079" y="2003822"/>
            <a:ext cx="5223141" cy="1325364"/>
          </a:xfrm>
          <a:prstGeom prst="rect">
            <a:avLst/>
          </a:prstGeom>
          <a:solidFill>
            <a:srgbClr val="383B30"/>
          </a:solidFill>
          <a:ln/>
        </p:spPr>
      </p:sp>
      <p:sp>
        <p:nvSpPr>
          <p:cNvPr id="22" name="Shape 18"/>
          <p:cNvSpPr/>
          <p:nvPr/>
        </p:nvSpPr>
        <p:spPr>
          <a:xfrm>
            <a:off x="6307079" y="2003822"/>
            <a:ext cx="5223141" cy="19050"/>
          </a:xfrm>
          <a:prstGeom prst="roundRect">
            <a:avLst>
              <a:gd name="adj" fmla="val 358945"/>
            </a:avLst>
          </a:prstGeom>
          <a:solidFill>
            <a:srgbClr val="515449"/>
          </a:solidFill>
          <a:ln/>
        </p:spPr>
      </p:sp>
      <p:sp>
        <p:nvSpPr>
          <p:cNvPr id="23" name="Text 19"/>
          <p:cNvSpPr/>
          <p:nvPr/>
        </p:nvSpPr>
        <p:spPr>
          <a:xfrm>
            <a:off x="6469794" y="2166541"/>
            <a:ext cx="4897712" cy="209848"/>
          </a:xfrm>
          <a:prstGeom prst="rect">
            <a:avLst/>
          </a:prstGeom>
          <a:noFill/>
          <a:ln/>
        </p:spPr>
        <p:txBody>
          <a:bodyPr wrap="none" lIns="0" tIns="0" rIns="0" bIns="0" rtlCol="0" anchor="t"/>
          <a:lstStyle/>
          <a:p>
            <a:pPr marL="0" indent="0" algn="l">
              <a:lnSpc>
                <a:spcPct val="83000"/>
              </a:lnSpc>
              <a:buNone/>
            </a:pPr>
            <a:r>
              <a:rPr lang="en-US" sz="1600" dirty="0">
                <a:solidFill>
                  <a:srgbClr val="000000"/>
                </a:solidFill>
                <a:latin typeface="Twemoji Mozilla" pitchFamily="34" charset="0"/>
                <a:ea typeface="Twemoji Mozilla" pitchFamily="34" charset="-122"/>
                <a:cs typeface="Twemoji Mozilla" pitchFamily="34" charset="-120"/>
              </a:rPr>
              <a:t>✅</a:t>
            </a:r>
            <a:r>
              <a:rPr lang="en-US" sz="1600" dirty="0">
                <a:solidFill>
                  <a:srgbClr val="FFFFFF"/>
                </a:solidFill>
                <a:latin typeface="Nunito SemiBold" pitchFamily="34" charset="0"/>
                <a:ea typeface="Nunito SemiBold" pitchFamily="34" charset="-122"/>
                <a:cs typeface="Nunito SemiBold" pitchFamily="34" charset="-120"/>
              </a:rPr>
              <a:t> Strong Prompt</a:t>
            </a:r>
            <a:endParaRPr lang="en-US" sz="1600" dirty="0"/>
          </a:p>
        </p:txBody>
      </p:sp>
      <p:sp>
        <p:nvSpPr>
          <p:cNvPr id="24" name="Text 20"/>
          <p:cNvSpPr/>
          <p:nvPr/>
        </p:nvSpPr>
        <p:spPr>
          <a:xfrm>
            <a:off x="6469794" y="2536627"/>
            <a:ext cx="4897712" cy="629841"/>
          </a:xfrm>
          <a:prstGeom prst="rect">
            <a:avLst/>
          </a:prstGeom>
          <a:noFill/>
          <a:ln/>
        </p:spPr>
        <p:txBody>
          <a:bodyPr wrap="square" lIns="0" tIns="0" rIns="0" bIns="0" rtlCol="0" anchor="t">
            <a:normAutofit/>
          </a:bodyPr>
          <a:lstStyle/>
          <a:p>
            <a:pPr marL="0" indent="0" algn="l">
              <a:lnSpc>
                <a:spcPct val="107000"/>
              </a:lnSpc>
              <a:buNone/>
            </a:pPr>
            <a:r>
              <a:rPr lang="en-US" sz="1250" dirty="0">
                <a:solidFill>
                  <a:srgbClr val="F9F6ED"/>
                </a:solidFill>
                <a:latin typeface="PT Sans" pitchFamily="34" charset="0"/>
                <a:ea typeface="PT Sans" pitchFamily="34" charset="-122"/>
                <a:cs typeface="PT Sans" pitchFamily="34" charset="-120"/>
              </a:rPr>
              <a:t>"Explain the difference between Narrow AI and General AI in simple terms, using two real-world examples. Write it for a beginner audience."</a:t>
            </a:r>
            <a:endParaRPr lang="en-US" sz="1250" dirty="0"/>
          </a:p>
        </p:txBody>
      </p:sp>
      <p:sp>
        <p:nvSpPr>
          <p:cNvPr id="25" name="Shape 21"/>
          <p:cNvSpPr/>
          <p:nvPr/>
        </p:nvSpPr>
        <p:spPr>
          <a:xfrm>
            <a:off x="6307079" y="3329186"/>
            <a:ext cx="5223141" cy="1325364"/>
          </a:xfrm>
          <a:prstGeom prst="rect">
            <a:avLst/>
          </a:prstGeom>
          <a:solidFill>
            <a:srgbClr val="383B30"/>
          </a:solidFill>
          <a:ln/>
        </p:spPr>
      </p:sp>
      <p:sp>
        <p:nvSpPr>
          <p:cNvPr id="26" name="Shape 22"/>
          <p:cNvSpPr/>
          <p:nvPr/>
        </p:nvSpPr>
        <p:spPr>
          <a:xfrm>
            <a:off x="6307079" y="3329186"/>
            <a:ext cx="5223141" cy="19050"/>
          </a:xfrm>
          <a:prstGeom prst="roundRect">
            <a:avLst>
              <a:gd name="adj" fmla="val 358945"/>
            </a:avLst>
          </a:prstGeom>
          <a:solidFill>
            <a:srgbClr val="515449"/>
          </a:solidFill>
          <a:ln/>
        </p:spPr>
      </p:sp>
      <p:sp>
        <p:nvSpPr>
          <p:cNvPr id="27" name="Text 23"/>
          <p:cNvSpPr/>
          <p:nvPr/>
        </p:nvSpPr>
        <p:spPr>
          <a:xfrm>
            <a:off x="6469794" y="3491905"/>
            <a:ext cx="4897712" cy="209848"/>
          </a:xfrm>
          <a:prstGeom prst="rect">
            <a:avLst/>
          </a:prstGeom>
          <a:noFill/>
          <a:ln/>
        </p:spPr>
        <p:txBody>
          <a:bodyPr wrap="none" lIns="0" tIns="0" rIns="0" bIns="0" rtlCol="0" anchor="t"/>
          <a:lstStyle/>
          <a:p>
            <a:pPr marL="0" indent="0" algn="l">
              <a:lnSpc>
                <a:spcPct val="83000"/>
              </a:lnSpc>
              <a:buNone/>
            </a:pPr>
            <a:r>
              <a:rPr lang="en-US" sz="1600" dirty="0">
                <a:solidFill>
                  <a:srgbClr val="000000"/>
                </a:solidFill>
                <a:latin typeface="Twemoji Mozilla" pitchFamily="34" charset="0"/>
                <a:ea typeface="Twemoji Mozilla" pitchFamily="34" charset="-122"/>
                <a:cs typeface="Twemoji Mozilla" pitchFamily="34" charset="-120"/>
              </a:rPr>
              <a:t>🔑</a:t>
            </a:r>
            <a:r>
              <a:rPr lang="en-US" sz="1600" dirty="0">
                <a:solidFill>
                  <a:srgbClr val="FFFFFF"/>
                </a:solidFill>
                <a:latin typeface="Nunito SemiBold" pitchFamily="34" charset="0"/>
                <a:ea typeface="Nunito SemiBold" pitchFamily="34" charset="-122"/>
                <a:cs typeface="Nunito SemiBold" pitchFamily="34" charset="-120"/>
              </a:rPr>
              <a:t> Key Principle</a:t>
            </a:r>
            <a:endParaRPr lang="en-US" sz="1600" dirty="0"/>
          </a:p>
        </p:txBody>
      </p:sp>
      <p:sp>
        <p:nvSpPr>
          <p:cNvPr id="28" name="Text 24"/>
          <p:cNvSpPr/>
          <p:nvPr/>
        </p:nvSpPr>
        <p:spPr>
          <a:xfrm>
            <a:off x="6469794" y="3861991"/>
            <a:ext cx="4897712" cy="629841"/>
          </a:xfrm>
          <a:prstGeom prst="rect">
            <a:avLst/>
          </a:prstGeom>
          <a:noFill/>
          <a:ln/>
        </p:spPr>
        <p:txBody>
          <a:bodyPr wrap="square" lIns="0" tIns="0" rIns="0" bIns="0" rtlCol="0" anchor="t">
            <a:normAutofit/>
          </a:bodyPr>
          <a:lstStyle/>
          <a:p>
            <a:pPr marL="0" indent="0" algn="l">
              <a:lnSpc>
                <a:spcPct val="107000"/>
              </a:lnSpc>
              <a:buNone/>
            </a:pPr>
            <a:r>
              <a:rPr lang="en-US" sz="1250" dirty="0">
                <a:solidFill>
                  <a:srgbClr val="F9F6ED"/>
                </a:solidFill>
                <a:latin typeface="PT Sans" pitchFamily="34" charset="0"/>
                <a:ea typeface="PT Sans" pitchFamily="34" charset="-122"/>
                <a:cs typeface="PT Sans" pitchFamily="34" charset="-120"/>
              </a:rPr>
              <a:t>The more specific, contextual, and clear your prompt, the more useful and accurate the AI response will be. Think of it as giving directions — vague directions get you lost.</a:t>
            </a:r>
            <a:endParaRPr lang="en-US" sz="1250" dirty="0"/>
          </a:p>
        </p:txBody>
      </p:sp>
      <p:sp>
        <p:nvSpPr>
          <p:cNvPr id="29" name="Shape 25"/>
          <p:cNvSpPr/>
          <p:nvPr/>
        </p:nvSpPr>
        <p:spPr>
          <a:xfrm>
            <a:off x="6307079" y="4654550"/>
            <a:ext cx="5223141" cy="1325364"/>
          </a:xfrm>
          <a:prstGeom prst="rect">
            <a:avLst/>
          </a:prstGeom>
          <a:solidFill>
            <a:srgbClr val="383B30"/>
          </a:solidFill>
          <a:ln/>
        </p:spPr>
      </p:sp>
      <p:sp>
        <p:nvSpPr>
          <p:cNvPr id="30" name="Shape 26"/>
          <p:cNvSpPr/>
          <p:nvPr/>
        </p:nvSpPr>
        <p:spPr>
          <a:xfrm>
            <a:off x="6307079" y="4654550"/>
            <a:ext cx="5223141" cy="19050"/>
          </a:xfrm>
          <a:prstGeom prst="roundRect">
            <a:avLst>
              <a:gd name="adj" fmla="val 358945"/>
            </a:avLst>
          </a:prstGeom>
          <a:solidFill>
            <a:srgbClr val="515449"/>
          </a:solidFill>
          <a:ln/>
        </p:spPr>
      </p:sp>
      <p:sp>
        <p:nvSpPr>
          <p:cNvPr id="31" name="Text 27"/>
          <p:cNvSpPr/>
          <p:nvPr/>
        </p:nvSpPr>
        <p:spPr>
          <a:xfrm>
            <a:off x="6469794" y="4817269"/>
            <a:ext cx="4897712" cy="209848"/>
          </a:xfrm>
          <a:prstGeom prst="rect">
            <a:avLst/>
          </a:prstGeom>
          <a:noFill/>
          <a:ln/>
        </p:spPr>
        <p:txBody>
          <a:bodyPr wrap="none" lIns="0" tIns="0" rIns="0" bIns="0" rtlCol="0" anchor="t"/>
          <a:lstStyle/>
          <a:p>
            <a:pPr marL="0" indent="0" algn="l">
              <a:lnSpc>
                <a:spcPct val="83000"/>
              </a:lnSpc>
              <a:buNone/>
            </a:pPr>
            <a:r>
              <a:rPr lang="en-US" sz="1600" dirty="0">
                <a:solidFill>
                  <a:srgbClr val="000000"/>
                </a:solidFill>
                <a:latin typeface="Twemoji Mozilla" pitchFamily="34" charset="0"/>
                <a:ea typeface="Twemoji Mozilla" pitchFamily="34" charset="-122"/>
                <a:cs typeface="Twemoji Mozilla" pitchFamily="34" charset="-120"/>
              </a:rPr>
              <a:t>🔄</a:t>
            </a:r>
            <a:r>
              <a:rPr lang="en-US" sz="1600" dirty="0">
                <a:solidFill>
                  <a:srgbClr val="FFFFFF"/>
                </a:solidFill>
                <a:latin typeface="Nunito SemiBold" pitchFamily="34" charset="0"/>
                <a:ea typeface="Nunito SemiBold" pitchFamily="34" charset="-122"/>
                <a:cs typeface="Nunito SemiBold" pitchFamily="34" charset="-120"/>
              </a:rPr>
              <a:t> Iterate Always</a:t>
            </a:r>
            <a:endParaRPr lang="en-US" sz="1600" dirty="0"/>
          </a:p>
        </p:txBody>
      </p:sp>
      <p:sp>
        <p:nvSpPr>
          <p:cNvPr id="32" name="Text 28"/>
          <p:cNvSpPr/>
          <p:nvPr/>
        </p:nvSpPr>
        <p:spPr>
          <a:xfrm>
            <a:off x="6469794" y="5187355"/>
            <a:ext cx="4897712" cy="629841"/>
          </a:xfrm>
          <a:prstGeom prst="rect">
            <a:avLst/>
          </a:prstGeom>
          <a:noFill/>
          <a:ln/>
        </p:spPr>
        <p:txBody>
          <a:bodyPr wrap="square" lIns="0" tIns="0" rIns="0" bIns="0" rtlCol="0" anchor="t">
            <a:normAutofit/>
          </a:bodyPr>
          <a:lstStyle/>
          <a:p>
            <a:pPr marL="0" indent="0" algn="l">
              <a:lnSpc>
                <a:spcPct val="107000"/>
              </a:lnSpc>
              <a:buNone/>
            </a:pPr>
            <a:r>
              <a:rPr lang="en-US" sz="1250" dirty="0">
                <a:solidFill>
                  <a:srgbClr val="F9F6ED"/>
                </a:solidFill>
                <a:latin typeface="PT Sans" pitchFamily="34" charset="0"/>
                <a:ea typeface="PT Sans" pitchFamily="34" charset="-122"/>
                <a:cs typeface="PT Sans" pitchFamily="34" charset="-120"/>
              </a:rPr>
              <a:t>Good prompting is a conversation. If the first result isn't right, refine your prompt by adding constraints, examples, or a different format request.</a:t>
            </a:r>
            <a:endParaRPr lang="en-US" sz="1250" dirty="0"/>
          </a:p>
        </p:txBody>
      </p:sp>
      <p:sp>
        <p:nvSpPr>
          <p:cNvPr id="33" name="TextBox 32">
            <a:extLst>
              <a:ext uri="{FF2B5EF4-FFF2-40B4-BE49-F238E27FC236}">
                <a16:creationId xmlns:a16="http://schemas.microsoft.com/office/drawing/2014/main" id="{48F2E60D-66C9-A72E-74E0-8128D07DB4DF}"/>
              </a:ext>
            </a:extLst>
          </p:cNvPr>
          <p:cNvSpPr txBox="1"/>
          <p:nvPr/>
        </p:nvSpPr>
        <p:spPr>
          <a:xfrm>
            <a:off x="10016455" y="6421556"/>
            <a:ext cx="21296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a:latin typeface="Matura MT Script Capitals" panose="03020802060602070202" pitchFamily="66" charset="0"/>
              </a:rPr>
              <a:t>Munzurul Islam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Shape 0"/>
          <p:cNvSpPr/>
          <p:nvPr/>
        </p:nvSpPr>
        <p:spPr>
          <a:xfrm>
            <a:off x="661475" y="719138"/>
            <a:ext cx="752357" cy="201116"/>
          </a:xfrm>
          <a:prstGeom prst="roundRect">
            <a:avLst>
              <a:gd name="adj" fmla="val 22105"/>
            </a:avLst>
          </a:prstGeom>
          <a:solidFill>
            <a:srgbClr val="302B1C"/>
          </a:solidFill>
          <a:ln/>
        </p:spPr>
      </p:sp>
      <p:pic>
        <p:nvPicPr>
          <p:cNvPr id="4" name="Image 1" descr="preencoded.png"/>
          <p:cNvPicPr>
            <a:picLocks noChangeAspect="1"/>
          </p:cNvPicPr>
          <p:nvPr/>
        </p:nvPicPr>
        <p:blipFill>
          <a:blip r:embed="rId4"/>
          <a:stretch>
            <a:fillRect/>
          </a:stretch>
        </p:blipFill>
        <p:spPr>
          <a:xfrm>
            <a:off x="740848" y="766762"/>
            <a:ext cx="105765" cy="105767"/>
          </a:xfrm>
          <a:prstGeom prst="rect">
            <a:avLst/>
          </a:prstGeom>
        </p:spPr>
      </p:pic>
      <p:sp>
        <p:nvSpPr>
          <p:cNvPr id="5" name="Text 1"/>
          <p:cNvSpPr/>
          <p:nvPr/>
        </p:nvSpPr>
        <p:spPr>
          <a:xfrm>
            <a:off x="899495" y="758825"/>
            <a:ext cx="1044549" cy="121741"/>
          </a:xfrm>
          <a:prstGeom prst="rect">
            <a:avLst/>
          </a:prstGeom>
          <a:noFill/>
          <a:ln/>
        </p:spPr>
        <p:txBody>
          <a:bodyPr wrap="none" lIns="0" tIns="0" rIns="0" bIns="0" rtlCol="0" anchor="t"/>
          <a:lstStyle/>
          <a:p>
            <a:pPr marL="0" indent="0" algn="l">
              <a:lnSpc>
                <a:spcPct val="96000"/>
              </a:lnSpc>
              <a:buNone/>
            </a:pPr>
            <a:r>
              <a:rPr lang="en-US" sz="800" dirty="0">
                <a:solidFill>
                  <a:srgbClr val="F9F6ED"/>
                </a:solidFill>
                <a:latin typeface="PT Sans" pitchFamily="34" charset="0"/>
                <a:ea typeface="PT Sans" pitchFamily="34" charset="-122"/>
                <a:cs typeface="PT Sans" pitchFamily="34" charset="-120"/>
              </a:rPr>
              <a:t>WRAP-UP</a:t>
            </a:r>
            <a:endParaRPr lang="en-US" sz="800" dirty="0"/>
          </a:p>
        </p:txBody>
      </p:sp>
      <p:sp>
        <p:nvSpPr>
          <p:cNvPr id="6" name="Text 2"/>
          <p:cNvSpPr/>
          <p:nvPr/>
        </p:nvSpPr>
        <p:spPr>
          <a:xfrm>
            <a:off x="661475" y="962521"/>
            <a:ext cx="6296860" cy="661591"/>
          </a:xfrm>
          <a:prstGeom prst="rect">
            <a:avLst/>
          </a:prstGeom>
          <a:noFill/>
          <a:ln/>
        </p:spPr>
        <p:txBody>
          <a:bodyPr wrap="square" lIns="0" tIns="0" rIns="0" bIns="0" rtlCol="0" anchor="t">
            <a:normAutofit lnSpcReduction="10000"/>
          </a:bodyPr>
          <a:lstStyle/>
          <a:p>
            <a:pPr marL="0" indent="0" algn="l">
              <a:lnSpc>
                <a:spcPct val="83000"/>
              </a:lnSpc>
              <a:buNone/>
            </a:pPr>
            <a:r>
              <a:rPr lang="en-US" sz="2600" dirty="0">
                <a:solidFill>
                  <a:srgbClr val="FFFFFF"/>
                </a:solidFill>
                <a:latin typeface="Nunito SemiBold" pitchFamily="34" charset="0"/>
                <a:ea typeface="Nunito SemiBold" pitchFamily="34" charset="-122"/>
                <a:cs typeface="Nunito SemiBold" pitchFamily="34" charset="-120"/>
              </a:rPr>
              <a:t>Introduction to AI: What You've Learned Today</a:t>
            </a:r>
            <a:endParaRPr lang="en-US" sz="2600" dirty="0"/>
          </a:p>
        </p:txBody>
      </p:sp>
      <p:pic>
        <p:nvPicPr>
          <p:cNvPr id="7"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1475" y="1782862"/>
            <a:ext cx="132255" cy="132259"/>
          </a:xfrm>
          <a:prstGeom prst="rect">
            <a:avLst/>
          </a:prstGeom>
        </p:spPr>
      </p:pic>
      <p:sp>
        <p:nvSpPr>
          <p:cNvPr id="8" name="Shape 3"/>
          <p:cNvSpPr/>
          <p:nvPr/>
        </p:nvSpPr>
        <p:spPr>
          <a:xfrm>
            <a:off x="661475" y="1955502"/>
            <a:ext cx="3095548" cy="19050"/>
          </a:xfrm>
          <a:prstGeom prst="rect">
            <a:avLst/>
          </a:prstGeom>
          <a:solidFill>
            <a:srgbClr val="DBD4C2"/>
          </a:solidFill>
          <a:ln/>
        </p:spPr>
      </p:sp>
      <p:sp>
        <p:nvSpPr>
          <p:cNvPr id="9" name="Text 4"/>
          <p:cNvSpPr/>
          <p:nvPr/>
        </p:nvSpPr>
        <p:spPr>
          <a:xfrm>
            <a:off x="661475" y="2059682"/>
            <a:ext cx="3095548" cy="165398"/>
          </a:xfrm>
          <a:prstGeom prst="rect">
            <a:avLst/>
          </a:prstGeom>
          <a:noFill/>
          <a:ln/>
        </p:spPr>
        <p:txBody>
          <a:bodyPr wrap="none" lIns="0" tIns="0" rIns="0" bIns="0" rtlCol="0" anchor="t"/>
          <a:lstStyle/>
          <a:p>
            <a:pPr marL="0" indent="0" algn="l">
              <a:lnSpc>
                <a:spcPct val="83000"/>
              </a:lnSpc>
              <a:buNone/>
            </a:pPr>
            <a:r>
              <a:rPr lang="en-US" sz="1300" dirty="0">
                <a:solidFill>
                  <a:srgbClr val="F9F6ED"/>
                </a:solidFill>
                <a:latin typeface="Nunito SemiBold" pitchFamily="34" charset="0"/>
                <a:ea typeface="Nunito SemiBold" pitchFamily="34" charset="-122"/>
                <a:cs typeface="Nunito SemiBold" pitchFamily="34" charset="-120"/>
              </a:rPr>
              <a:t>Definition of AI</a:t>
            </a:r>
            <a:endParaRPr lang="en-US" sz="1300" dirty="0"/>
          </a:p>
        </p:txBody>
      </p:sp>
      <p:sp>
        <p:nvSpPr>
          <p:cNvPr id="10" name="Text 5"/>
          <p:cNvSpPr/>
          <p:nvPr/>
        </p:nvSpPr>
        <p:spPr>
          <a:xfrm>
            <a:off x="661475" y="2288580"/>
            <a:ext cx="3095548" cy="464344"/>
          </a:xfrm>
          <a:prstGeom prst="rect">
            <a:avLst/>
          </a:prstGeom>
          <a:noFill/>
          <a:ln/>
        </p:spPr>
        <p:txBody>
          <a:bodyPr wrap="square" lIns="0" tIns="0" rIns="0" bIns="0" rtlCol="0" anchor="t">
            <a:normAutofit/>
          </a:bodyPr>
          <a:lstStyle/>
          <a:p>
            <a:pPr marL="0" indent="0" algn="l">
              <a:lnSpc>
                <a:spcPct val="97000"/>
              </a:lnSpc>
              <a:buNone/>
            </a:pPr>
            <a:r>
              <a:rPr lang="en-US" sz="1000" dirty="0">
                <a:solidFill>
                  <a:srgbClr val="F9F6ED"/>
                </a:solidFill>
                <a:latin typeface="PT Sans" pitchFamily="34" charset="0"/>
                <a:ea typeface="PT Sans" pitchFamily="34" charset="-122"/>
                <a:cs typeface="PT Sans" pitchFamily="34" charset="-120"/>
              </a:rPr>
              <a:t>AI is the simulation of human intelligence — learning, reasoning, and adapting — performed by machines and software systems.</a:t>
            </a:r>
            <a:endParaRPr lang="en-US" sz="1000" dirty="0"/>
          </a:p>
        </p:txBody>
      </p:sp>
      <p:pic>
        <p:nvPicPr>
          <p:cNvPr id="11"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62787" y="1782862"/>
            <a:ext cx="132255" cy="132259"/>
          </a:xfrm>
          <a:prstGeom prst="rect">
            <a:avLst/>
          </a:prstGeom>
        </p:spPr>
      </p:pic>
      <p:sp>
        <p:nvSpPr>
          <p:cNvPr id="12" name="Shape 6"/>
          <p:cNvSpPr/>
          <p:nvPr/>
        </p:nvSpPr>
        <p:spPr>
          <a:xfrm>
            <a:off x="3862787" y="1955502"/>
            <a:ext cx="3095548" cy="19050"/>
          </a:xfrm>
          <a:prstGeom prst="rect">
            <a:avLst/>
          </a:prstGeom>
          <a:solidFill>
            <a:srgbClr val="DBD4C2"/>
          </a:solidFill>
          <a:ln/>
        </p:spPr>
      </p:sp>
      <p:sp>
        <p:nvSpPr>
          <p:cNvPr id="13" name="Text 7"/>
          <p:cNvSpPr/>
          <p:nvPr/>
        </p:nvSpPr>
        <p:spPr>
          <a:xfrm>
            <a:off x="3862787" y="2059682"/>
            <a:ext cx="3095548" cy="165398"/>
          </a:xfrm>
          <a:prstGeom prst="rect">
            <a:avLst/>
          </a:prstGeom>
          <a:noFill/>
          <a:ln/>
        </p:spPr>
        <p:txBody>
          <a:bodyPr wrap="none" lIns="0" tIns="0" rIns="0" bIns="0" rtlCol="0" anchor="t"/>
          <a:lstStyle/>
          <a:p>
            <a:pPr marL="0" indent="0" algn="l">
              <a:lnSpc>
                <a:spcPct val="83000"/>
              </a:lnSpc>
              <a:buNone/>
            </a:pPr>
            <a:r>
              <a:rPr lang="en-US" sz="1300" dirty="0">
                <a:solidFill>
                  <a:srgbClr val="F9F6ED"/>
                </a:solidFill>
                <a:latin typeface="Nunito SemiBold" pitchFamily="34" charset="0"/>
                <a:ea typeface="Nunito SemiBold" pitchFamily="34" charset="-122"/>
                <a:cs typeface="Nunito SemiBold" pitchFamily="34" charset="-120"/>
              </a:rPr>
              <a:t>History &amp; Milestones</a:t>
            </a:r>
            <a:endParaRPr lang="en-US" sz="1300" dirty="0"/>
          </a:p>
        </p:txBody>
      </p:sp>
      <p:sp>
        <p:nvSpPr>
          <p:cNvPr id="14" name="Text 8"/>
          <p:cNvSpPr/>
          <p:nvPr/>
        </p:nvSpPr>
        <p:spPr>
          <a:xfrm>
            <a:off x="3862787" y="2288580"/>
            <a:ext cx="3095548" cy="464344"/>
          </a:xfrm>
          <a:prstGeom prst="rect">
            <a:avLst/>
          </a:prstGeom>
          <a:noFill/>
          <a:ln/>
        </p:spPr>
        <p:txBody>
          <a:bodyPr wrap="square" lIns="0" tIns="0" rIns="0" bIns="0" rtlCol="0" anchor="t">
            <a:normAutofit/>
          </a:bodyPr>
          <a:lstStyle/>
          <a:p>
            <a:pPr marL="0" indent="0" algn="l">
              <a:lnSpc>
                <a:spcPct val="97000"/>
              </a:lnSpc>
              <a:buNone/>
            </a:pPr>
            <a:r>
              <a:rPr lang="en-US" sz="1000" dirty="0">
                <a:solidFill>
                  <a:srgbClr val="F9F6ED"/>
                </a:solidFill>
                <a:latin typeface="PT Sans" pitchFamily="34" charset="0"/>
                <a:ea typeface="PT Sans" pitchFamily="34" charset="-122"/>
                <a:cs typeface="PT Sans" pitchFamily="34" charset="-120"/>
              </a:rPr>
              <a:t>From Turing in 1950 to ChatGPT in 2022, AI has evolved through decades of breakthroughs, setbacks, and transformative leaps.</a:t>
            </a:r>
            <a:endParaRPr lang="en-US" sz="1000" dirty="0"/>
          </a:p>
        </p:txBody>
      </p:sp>
      <p:pic>
        <p:nvPicPr>
          <p:cNvPr id="15" name="Image 4"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61475" y="2957909"/>
            <a:ext cx="132255" cy="132259"/>
          </a:xfrm>
          <a:prstGeom prst="rect">
            <a:avLst/>
          </a:prstGeom>
        </p:spPr>
      </p:pic>
      <p:sp>
        <p:nvSpPr>
          <p:cNvPr id="16" name="Shape 9"/>
          <p:cNvSpPr/>
          <p:nvPr/>
        </p:nvSpPr>
        <p:spPr>
          <a:xfrm>
            <a:off x="661475" y="3130550"/>
            <a:ext cx="3095548" cy="19050"/>
          </a:xfrm>
          <a:prstGeom prst="rect">
            <a:avLst/>
          </a:prstGeom>
          <a:solidFill>
            <a:srgbClr val="DBD4C2"/>
          </a:solidFill>
          <a:ln/>
        </p:spPr>
      </p:sp>
      <p:sp>
        <p:nvSpPr>
          <p:cNvPr id="17" name="Text 10"/>
          <p:cNvSpPr/>
          <p:nvPr/>
        </p:nvSpPr>
        <p:spPr>
          <a:xfrm>
            <a:off x="661475" y="3234730"/>
            <a:ext cx="3095548" cy="165398"/>
          </a:xfrm>
          <a:prstGeom prst="rect">
            <a:avLst/>
          </a:prstGeom>
          <a:noFill/>
          <a:ln/>
        </p:spPr>
        <p:txBody>
          <a:bodyPr wrap="none" lIns="0" tIns="0" rIns="0" bIns="0" rtlCol="0" anchor="t"/>
          <a:lstStyle/>
          <a:p>
            <a:pPr marL="0" indent="0" algn="l">
              <a:lnSpc>
                <a:spcPct val="83000"/>
              </a:lnSpc>
              <a:buNone/>
            </a:pPr>
            <a:r>
              <a:rPr lang="en-US" sz="1300" dirty="0">
                <a:solidFill>
                  <a:srgbClr val="F9F6ED"/>
                </a:solidFill>
                <a:latin typeface="Nunito SemiBold" pitchFamily="34" charset="0"/>
                <a:ea typeface="Nunito SemiBold" pitchFamily="34" charset="-122"/>
                <a:cs typeface="Nunito SemiBold" pitchFamily="34" charset="-120"/>
              </a:rPr>
              <a:t>Narrow AI vs. General AI</a:t>
            </a:r>
            <a:endParaRPr lang="en-US" sz="1300" dirty="0"/>
          </a:p>
        </p:txBody>
      </p:sp>
      <p:sp>
        <p:nvSpPr>
          <p:cNvPr id="18" name="Text 11"/>
          <p:cNvSpPr/>
          <p:nvPr/>
        </p:nvSpPr>
        <p:spPr>
          <a:xfrm>
            <a:off x="661475" y="3463627"/>
            <a:ext cx="3095548" cy="464344"/>
          </a:xfrm>
          <a:prstGeom prst="rect">
            <a:avLst/>
          </a:prstGeom>
          <a:noFill/>
          <a:ln/>
        </p:spPr>
        <p:txBody>
          <a:bodyPr wrap="square" lIns="0" tIns="0" rIns="0" bIns="0" rtlCol="0" anchor="t">
            <a:normAutofit/>
          </a:bodyPr>
          <a:lstStyle/>
          <a:p>
            <a:pPr marL="0" indent="0" algn="l">
              <a:lnSpc>
                <a:spcPct val="97000"/>
              </a:lnSpc>
              <a:buNone/>
            </a:pPr>
            <a:r>
              <a:rPr lang="en-US" sz="1000" dirty="0">
                <a:solidFill>
                  <a:srgbClr val="F9F6ED"/>
                </a:solidFill>
                <a:latin typeface="PT Sans" pitchFamily="34" charset="0"/>
                <a:ea typeface="PT Sans" pitchFamily="34" charset="-122"/>
                <a:cs typeface="PT Sans" pitchFamily="34" charset="-120"/>
              </a:rPr>
              <a:t>Today's tools are all Narrow AI — powerful specialists. General AI remains a future goal. Knowing the difference shapes how we use and trust AI.</a:t>
            </a:r>
            <a:endParaRPr lang="en-US" sz="1000" dirty="0"/>
          </a:p>
        </p:txBody>
      </p:sp>
      <p:pic>
        <p:nvPicPr>
          <p:cNvPr id="19" name="Image 5"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862787" y="2957909"/>
            <a:ext cx="132255" cy="132259"/>
          </a:xfrm>
          <a:prstGeom prst="rect">
            <a:avLst/>
          </a:prstGeom>
        </p:spPr>
      </p:pic>
      <p:sp>
        <p:nvSpPr>
          <p:cNvPr id="20" name="Shape 12"/>
          <p:cNvSpPr/>
          <p:nvPr/>
        </p:nvSpPr>
        <p:spPr>
          <a:xfrm>
            <a:off x="3862787" y="3130550"/>
            <a:ext cx="3095548" cy="19050"/>
          </a:xfrm>
          <a:prstGeom prst="rect">
            <a:avLst/>
          </a:prstGeom>
          <a:solidFill>
            <a:srgbClr val="DBD4C2"/>
          </a:solidFill>
          <a:ln/>
        </p:spPr>
      </p:sp>
      <p:sp>
        <p:nvSpPr>
          <p:cNvPr id="21" name="Text 13"/>
          <p:cNvSpPr/>
          <p:nvPr/>
        </p:nvSpPr>
        <p:spPr>
          <a:xfrm>
            <a:off x="3862787" y="3234730"/>
            <a:ext cx="3095548" cy="165398"/>
          </a:xfrm>
          <a:prstGeom prst="rect">
            <a:avLst/>
          </a:prstGeom>
          <a:noFill/>
          <a:ln/>
        </p:spPr>
        <p:txBody>
          <a:bodyPr wrap="none" lIns="0" tIns="0" rIns="0" bIns="0" rtlCol="0" anchor="t"/>
          <a:lstStyle/>
          <a:p>
            <a:pPr marL="0" indent="0" algn="l">
              <a:lnSpc>
                <a:spcPct val="83000"/>
              </a:lnSpc>
              <a:buNone/>
            </a:pPr>
            <a:r>
              <a:rPr lang="en-US" sz="1300" dirty="0">
                <a:solidFill>
                  <a:srgbClr val="F9F6ED"/>
                </a:solidFill>
                <a:latin typeface="Nunito SemiBold" pitchFamily="34" charset="0"/>
                <a:ea typeface="Nunito SemiBold" pitchFamily="34" charset="-122"/>
                <a:cs typeface="Nunito SemiBold" pitchFamily="34" charset="-120"/>
              </a:rPr>
              <a:t>AI Applications</a:t>
            </a:r>
            <a:endParaRPr lang="en-US" sz="1300" dirty="0"/>
          </a:p>
        </p:txBody>
      </p:sp>
      <p:sp>
        <p:nvSpPr>
          <p:cNvPr id="22" name="Text 14"/>
          <p:cNvSpPr/>
          <p:nvPr/>
        </p:nvSpPr>
        <p:spPr>
          <a:xfrm>
            <a:off x="3862787" y="3463627"/>
            <a:ext cx="3095548" cy="464344"/>
          </a:xfrm>
          <a:prstGeom prst="rect">
            <a:avLst/>
          </a:prstGeom>
          <a:noFill/>
          <a:ln/>
        </p:spPr>
        <p:txBody>
          <a:bodyPr wrap="square" lIns="0" tIns="0" rIns="0" bIns="0" rtlCol="0" anchor="t">
            <a:normAutofit/>
          </a:bodyPr>
          <a:lstStyle/>
          <a:p>
            <a:pPr marL="0" indent="0" algn="l">
              <a:lnSpc>
                <a:spcPct val="97000"/>
              </a:lnSpc>
              <a:buNone/>
            </a:pPr>
            <a:r>
              <a:rPr lang="en-US" sz="1000" dirty="0">
                <a:solidFill>
                  <a:srgbClr val="F9F6ED"/>
                </a:solidFill>
                <a:latin typeface="PT Sans" pitchFamily="34" charset="0"/>
                <a:ea typeface="PT Sans" pitchFamily="34" charset="-122"/>
                <a:cs typeface="PT Sans" pitchFamily="34" charset="-120"/>
              </a:rPr>
              <a:t>AI is already transforming healthcare, education, business, and creative industries — and its role continues to grow every year.</a:t>
            </a:r>
            <a:endParaRPr lang="en-US" sz="1000" dirty="0"/>
          </a:p>
        </p:txBody>
      </p:sp>
      <p:pic>
        <p:nvPicPr>
          <p:cNvPr id="23" name="Image 6" descr="preencoded.png"/>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61475" y="4132957"/>
            <a:ext cx="132255" cy="132259"/>
          </a:xfrm>
          <a:prstGeom prst="rect">
            <a:avLst/>
          </a:prstGeom>
        </p:spPr>
      </p:pic>
      <p:sp>
        <p:nvSpPr>
          <p:cNvPr id="24" name="Shape 15"/>
          <p:cNvSpPr/>
          <p:nvPr/>
        </p:nvSpPr>
        <p:spPr>
          <a:xfrm>
            <a:off x="661475" y="4305598"/>
            <a:ext cx="6296860" cy="19050"/>
          </a:xfrm>
          <a:prstGeom prst="rect">
            <a:avLst/>
          </a:prstGeom>
          <a:solidFill>
            <a:srgbClr val="DBD4C2"/>
          </a:solidFill>
          <a:ln/>
        </p:spPr>
      </p:sp>
      <p:sp>
        <p:nvSpPr>
          <p:cNvPr id="25" name="Text 16"/>
          <p:cNvSpPr/>
          <p:nvPr/>
        </p:nvSpPr>
        <p:spPr>
          <a:xfrm>
            <a:off x="661475" y="4409777"/>
            <a:ext cx="6296860" cy="165398"/>
          </a:xfrm>
          <a:prstGeom prst="rect">
            <a:avLst/>
          </a:prstGeom>
          <a:noFill/>
          <a:ln/>
        </p:spPr>
        <p:txBody>
          <a:bodyPr wrap="none" lIns="0" tIns="0" rIns="0" bIns="0" rtlCol="0" anchor="t"/>
          <a:lstStyle/>
          <a:p>
            <a:pPr marL="0" indent="0" algn="l">
              <a:lnSpc>
                <a:spcPct val="83000"/>
              </a:lnSpc>
              <a:buNone/>
            </a:pPr>
            <a:r>
              <a:rPr lang="en-US" sz="1300" dirty="0">
                <a:solidFill>
                  <a:srgbClr val="F9F6ED"/>
                </a:solidFill>
                <a:latin typeface="Nunito SemiBold" pitchFamily="34" charset="0"/>
                <a:ea typeface="Nunito SemiBold" pitchFamily="34" charset="-122"/>
                <a:cs typeface="Nunito SemiBold" pitchFamily="34" charset="-120"/>
              </a:rPr>
              <a:t>Prompting AI Tools</a:t>
            </a:r>
            <a:endParaRPr lang="en-US" sz="1300" dirty="0"/>
          </a:p>
        </p:txBody>
      </p:sp>
      <p:sp>
        <p:nvSpPr>
          <p:cNvPr id="26" name="Text 17"/>
          <p:cNvSpPr/>
          <p:nvPr/>
        </p:nvSpPr>
        <p:spPr>
          <a:xfrm>
            <a:off x="661475" y="4638675"/>
            <a:ext cx="6296860" cy="309563"/>
          </a:xfrm>
          <a:prstGeom prst="rect">
            <a:avLst/>
          </a:prstGeom>
          <a:noFill/>
          <a:ln/>
        </p:spPr>
        <p:txBody>
          <a:bodyPr wrap="square" lIns="0" tIns="0" rIns="0" bIns="0" rtlCol="0" anchor="t">
            <a:normAutofit/>
          </a:bodyPr>
          <a:lstStyle/>
          <a:p>
            <a:pPr marL="0" indent="0" algn="l">
              <a:lnSpc>
                <a:spcPct val="97000"/>
              </a:lnSpc>
              <a:buNone/>
            </a:pPr>
            <a:r>
              <a:rPr lang="en-US" sz="1000" dirty="0">
                <a:solidFill>
                  <a:srgbClr val="F9F6ED"/>
                </a:solidFill>
                <a:latin typeface="PT Sans" pitchFamily="34" charset="0"/>
                <a:ea typeface="PT Sans" pitchFamily="34" charset="-122"/>
                <a:cs typeface="PT Sans" pitchFamily="34" charset="-120"/>
              </a:rPr>
              <a:t>Clear, specific, and context-rich prompts unlock the best results. Prompt engineering is a skill every trainee can start practicing today.</a:t>
            </a:r>
            <a:endParaRPr lang="en-US" sz="1000" dirty="0"/>
          </a:p>
        </p:txBody>
      </p:sp>
      <p:pic>
        <p:nvPicPr>
          <p:cNvPr id="27" name="Image 7" descr="preencoded.png"/>
          <p:cNvPicPr>
            <a:picLocks noChangeAspect="1"/>
          </p:cNvPicPr>
          <p:nvPr/>
        </p:nvPicPr>
        <p:blipFill>
          <a:blip r:embed="rId15"/>
          <a:stretch>
            <a:fillRect/>
          </a:stretch>
        </p:blipFill>
        <p:spPr>
          <a:xfrm>
            <a:off x="661475" y="5166519"/>
            <a:ext cx="6296860" cy="972344"/>
          </a:xfrm>
          <a:prstGeom prst="rect">
            <a:avLst/>
          </a:prstGeom>
        </p:spPr>
      </p:pic>
      <p:sp>
        <p:nvSpPr>
          <p:cNvPr id="28" name="Text 18"/>
          <p:cNvSpPr/>
          <p:nvPr/>
        </p:nvSpPr>
        <p:spPr>
          <a:xfrm>
            <a:off x="793730" y="5298777"/>
            <a:ext cx="6032349" cy="330795"/>
          </a:xfrm>
          <a:prstGeom prst="rect">
            <a:avLst/>
          </a:prstGeom>
          <a:noFill/>
          <a:ln/>
        </p:spPr>
        <p:txBody>
          <a:bodyPr wrap="square" lIns="0" tIns="0" rIns="0" bIns="0" rtlCol="0" anchor="t">
            <a:normAutofit lnSpcReduction="10000"/>
          </a:bodyPr>
          <a:lstStyle/>
          <a:p>
            <a:pPr marL="0" indent="0" algn="l">
              <a:lnSpc>
                <a:spcPct val="83000"/>
              </a:lnSpc>
              <a:buNone/>
            </a:pPr>
            <a:r>
              <a:rPr lang="en-US" sz="1300" dirty="0">
                <a:solidFill>
                  <a:srgbClr val="F9F6ED"/>
                </a:solidFill>
                <a:latin typeface="Nunito SemiBold" pitchFamily="34" charset="0"/>
                <a:ea typeface="Nunito SemiBold" pitchFamily="34" charset="-122"/>
                <a:cs typeface="Nunito SemiBold" pitchFamily="34" charset="-120"/>
              </a:rPr>
              <a:t>"AI is not magic — it is a tool. The better you understand it, the more powerfully you can use it."</a:t>
            </a:r>
            <a:endParaRPr lang="en-US" sz="1300" dirty="0"/>
          </a:p>
        </p:txBody>
      </p:sp>
      <p:sp>
        <p:nvSpPr>
          <p:cNvPr id="29" name="Text 19"/>
          <p:cNvSpPr/>
          <p:nvPr/>
        </p:nvSpPr>
        <p:spPr>
          <a:xfrm>
            <a:off x="793730" y="5693073"/>
            <a:ext cx="6032349" cy="154781"/>
          </a:xfrm>
          <a:prstGeom prst="rect">
            <a:avLst/>
          </a:prstGeom>
          <a:noFill/>
          <a:ln/>
        </p:spPr>
        <p:txBody>
          <a:bodyPr wrap="none" lIns="0" tIns="0" rIns="0" bIns="0" rtlCol="0" anchor="t"/>
          <a:lstStyle/>
          <a:p>
            <a:pPr marL="0" indent="0" algn="l">
              <a:lnSpc>
                <a:spcPct val="97000"/>
              </a:lnSpc>
              <a:buNone/>
            </a:pPr>
            <a:r>
              <a:rPr lang="en-US" sz="1000" i="1" dirty="0">
                <a:solidFill>
                  <a:srgbClr val="F9F6ED"/>
                </a:solidFill>
                <a:latin typeface="PT Sans" pitchFamily="34" charset="0"/>
                <a:ea typeface="PT Sans" pitchFamily="34" charset="-122"/>
                <a:cs typeface="PT Sans" pitchFamily="34" charset="-120"/>
              </a:rPr>
              <a:t>— </a:t>
            </a:r>
            <a:r>
              <a:rPr lang="en-US" sz="1000" b="1" i="1" dirty="0" err="1">
                <a:solidFill>
                  <a:srgbClr val="F9F6ED"/>
                </a:solidFill>
                <a:latin typeface="PT Sans Bold" pitchFamily="34" charset="0"/>
                <a:ea typeface="PT Sans" pitchFamily="34" charset="-122"/>
                <a:cs typeface="PT Sans" pitchFamily="34" charset="-120"/>
              </a:rPr>
              <a:t>Munuzurul</a:t>
            </a:r>
            <a:r>
              <a:rPr lang="en-US" sz="1000" b="1" i="1" dirty="0">
                <a:solidFill>
                  <a:srgbClr val="F9F6ED"/>
                </a:solidFill>
                <a:latin typeface="PT Sans Bold" pitchFamily="34" charset="0"/>
                <a:ea typeface="PT Sans" pitchFamily="34" charset="-122"/>
                <a:cs typeface="PT Sans" pitchFamily="34" charset="-120"/>
              </a:rPr>
              <a:t> Islam</a:t>
            </a:r>
            <a:endParaRPr lang="en-US" sz="1000" dirty="0"/>
          </a:p>
        </p:txBody>
      </p:sp>
      <p:sp>
        <p:nvSpPr>
          <p:cNvPr id="30" name="TextBox 29">
            <a:extLst>
              <a:ext uri="{FF2B5EF4-FFF2-40B4-BE49-F238E27FC236}">
                <a16:creationId xmlns:a16="http://schemas.microsoft.com/office/drawing/2014/main" id="{41DD1446-BD93-1A17-4762-8BDCFB4555CE}"/>
              </a:ext>
            </a:extLst>
          </p:cNvPr>
          <p:cNvSpPr txBox="1"/>
          <p:nvPr/>
        </p:nvSpPr>
        <p:spPr>
          <a:xfrm>
            <a:off x="10016455" y="6421556"/>
            <a:ext cx="212960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dirty="0">
                <a:latin typeface="Matura MT Script Capitals" panose="03020802060602070202" pitchFamily="66" charset="0"/>
              </a:rPr>
              <a:t>Munzurul Islam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1250</Words>
  <Application>Microsoft Office PowerPoint</Application>
  <PresentationFormat>Widescreen</PresentationFormat>
  <Paragraphs>115</Paragraphs>
  <Slides>9</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Nunito SemiBold</vt:lpstr>
      <vt:lpstr>PT Sans Bold</vt:lpstr>
      <vt:lpstr>Matura MT Script Capitals</vt:lpstr>
      <vt:lpstr>PT Sans</vt:lpstr>
      <vt:lpstr>Nunito Bold</vt:lpstr>
      <vt:lpstr>Arial</vt:lpstr>
      <vt:lpstr>Twemoji Mozilla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Stupio Mon</cp:lastModifiedBy>
  <cp:revision>3</cp:revision>
  <dcterms:created xsi:type="dcterms:W3CDTF">2026-07-25T04:22:16Z</dcterms:created>
  <dcterms:modified xsi:type="dcterms:W3CDTF">2026-07-25T04:28:29Z</dcterms:modified>
</cp:coreProperties>
</file>